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304" r:id="rId3"/>
    <p:sldId id="305" r:id="rId4"/>
    <p:sldId id="312" r:id="rId5"/>
    <p:sldId id="306" r:id="rId6"/>
    <p:sldId id="307" r:id="rId7"/>
    <p:sldId id="308" r:id="rId8"/>
    <p:sldId id="309" r:id="rId9"/>
    <p:sldId id="313" r:id="rId10"/>
    <p:sldId id="310" r:id="rId11"/>
    <p:sldId id="315" r:id="rId12"/>
    <p:sldId id="316" r:id="rId13"/>
    <p:sldId id="311" r:id="rId14"/>
    <p:sldId id="324" r:id="rId15"/>
    <p:sldId id="317" r:id="rId16"/>
    <p:sldId id="325" r:id="rId17"/>
    <p:sldId id="318" r:id="rId18"/>
    <p:sldId id="319" r:id="rId19"/>
    <p:sldId id="326" r:id="rId20"/>
    <p:sldId id="327" r:id="rId21"/>
    <p:sldId id="320" r:id="rId22"/>
    <p:sldId id="321" r:id="rId23"/>
    <p:sldId id="328" r:id="rId24"/>
    <p:sldId id="323" r:id="rId25"/>
    <p:sldId id="329" r:id="rId26"/>
    <p:sldId id="322" r:id="rId27"/>
    <p:sldId id="330" r:id="rId28"/>
    <p:sldId id="331" r:id="rId29"/>
    <p:sldId id="332" r:id="rId30"/>
    <p:sldId id="333" r:id="rId31"/>
    <p:sldId id="334" r:id="rId32"/>
    <p:sldId id="350" r:id="rId33"/>
    <p:sldId id="335" r:id="rId34"/>
    <p:sldId id="351" r:id="rId35"/>
    <p:sldId id="352" r:id="rId36"/>
    <p:sldId id="336" r:id="rId37"/>
    <p:sldId id="353" r:id="rId38"/>
    <p:sldId id="354" r:id="rId39"/>
    <p:sldId id="337" r:id="rId40"/>
    <p:sldId id="355" r:id="rId41"/>
    <p:sldId id="356" r:id="rId42"/>
    <p:sldId id="357" r:id="rId43"/>
    <p:sldId id="358" r:id="rId44"/>
    <p:sldId id="361" r:id="rId45"/>
    <p:sldId id="359" r:id="rId46"/>
    <p:sldId id="360" r:id="rId47"/>
    <p:sldId id="338" r:id="rId48"/>
    <p:sldId id="362" r:id="rId49"/>
    <p:sldId id="363" r:id="rId50"/>
    <p:sldId id="364" r:id="rId51"/>
    <p:sldId id="365" r:id="rId52"/>
    <p:sldId id="340" r:id="rId53"/>
    <p:sldId id="366" r:id="rId54"/>
    <p:sldId id="367" r:id="rId55"/>
    <p:sldId id="368" r:id="rId56"/>
    <p:sldId id="369" r:id="rId57"/>
    <p:sldId id="370" r:id="rId58"/>
    <p:sldId id="339" r:id="rId59"/>
    <p:sldId id="343" r:id="rId60"/>
    <p:sldId id="341" r:id="rId61"/>
    <p:sldId id="342" r:id="rId62"/>
    <p:sldId id="371" r:id="rId63"/>
    <p:sldId id="372" r:id="rId64"/>
    <p:sldId id="344" r:id="rId65"/>
    <p:sldId id="373" r:id="rId66"/>
    <p:sldId id="374" r:id="rId67"/>
    <p:sldId id="376" r:id="rId68"/>
    <p:sldId id="377" r:id="rId69"/>
    <p:sldId id="375" r:id="rId70"/>
    <p:sldId id="378" r:id="rId71"/>
    <p:sldId id="345" r:id="rId72"/>
    <p:sldId id="380" r:id="rId73"/>
    <p:sldId id="379" r:id="rId74"/>
    <p:sldId id="381" r:id="rId75"/>
    <p:sldId id="382" r:id="rId76"/>
    <p:sldId id="346" r:id="rId77"/>
    <p:sldId id="383" r:id="rId78"/>
    <p:sldId id="384" r:id="rId79"/>
    <p:sldId id="385" r:id="rId80"/>
    <p:sldId id="386" r:id="rId81"/>
    <p:sldId id="347" r:id="rId82"/>
    <p:sldId id="348" r:id="rId83"/>
    <p:sldId id="349" r:id="rId84"/>
    <p:sldId id="387" r:id="rId85"/>
    <p:sldId id="388" r:id="rId86"/>
    <p:sldId id="389" r:id="rId87"/>
    <p:sldId id="390" r:id="rId88"/>
    <p:sldId id="392" r:id="rId89"/>
    <p:sldId id="391" r:id="rId90"/>
    <p:sldId id="393" r:id="rId91"/>
    <p:sldId id="394" r:id="rId92"/>
    <p:sldId id="276" r:id="rId9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9" d="100"/>
          <a:sy n="89" d="100"/>
        </p:scale>
        <p:origin x="466"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viewProps" Target="view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7F960DDD-4718-482C-A6B9-FCC1F2B6A5D8}" type="datetimeFigureOut">
              <a:rPr lang="zh-CN" altLang="en-US" smtClean="0"/>
              <a:t>2018/10/27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18492A8-D913-4244-BA1F-BC2BD82DF918}" type="slidenum">
              <a:rPr lang="zh-CN" altLang="en-US" smtClean="0"/>
              <a:t>‹#›</a:t>
            </a:fld>
            <a:endParaRPr lang="zh-CN" altLang="en-US"/>
          </a:p>
        </p:txBody>
      </p:sp>
    </p:spTree>
    <p:extLst>
      <p:ext uri="{BB962C8B-B14F-4D97-AF65-F5344CB8AC3E}">
        <p14:creationId xmlns:p14="http://schemas.microsoft.com/office/powerpoint/2010/main" val="28094625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7F960DDD-4718-482C-A6B9-FCC1F2B6A5D8}" type="datetimeFigureOut">
              <a:rPr lang="zh-CN" altLang="en-US" smtClean="0"/>
              <a:t>2018/10/27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18492A8-D913-4244-BA1F-BC2BD82DF918}" type="slidenum">
              <a:rPr lang="zh-CN" altLang="en-US" smtClean="0"/>
              <a:t>‹#›</a:t>
            </a:fld>
            <a:endParaRPr lang="zh-CN" altLang="en-US"/>
          </a:p>
        </p:txBody>
      </p:sp>
    </p:spTree>
    <p:extLst>
      <p:ext uri="{BB962C8B-B14F-4D97-AF65-F5344CB8AC3E}">
        <p14:creationId xmlns:p14="http://schemas.microsoft.com/office/powerpoint/2010/main" val="9309499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7F960DDD-4718-482C-A6B9-FCC1F2B6A5D8}" type="datetimeFigureOut">
              <a:rPr lang="zh-CN" altLang="en-US" smtClean="0"/>
              <a:t>2018/10/27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18492A8-D913-4244-BA1F-BC2BD82DF918}" type="slidenum">
              <a:rPr lang="zh-CN" altLang="en-US" smtClean="0"/>
              <a:t>‹#›</a:t>
            </a:fld>
            <a:endParaRPr lang="zh-CN" altLang="en-US"/>
          </a:p>
        </p:txBody>
      </p:sp>
    </p:spTree>
    <p:extLst>
      <p:ext uri="{BB962C8B-B14F-4D97-AF65-F5344CB8AC3E}">
        <p14:creationId xmlns:p14="http://schemas.microsoft.com/office/powerpoint/2010/main" val="15535302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7F960DDD-4718-482C-A6B9-FCC1F2B6A5D8}" type="datetimeFigureOut">
              <a:rPr lang="zh-CN" altLang="en-US" smtClean="0"/>
              <a:t>2018/10/27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18492A8-D913-4244-BA1F-BC2BD82DF918}" type="slidenum">
              <a:rPr lang="zh-CN" altLang="en-US" smtClean="0"/>
              <a:t>‹#›</a:t>
            </a:fld>
            <a:endParaRPr lang="zh-CN" altLang="en-US"/>
          </a:p>
        </p:txBody>
      </p:sp>
    </p:spTree>
    <p:extLst>
      <p:ext uri="{BB962C8B-B14F-4D97-AF65-F5344CB8AC3E}">
        <p14:creationId xmlns:p14="http://schemas.microsoft.com/office/powerpoint/2010/main" val="26878027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7F960DDD-4718-482C-A6B9-FCC1F2B6A5D8}" type="datetimeFigureOut">
              <a:rPr lang="zh-CN" altLang="en-US" smtClean="0"/>
              <a:t>2018/10/27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18492A8-D913-4244-BA1F-BC2BD82DF918}" type="slidenum">
              <a:rPr lang="zh-CN" altLang="en-US" smtClean="0"/>
              <a:t>‹#›</a:t>
            </a:fld>
            <a:endParaRPr lang="zh-CN" altLang="en-US"/>
          </a:p>
        </p:txBody>
      </p:sp>
    </p:spTree>
    <p:extLst>
      <p:ext uri="{BB962C8B-B14F-4D97-AF65-F5344CB8AC3E}">
        <p14:creationId xmlns:p14="http://schemas.microsoft.com/office/powerpoint/2010/main" val="40873174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7F960DDD-4718-482C-A6B9-FCC1F2B6A5D8}" type="datetimeFigureOut">
              <a:rPr lang="zh-CN" altLang="en-US" smtClean="0"/>
              <a:t>2018/10/27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18492A8-D913-4244-BA1F-BC2BD82DF918}" type="slidenum">
              <a:rPr lang="zh-CN" altLang="en-US" smtClean="0"/>
              <a:t>‹#›</a:t>
            </a:fld>
            <a:endParaRPr lang="zh-CN" altLang="en-US"/>
          </a:p>
        </p:txBody>
      </p:sp>
    </p:spTree>
    <p:extLst>
      <p:ext uri="{BB962C8B-B14F-4D97-AF65-F5344CB8AC3E}">
        <p14:creationId xmlns:p14="http://schemas.microsoft.com/office/powerpoint/2010/main" val="22100977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7F960DDD-4718-482C-A6B9-FCC1F2B6A5D8}" type="datetimeFigureOut">
              <a:rPr lang="zh-CN" altLang="en-US" smtClean="0"/>
              <a:t>2018/10/27</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18492A8-D913-4244-BA1F-BC2BD82DF918}" type="slidenum">
              <a:rPr lang="zh-CN" altLang="en-US" smtClean="0"/>
              <a:t>‹#›</a:t>
            </a:fld>
            <a:endParaRPr lang="zh-CN" altLang="en-US"/>
          </a:p>
        </p:txBody>
      </p:sp>
    </p:spTree>
    <p:extLst>
      <p:ext uri="{BB962C8B-B14F-4D97-AF65-F5344CB8AC3E}">
        <p14:creationId xmlns:p14="http://schemas.microsoft.com/office/powerpoint/2010/main" val="8154231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7F960DDD-4718-482C-A6B9-FCC1F2B6A5D8}" type="datetimeFigureOut">
              <a:rPr lang="zh-CN" altLang="en-US" smtClean="0"/>
              <a:t>2018/10/27</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18492A8-D913-4244-BA1F-BC2BD82DF918}" type="slidenum">
              <a:rPr lang="zh-CN" altLang="en-US" smtClean="0"/>
              <a:t>‹#›</a:t>
            </a:fld>
            <a:endParaRPr lang="zh-CN" altLang="en-US"/>
          </a:p>
        </p:txBody>
      </p:sp>
    </p:spTree>
    <p:extLst>
      <p:ext uri="{BB962C8B-B14F-4D97-AF65-F5344CB8AC3E}">
        <p14:creationId xmlns:p14="http://schemas.microsoft.com/office/powerpoint/2010/main" val="14715074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F960DDD-4718-482C-A6B9-FCC1F2B6A5D8}" type="datetimeFigureOut">
              <a:rPr lang="zh-CN" altLang="en-US" smtClean="0"/>
              <a:t>2018/10/27</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18492A8-D913-4244-BA1F-BC2BD82DF918}" type="slidenum">
              <a:rPr lang="zh-CN" altLang="en-US" smtClean="0"/>
              <a:t>‹#›</a:t>
            </a:fld>
            <a:endParaRPr lang="zh-CN" altLang="en-US"/>
          </a:p>
        </p:txBody>
      </p:sp>
    </p:spTree>
    <p:extLst>
      <p:ext uri="{BB962C8B-B14F-4D97-AF65-F5344CB8AC3E}">
        <p14:creationId xmlns:p14="http://schemas.microsoft.com/office/powerpoint/2010/main" val="20043824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7F960DDD-4718-482C-A6B9-FCC1F2B6A5D8}" type="datetimeFigureOut">
              <a:rPr lang="zh-CN" altLang="en-US" smtClean="0"/>
              <a:t>2018/10/27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18492A8-D913-4244-BA1F-BC2BD82DF918}" type="slidenum">
              <a:rPr lang="zh-CN" altLang="en-US" smtClean="0"/>
              <a:t>‹#›</a:t>
            </a:fld>
            <a:endParaRPr lang="zh-CN" altLang="en-US"/>
          </a:p>
        </p:txBody>
      </p:sp>
    </p:spTree>
    <p:extLst>
      <p:ext uri="{BB962C8B-B14F-4D97-AF65-F5344CB8AC3E}">
        <p14:creationId xmlns:p14="http://schemas.microsoft.com/office/powerpoint/2010/main" val="38077124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7F960DDD-4718-482C-A6B9-FCC1F2B6A5D8}" type="datetimeFigureOut">
              <a:rPr lang="zh-CN" altLang="en-US" smtClean="0"/>
              <a:t>2018/10/27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18492A8-D913-4244-BA1F-BC2BD82DF918}" type="slidenum">
              <a:rPr lang="zh-CN" altLang="en-US" smtClean="0"/>
              <a:t>‹#›</a:t>
            </a:fld>
            <a:endParaRPr lang="zh-CN" altLang="en-US"/>
          </a:p>
        </p:txBody>
      </p:sp>
    </p:spTree>
    <p:extLst>
      <p:ext uri="{BB962C8B-B14F-4D97-AF65-F5344CB8AC3E}">
        <p14:creationId xmlns:p14="http://schemas.microsoft.com/office/powerpoint/2010/main" val="21676684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F960DDD-4718-482C-A6B9-FCC1F2B6A5D8}" type="datetimeFigureOut">
              <a:rPr lang="zh-CN" altLang="en-US" smtClean="0"/>
              <a:t>2018/10/27</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18492A8-D913-4244-BA1F-BC2BD82DF918}" type="slidenum">
              <a:rPr lang="zh-CN" altLang="en-US" smtClean="0"/>
              <a:t>‹#›</a:t>
            </a:fld>
            <a:endParaRPr lang="zh-CN" altLang="en-US"/>
          </a:p>
        </p:txBody>
      </p:sp>
    </p:spTree>
    <p:extLst>
      <p:ext uri="{BB962C8B-B14F-4D97-AF65-F5344CB8AC3E}">
        <p14:creationId xmlns:p14="http://schemas.microsoft.com/office/powerpoint/2010/main" val="177305487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5.jpg"/><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jpeg"/></Relationships>
</file>

<file path=ppt/slides/_rels/slide32.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9.jp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3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6.jp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34.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8.jp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5.jp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8.jp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5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image" Target="../media/image44.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image" Target="../media/image45.jp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image" Target="../media/image51.png"/><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62.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7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9.jp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8.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65.jp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70.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60199" y="627595"/>
            <a:ext cx="7071602" cy="5602810"/>
          </a:xfrm>
          <a:prstGeom prst="rect">
            <a:avLst/>
          </a:prstGeom>
        </p:spPr>
      </p:pic>
      <p:sp>
        <p:nvSpPr>
          <p:cNvPr id="2" name="标题 1"/>
          <p:cNvSpPr>
            <a:spLocks noGrp="1"/>
          </p:cNvSpPr>
          <p:nvPr>
            <p:ph type="ctrTitle"/>
          </p:nvPr>
        </p:nvSpPr>
        <p:spPr/>
        <p:txBody>
          <a:bodyPr>
            <a:normAutofit/>
          </a:bodyPr>
          <a:lstStyle/>
          <a:p>
            <a:r>
              <a:rPr lang="en-US" altLang="zh-CN" sz="9600" dirty="0" smtClean="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CFM56-7B</a:t>
            </a:r>
            <a:endParaRPr lang="zh-CN" altLang="en-US" sz="9600"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
        <p:nvSpPr>
          <p:cNvPr id="5" name="文本框 4"/>
          <p:cNvSpPr txBox="1"/>
          <p:nvPr/>
        </p:nvSpPr>
        <p:spPr>
          <a:xfrm>
            <a:off x="353683" y="6003985"/>
            <a:ext cx="3778370" cy="646331"/>
          </a:xfrm>
          <a:prstGeom prst="rect">
            <a:avLst/>
          </a:prstGeom>
          <a:noFill/>
        </p:spPr>
        <p:txBody>
          <a:bodyPr wrap="square" rtlCol="0">
            <a:spAutoFit/>
          </a:bodyPr>
          <a:lstStyle/>
          <a:p>
            <a:r>
              <a:rPr lang="zh-CN" altLang="en-US" sz="3600" dirty="0">
                <a:solidFill>
                  <a:srgbClr val="FF0000"/>
                </a:solidFill>
                <a:latin typeface="方正超粗黑_GBK" panose="03000509000000000000" pitchFamily="65" charset="-122"/>
                <a:ea typeface="方正超粗黑_GBK" panose="03000509000000000000" pitchFamily="65" charset="-122"/>
              </a:rPr>
              <a:t>发动</a:t>
            </a:r>
            <a:r>
              <a:rPr lang="zh-CN" altLang="en-US" sz="3600" dirty="0" smtClean="0">
                <a:solidFill>
                  <a:srgbClr val="FF0000"/>
                </a:solidFill>
                <a:latin typeface="方正超粗黑_GBK" panose="03000509000000000000" pitchFamily="65" charset="-122"/>
                <a:ea typeface="方正超粗黑_GBK" panose="03000509000000000000" pitchFamily="65" charset="-122"/>
              </a:rPr>
              <a:t>机滑油系统</a:t>
            </a:r>
            <a:endParaRPr lang="zh-CN" altLang="en-US" sz="3600" dirty="0">
              <a:solidFill>
                <a:srgbClr val="FF0000"/>
              </a:solidFill>
              <a:latin typeface="方正超粗黑_GBK" panose="03000509000000000000" pitchFamily="65" charset="-122"/>
              <a:ea typeface="方正超粗黑_GBK" panose="03000509000000000000" pitchFamily="65" charset="-122"/>
            </a:endParaRPr>
          </a:p>
        </p:txBody>
      </p:sp>
      <p:sp>
        <p:nvSpPr>
          <p:cNvPr id="6" name="文本框 5"/>
          <p:cNvSpPr txBox="1"/>
          <p:nvPr/>
        </p:nvSpPr>
        <p:spPr>
          <a:xfrm>
            <a:off x="8126083" y="6003985"/>
            <a:ext cx="3778370" cy="646331"/>
          </a:xfrm>
          <a:prstGeom prst="rect">
            <a:avLst/>
          </a:prstGeom>
          <a:noFill/>
        </p:spPr>
        <p:txBody>
          <a:bodyPr wrap="square" rtlCol="0">
            <a:spAutoFit/>
          </a:bodyPr>
          <a:lstStyle/>
          <a:p>
            <a:r>
              <a:rPr lang="en-US" altLang="zh-CN" sz="3600" dirty="0" smtClean="0">
                <a:solidFill>
                  <a:srgbClr val="FF0000"/>
                </a:solidFill>
                <a:latin typeface="方正超粗黑_GBK" panose="03000509000000000000" pitchFamily="65" charset="-122"/>
                <a:ea typeface="方正超粗黑_GBK" panose="03000509000000000000" pitchFamily="65" charset="-122"/>
              </a:rPr>
              <a:t>2018.10.25</a:t>
            </a:r>
            <a:endParaRPr lang="zh-CN" altLang="en-US" sz="3600" dirty="0">
              <a:solidFill>
                <a:srgbClr val="FF0000"/>
              </a:solidFill>
              <a:latin typeface="方正超粗黑_GBK" panose="03000509000000000000" pitchFamily="65" charset="-122"/>
              <a:ea typeface="方正超粗黑_GBK" panose="03000509000000000000" pitchFamily="65" charset="-122"/>
            </a:endParaRPr>
          </a:p>
        </p:txBody>
      </p:sp>
    </p:spTree>
    <p:extLst>
      <p:ext uri="{BB962C8B-B14F-4D97-AF65-F5344CB8AC3E}">
        <p14:creationId xmlns:p14="http://schemas.microsoft.com/office/powerpoint/2010/main" val="11978047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885825" y="160667"/>
            <a:ext cx="10420350" cy="6343650"/>
          </a:xfrm>
          <a:prstGeom prst="rect">
            <a:avLst/>
          </a:prstGeom>
        </p:spPr>
      </p:pic>
      <p:sp>
        <p:nvSpPr>
          <p:cNvPr id="10" name="文本框 9"/>
          <p:cNvSpPr txBox="1"/>
          <p:nvPr/>
        </p:nvSpPr>
        <p:spPr>
          <a:xfrm>
            <a:off x="140381" y="83029"/>
            <a:ext cx="4448871" cy="923330"/>
          </a:xfrm>
          <a:prstGeom prst="rect">
            <a:avLst/>
          </a:prstGeom>
          <a:solidFill>
            <a:schemeClr val="bg2"/>
          </a:solidFill>
        </p:spPr>
        <p:txBody>
          <a:bodyPr vert="horz" wrap="square" rtlCol="0">
            <a:spAutoFit/>
          </a:bodyPr>
          <a:lstStyle/>
          <a:p>
            <a:pPr algn="ctr"/>
            <a:r>
              <a:rPr lang="en-US" altLang="zh-CN" sz="5400" dirty="0" smtClean="0">
                <a:solidFill>
                  <a:srgbClr val="FF0000"/>
                </a:solidFill>
                <a:latin typeface="方正超粗黑_GBK" panose="03000509000000000000" pitchFamily="65" charset="-122"/>
                <a:ea typeface="方正超粗黑_GBK" panose="03000509000000000000" pitchFamily="65" charset="-122"/>
              </a:rPr>
              <a:t>1</a:t>
            </a:r>
            <a:r>
              <a:rPr lang="zh-CN" altLang="en-US" sz="5400" dirty="0" smtClean="0">
                <a:solidFill>
                  <a:srgbClr val="FF0000"/>
                </a:solidFill>
                <a:latin typeface="方正超粗黑_GBK" panose="03000509000000000000" pitchFamily="65" charset="-122"/>
                <a:ea typeface="方正超粗黑_GBK" panose="03000509000000000000" pitchFamily="65" charset="-122"/>
              </a:rPr>
              <a:t>号轴承喷嘴</a:t>
            </a:r>
            <a:endParaRPr lang="zh-CN" altLang="en-US" sz="5400" dirty="0">
              <a:solidFill>
                <a:srgbClr val="FF0000"/>
              </a:solidFill>
              <a:latin typeface="方正超粗黑_GBK" panose="03000509000000000000" pitchFamily="65" charset="-122"/>
              <a:ea typeface="方正超粗黑_GBK" panose="03000509000000000000" pitchFamily="65" charset="-122"/>
            </a:endParaRPr>
          </a:p>
        </p:txBody>
      </p:sp>
      <p:sp>
        <p:nvSpPr>
          <p:cNvPr id="11" name="文本框 10"/>
          <p:cNvSpPr txBox="1"/>
          <p:nvPr/>
        </p:nvSpPr>
        <p:spPr>
          <a:xfrm>
            <a:off x="141559" y="2572827"/>
            <a:ext cx="2360101" cy="3416320"/>
          </a:xfrm>
          <a:prstGeom prst="rect">
            <a:avLst/>
          </a:prstGeom>
          <a:solidFill>
            <a:schemeClr val="bg2"/>
          </a:solidFill>
        </p:spPr>
        <p:txBody>
          <a:bodyPr wrap="square" rtlCol="0">
            <a:spAutoFit/>
          </a:bodyPr>
          <a:lstStyle/>
          <a:p>
            <a:pPr indent="180000"/>
            <a:r>
              <a:rPr lang="en-US" altLang="zh-CN" dirty="0">
                <a:latin typeface="方正超粗黑_GBK" panose="03000509000000000000" pitchFamily="65" charset="-122"/>
                <a:ea typeface="方正超粗黑_GBK" panose="03000509000000000000" pitchFamily="65" charset="-122"/>
              </a:rPr>
              <a:t>1</a:t>
            </a:r>
            <a:r>
              <a:rPr lang="zh-CN" altLang="en-US" dirty="0">
                <a:latin typeface="方正超粗黑_GBK" panose="03000509000000000000" pitchFamily="65" charset="-122"/>
                <a:ea typeface="方正超粗黑_GBK" panose="03000509000000000000" pitchFamily="65" charset="-122"/>
              </a:rPr>
              <a:t>号轴承滑油总管有两个滑油喷</a:t>
            </a:r>
            <a:r>
              <a:rPr lang="zh-CN" altLang="en-US" dirty="0" smtClean="0">
                <a:latin typeface="方正超粗黑_GBK" panose="03000509000000000000" pitchFamily="65" charset="-122"/>
                <a:ea typeface="方正超粗黑_GBK" panose="03000509000000000000" pitchFamily="65" charset="-122"/>
              </a:rPr>
              <a:t>嘴。</a:t>
            </a:r>
            <a:r>
              <a:rPr lang="zh-CN" altLang="en-US" dirty="0">
                <a:latin typeface="方正超粗黑_GBK" panose="03000509000000000000" pitchFamily="65" charset="-122"/>
                <a:ea typeface="方正超粗黑_GBK" panose="03000509000000000000" pitchFamily="65" charset="-122"/>
              </a:rPr>
              <a:t>这些滑油喷嘴可将滑油喷射到风扇轴和</a:t>
            </a:r>
            <a:r>
              <a:rPr lang="en-US" altLang="zh-CN" dirty="0">
                <a:latin typeface="方正超粗黑_GBK" panose="03000509000000000000" pitchFamily="65" charset="-122"/>
                <a:ea typeface="方正超粗黑_GBK" panose="03000509000000000000" pitchFamily="65" charset="-122"/>
              </a:rPr>
              <a:t>1</a:t>
            </a:r>
            <a:r>
              <a:rPr lang="zh-CN" altLang="en-US" dirty="0">
                <a:latin typeface="方正超粗黑_GBK" panose="03000509000000000000" pitchFamily="65" charset="-122"/>
                <a:ea typeface="方正超粗黑_GBK" panose="03000509000000000000" pitchFamily="65" charset="-122"/>
              </a:rPr>
              <a:t>号轴承内圈锁紧螺帽之间的空间</a:t>
            </a:r>
            <a:r>
              <a:rPr lang="zh-CN" altLang="en-US" dirty="0" smtClean="0">
                <a:latin typeface="方正超粗黑_GBK" panose="03000509000000000000" pitchFamily="65" charset="-122"/>
                <a:ea typeface="方正超粗黑_GBK" panose="03000509000000000000" pitchFamily="65" charset="-122"/>
              </a:rPr>
              <a:t>。</a:t>
            </a:r>
            <a:endParaRPr lang="en-US" altLang="zh-CN" dirty="0" smtClean="0">
              <a:latin typeface="方正超粗黑_GBK" panose="03000509000000000000" pitchFamily="65" charset="-122"/>
              <a:ea typeface="方正超粗黑_GBK" panose="03000509000000000000" pitchFamily="65" charset="-122"/>
            </a:endParaRPr>
          </a:p>
          <a:p>
            <a:pPr indent="180000"/>
            <a:r>
              <a:rPr lang="zh-CN" altLang="en-US" dirty="0" smtClean="0">
                <a:latin typeface="方正超粗黑_GBK" panose="03000509000000000000" pitchFamily="65" charset="-122"/>
                <a:ea typeface="方正超粗黑_GBK" panose="03000509000000000000" pitchFamily="65" charset="-122"/>
              </a:rPr>
              <a:t>滑</a:t>
            </a:r>
            <a:r>
              <a:rPr lang="zh-CN" altLang="en-US" dirty="0">
                <a:latin typeface="方正超粗黑_GBK" panose="03000509000000000000" pitchFamily="65" charset="-122"/>
                <a:ea typeface="方正超粗黑_GBK" panose="03000509000000000000" pitchFamily="65" charset="-122"/>
              </a:rPr>
              <a:t>油在</a:t>
            </a:r>
            <a:r>
              <a:rPr lang="en-US" altLang="zh-CN" dirty="0">
                <a:latin typeface="方正超粗黑_GBK" panose="03000509000000000000" pitchFamily="65" charset="-122"/>
                <a:ea typeface="方正超粗黑_GBK" panose="03000509000000000000" pitchFamily="65" charset="-122"/>
              </a:rPr>
              <a:t>1</a:t>
            </a:r>
            <a:r>
              <a:rPr lang="zh-CN" altLang="en-US" dirty="0">
                <a:latin typeface="方正超粗黑_GBK" panose="03000509000000000000" pitchFamily="65" charset="-122"/>
                <a:ea typeface="方正超粗黑_GBK" panose="03000509000000000000" pitchFamily="65" charset="-122"/>
              </a:rPr>
              <a:t>号轴承衬套和风扇轴之间流动，通过衬套内的钻孔，然后滑油流到轴承内圈的两个半环之间对轴承进行润滑。</a:t>
            </a:r>
          </a:p>
        </p:txBody>
      </p:sp>
      <p:sp>
        <p:nvSpPr>
          <p:cNvPr id="7" name="圆角矩形 6"/>
          <p:cNvSpPr/>
          <p:nvPr/>
        </p:nvSpPr>
        <p:spPr>
          <a:xfrm>
            <a:off x="5753820" y="5241730"/>
            <a:ext cx="2096220" cy="1072805"/>
          </a:xfrm>
          <a:prstGeom prst="round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8464967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0" y="0"/>
            <a:ext cx="7544658" cy="6858000"/>
          </a:xfrm>
          <a:prstGeom prst="rect">
            <a:avLst/>
          </a:prstGeom>
        </p:spPr>
      </p:pic>
      <p:sp>
        <p:nvSpPr>
          <p:cNvPr id="11" name="文本框 10"/>
          <p:cNvSpPr txBox="1"/>
          <p:nvPr/>
        </p:nvSpPr>
        <p:spPr>
          <a:xfrm>
            <a:off x="7986714" y="3916392"/>
            <a:ext cx="3536622" cy="1477328"/>
          </a:xfrm>
          <a:prstGeom prst="rect">
            <a:avLst/>
          </a:prstGeom>
          <a:solidFill>
            <a:schemeClr val="bg2"/>
          </a:solidFill>
        </p:spPr>
        <p:txBody>
          <a:bodyPr wrap="square" rtlCol="0">
            <a:spAutoFit/>
          </a:bodyPr>
          <a:lstStyle/>
          <a:p>
            <a:r>
              <a:rPr lang="en-US" altLang="zh-CN" dirty="0">
                <a:latin typeface="方正超粗黑_GBK" panose="03000509000000000000" pitchFamily="65" charset="-122"/>
                <a:ea typeface="方正超粗黑_GBK" panose="03000509000000000000" pitchFamily="65" charset="-122"/>
              </a:rPr>
              <a:t>2</a:t>
            </a:r>
            <a:r>
              <a:rPr lang="zh-CN" altLang="en-US" dirty="0">
                <a:latin typeface="方正超粗黑_GBK" panose="03000509000000000000" pitchFamily="65" charset="-122"/>
                <a:ea typeface="方正超粗黑_GBK" panose="03000509000000000000" pitchFamily="65" charset="-122"/>
              </a:rPr>
              <a:t>号滚棒轴承的润滑由单一的滑油喷嘴将滑油直接喷射到</a:t>
            </a:r>
            <a:r>
              <a:rPr lang="en-US" altLang="zh-CN" dirty="0">
                <a:latin typeface="方正超粗黑_GBK" panose="03000509000000000000" pitchFamily="65" charset="-122"/>
                <a:ea typeface="方正超粗黑_GBK" panose="03000509000000000000" pitchFamily="65" charset="-122"/>
              </a:rPr>
              <a:t>2</a:t>
            </a:r>
            <a:r>
              <a:rPr lang="zh-CN" altLang="en-US" dirty="0">
                <a:latin typeface="方正超粗黑_GBK" panose="03000509000000000000" pitchFamily="65" charset="-122"/>
                <a:ea typeface="方正超粗黑_GBK" panose="03000509000000000000" pitchFamily="65" charset="-122"/>
              </a:rPr>
              <a:t>号轴承的滚棒。轴承未使用的滑油通过安装在</a:t>
            </a:r>
            <a:r>
              <a:rPr lang="en-US" altLang="zh-CN" dirty="0">
                <a:latin typeface="方正超粗黑_GBK" panose="03000509000000000000" pitchFamily="65" charset="-122"/>
                <a:ea typeface="方正超粗黑_GBK" panose="03000509000000000000" pitchFamily="65" charset="-122"/>
              </a:rPr>
              <a:t>2</a:t>
            </a:r>
            <a:r>
              <a:rPr lang="zh-CN" altLang="en-US" dirty="0">
                <a:latin typeface="方正超粗黑_GBK" panose="03000509000000000000" pitchFamily="65" charset="-122"/>
                <a:ea typeface="方正超粗黑_GBK" panose="03000509000000000000" pitchFamily="65" charset="-122"/>
              </a:rPr>
              <a:t>号轴承滑滑喷嘴后部的管路输送到进口齿轮箱（</a:t>
            </a:r>
            <a:r>
              <a:rPr lang="en-US" altLang="zh-CN" dirty="0">
                <a:latin typeface="方正超粗黑_GBK" panose="03000509000000000000" pitchFamily="65" charset="-122"/>
                <a:ea typeface="方正超粗黑_GBK" panose="03000509000000000000" pitchFamily="65" charset="-122"/>
              </a:rPr>
              <a:t>IGB</a:t>
            </a:r>
            <a:r>
              <a:rPr lang="zh-CN" altLang="en-US" dirty="0">
                <a:latin typeface="方正超粗黑_GBK" panose="03000509000000000000" pitchFamily="65" charset="-122"/>
                <a:ea typeface="方正超粗黑_GBK" panose="03000509000000000000" pitchFamily="65" charset="-122"/>
              </a:rPr>
              <a:t>）。</a:t>
            </a:r>
          </a:p>
        </p:txBody>
      </p:sp>
      <p:sp>
        <p:nvSpPr>
          <p:cNvPr id="7" name="圆角矩形 6"/>
          <p:cNvSpPr/>
          <p:nvPr/>
        </p:nvSpPr>
        <p:spPr>
          <a:xfrm>
            <a:off x="327803" y="6095746"/>
            <a:ext cx="741872" cy="615682"/>
          </a:xfrm>
          <a:prstGeom prst="round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 name="直接箭头连接符 4"/>
          <p:cNvCxnSpPr/>
          <p:nvPr/>
        </p:nvCxnSpPr>
        <p:spPr>
          <a:xfrm>
            <a:off x="948906" y="658317"/>
            <a:ext cx="879894" cy="1407635"/>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6" name="椭圆 5"/>
          <p:cNvSpPr/>
          <p:nvPr/>
        </p:nvSpPr>
        <p:spPr>
          <a:xfrm>
            <a:off x="2156604" y="5658928"/>
            <a:ext cx="905773" cy="923027"/>
          </a:xfrm>
          <a:prstGeom prst="ellipse">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53801" y="89607"/>
            <a:ext cx="4288612" cy="3757774"/>
          </a:xfrm>
          <a:prstGeom prst="rect">
            <a:avLst/>
          </a:prstGeom>
        </p:spPr>
      </p:pic>
      <p:sp>
        <p:nvSpPr>
          <p:cNvPr id="12" name="文本框 11"/>
          <p:cNvSpPr txBox="1"/>
          <p:nvPr/>
        </p:nvSpPr>
        <p:spPr>
          <a:xfrm>
            <a:off x="86264" y="288985"/>
            <a:ext cx="1509623" cy="369332"/>
          </a:xfrm>
          <a:prstGeom prst="rect">
            <a:avLst/>
          </a:prstGeom>
          <a:solidFill>
            <a:schemeClr val="bg2"/>
          </a:solidFill>
        </p:spPr>
        <p:txBody>
          <a:bodyPr wrap="square" rtlCol="0">
            <a:spAutoFit/>
          </a:bodyPr>
          <a:lstStyle/>
          <a:p>
            <a:r>
              <a:rPr lang="en-US" altLang="zh-CN" dirty="0" smtClean="0">
                <a:latin typeface="方正超粗黑_GBK" panose="03000509000000000000" pitchFamily="65" charset="-122"/>
                <a:ea typeface="方正超粗黑_GBK" panose="03000509000000000000" pitchFamily="65" charset="-122"/>
              </a:rPr>
              <a:t>1</a:t>
            </a:r>
            <a:r>
              <a:rPr lang="zh-CN" altLang="en-US" dirty="0" smtClean="0">
                <a:latin typeface="方正超粗黑_GBK" panose="03000509000000000000" pitchFamily="65" charset="-122"/>
                <a:ea typeface="方正超粗黑_GBK" panose="03000509000000000000" pitchFamily="65" charset="-122"/>
              </a:rPr>
              <a:t>号轴承喷嘴</a:t>
            </a:r>
          </a:p>
        </p:txBody>
      </p:sp>
      <p:cxnSp>
        <p:nvCxnSpPr>
          <p:cNvPr id="13" name="直接箭头连接符 12"/>
          <p:cNvCxnSpPr>
            <a:stCxn id="14" idx="2"/>
          </p:cNvCxnSpPr>
          <p:nvPr/>
        </p:nvCxnSpPr>
        <p:spPr>
          <a:xfrm flipH="1">
            <a:off x="4477110" y="633239"/>
            <a:ext cx="1453551" cy="1743264"/>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5175849" y="263907"/>
            <a:ext cx="1509623" cy="369332"/>
          </a:xfrm>
          <a:prstGeom prst="rect">
            <a:avLst/>
          </a:prstGeom>
          <a:solidFill>
            <a:schemeClr val="bg2"/>
          </a:solidFill>
        </p:spPr>
        <p:txBody>
          <a:bodyPr wrap="square" rtlCol="0">
            <a:spAutoFit/>
          </a:bodyPr>
          <a:lstStyle/>
          <a:p>
            <a:r>
              <a:rPr lang="en-US" altLang="zh-CN" dirty="0" smtClean="0">
                <a:latin typeface="方正超粗黑_GBK" panose="03000509000000000000" pitchFamily="65" charset="-122"/>
                <a:ea typeface="方正超粗黑_GBK" panose="03000509000000000000" pitchFamily="65" charset="-122"/>
              </a:rPr>
              <a:t>2</a:t>
            </a:r>
            <a:r>
              <a:rPr lang="zh-CN" altLang="en-US" dirty="0" smtClean="0">
                <a:latin typeface="方正超粗黑_GBK" panose="03000509000000000000" pitchFamily="65" charset="-122"/>
                <a:ea typeface="方正超粗黑_GBK" panose="03000509000000000000" pitchFamily="65" charset="-122"/>
              </a:rPr>
              <a:t>号轴承喷嘴</a:t>
            </a:r>
          </a:p>
        </p:txBody>
      </p:sp>
      <p:sp>
        <p:nvSpPr>
          <p:cNvPr id="16" name="下箭头 15"/>
          <p:cNvSpPr/>
          <p:nvPr/>
        </p:nvSpPr>
        <p:spPr>
          <a:xfrm rot="319483">
            <a:off x="4095439" y="463960"/>
            <a:ext cx="345057" cy="289443"/>
          </a:xfrm>
          <a:prstGeom prst="downArrow">
            <a:avLst/>
          </a:prstGeom>
          <a:solidFill>
            <a:srgbClr val="FF0000"/>
          </a:solid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下箭头 19"/>
          <p:cNvSpPr/>
          <p:nvPr/>
        </p:nvSpPr>
        <p:spPr>
          <a:xfrm rot="2035303">
            <a:off x="3847064" y="1547390"/>
            <a:ext cx="345057" cy="289443"/>
          </a:xfrm>
          <a:prstGeom prst="downArrow">
            <a:avLst/>
          </a:prstGeom>
          <a:solidFill>
            <a:srgbClr val="FF0000"/>
          </a:solid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下箭头 20"/>
          <p:cNvSpPr/>
          <p:nvPr/>
        </p:nvSpPr>
        <p:spPr>
          <a:xfrm rot="15997425">
            <a:off x="3945462" y="1919057"/>
            <a:ext cx="345057" cy="289443"/>
          </a:xfrm>
          <a:prstGeom prst="downArrow">
            <a:avLst/>
          </a:prstGeom>
          <a:solidFill>
            <a:srgbClr val="FF0000"/>
          </a:solid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p:cNvSpPr txBox="1"/>
          <p:nvPr/>
        </p:nvSpPr>
        <p:spPr>
          <a:xfrm>
            <a:off x="7639512" y="5813976"/>
            <a:ext cx="4448871" cy="923330"/>
          </a:xfrm>
          <a:prstGeom prst="rect">
            <a:avLst/>
          </a:prstGeom>
          <a:solidFill>
            <a:schemeClr val="bg2"/>
          </a:solidFill>
        </p:spPr>
        <p:txBody>
          <a:bodyPr vert="horz" wrap="square" rtlCol="0">
            <a:spAutoFit/>
          </a:bodyPr>
          <a:lstStyle/>
          <a:p>
            <a:pPr algn="ctr"/>
            <a:r>
              <a:rPr lang="en-US" altLang="zh-CN" sz="5400" dirty="0" smtClean="0">
                <a:solidFill>
                  <a:srgbClr val="FF0000"/>
                </a:solidFill>
                <a:latin typeface="方正超粗黑_GBK" panose="03000509000000000000" pitchFamily="65" charset="-122"/>
                <a:ea typeface="方正超粗黑_GBK" panose="03000509000000000000" pitchFamily="65" charset="-122"/>
              </a:rPr>
              <a:t>2</a:t>
            </a:r>
            <a:r>
              <a:rPr lang="zh-CN" altLang="en-US" sz="5400" dirty="0" smtClean="0">
                <a:solidFill>
                  <a:srgbClr val="FF0000"/>
                </a:solidFill>
                <a:latin typeface="方正超粗黑_GBK" panose="03000509000000000000" pitchFamily="65" charset="-122"/>
                <a:ea typeface="方正超粗黑_GBK" panose="03000509000000000000" pitchFamily="65" charset="-122"/>
              </a:rPr>
              <a:t>号轴承喷嘴</a:t>
            </a:r>
            <a:endParaRPr lang="zh-CN" altLang="en-US" sz="5400" dirty="0">
              <a:solidFill>
                <a:srgbClr val="FF0000"/>
              </a:solidFill>
              <a:latin typeface="方正超粗黑_GBK" panose="03000509000000000000" pitchFamily="65" charset="-122"/>
              <a:ea typeface="方正超粗黑_GBK" panose="03000509000000000000" pitchFamily="65" charset="-122"/>
            </a:endParaRPr>
          </a:p>
        </p:txBody>
      </p:sp>
    </p:spTree>
    <p:extLst>
      <p:ext uri="{BB962C8B-B14F-4D97-AF65-F5344CB8AC3E}">
        <p14:creationId xmlns:p14="http://schemas.microsoft.com/office/powerpoint/2010/main" val="40820576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5270069" y="448573"/>
            <a:ext cx="4086296" cy="5015850"/>
          </a:xfrm>
          <a:prstGeom prst="rect">
            <a:avLst/>
          </a:prstGeom>
        </p:spPr>
      </p:pic>
      <p:pic>
        <p:nvPicPr>
          <p:cNvPr id="2" name="图片 1"/>
          <p:cNvPicPr>
            <a:picLocks noChangeAspect="1"/>
          </p:cNvPicPr>
          <p:nvPr/>
        </p:nvPicPr>
        <p:blipFill rotWithShape="1">
          <a:blip r:embed="rId3"/>
          <a:srcRect l="47222"/>
          <a:stretch/>
        </p:blipFill>
        <p:spPr>
          <a:xfrm>
            <a:off x="1009294" y="0"/>
            <a:ext cx="3981949" cy="6858000"/>
          </a:xfrm>
          <a:prstGeom prst="rect">
            <a:avLst/>
          </a:prstGeom>
        </p:spPr>
      </p:pic>
      <p:sp>
        <p:nvSpPr>
          <p:cNvPr id="7" name="圆角矩形 6"/>
          <p:cNvSpPr/>
          <p:nvPr/>
        </p:nvSpPr>
        <p:spPr>
          <a:xfrm>
            <a:off x="8009632" y="370936"/>
            <a:ext cx="996350" cy="500332"/>
          </a:xfrm>
          <a:prstGeom prst="round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2948288" y="1612305"/>
            <a:ext cx="1419230" cy="1397437"/>
          </a:xfrm>
          <a:prstGeom prst="ellipse">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7979434" y="5788098"/>
            <a:ext cx="4075649" cy="923330"/>
          </a:xfrm>
          <a:prstGeom prst="rect">
            <a:avLst/>
          </a:prstGeom>
          <a:solidFill>
            <a:schemeClr val="bg2"/>
          </a:solidFill>
        </p:spPr>
        <p:txBody>
          <a:bodyPr vert="horz" wrap="square" rtlCol="0">
            <a:spAutoFit/>
          </a:bodyPr>
          <a:lstStyle/>
          <a:p>
            <a:pPr algn="ctr"/>
            <a:r>
              <a:rPr lang="en-US" altLang="zh-CN" sz="5400" dirty="0" smtClean="0">
                <a:solidFill>
                  <a:srgbClr val="FF0000"/>
                </a:solidFill>
                <a:latin typeface="方正超粗黑_GBK" panose="03000509000000000000" pitchFamily="65" charset="-122"/>
                <a:ea typeface="方正超粗黑_GBK" panose="03000509000000000000" pitchFamily="65" charset="-122"/>
              </a:rPr>
              <a:t>3</a:t>
            </a:r>
            <a:r>
              <a:rPr lang="zh-CN" altLang="en-US" sz="5400" dirty="0" smtClean="0">
                <a:solidFill>
                  <a:srgbClr val="FF0000"/>
                </a:solidFill>
                <a:latin typeface="方正超粗黑_GBK" panose="03000509000000000000" pitchFamily="65" charset="-122"/>
                <a:ea typeface="方正超粗黑_GBK" panose="03000509000000000000" pitchFamily="65" charset="-122"/>
              </a:rPr>
              <a:t>号轴承喷嘴</a:t>
            </a:r>
            <a:endParaRPr lang="zh-CN" altLang="en-US" sz="5400" dirty="0">
              <a:solidFill>
                <a:srgbClr val="FF0000"/>
              </a:solidFill>
              <a:latin typeface="方正超粗黑_GBK" panose="03000509000000000000" pitchFamily="65" charset="-122"/>
              <a:ea typeface="方正超粗黑_GBK" panose="03000509000000000000" pitchFamily="65" charset="-122"/>
            </a:endParaRPr>
          </a:p>
        </p:txBody>
      </p:sp>
      <p:sp>
        <p:nvSpPr>
          <p:cNvPr id="22" name="圆角矩形 21"/>
          <p:cNvSpPr/>
          <p:nvPr/>
        </p:nvSpPr>
        <p:spPr>
          <a:xfrm>
            <a:off x="8497024" y="4054415"/>
            <a:ext cx="859341" cy="500332"/>
          </a:xfrm>
          <a:prstGeom prst="round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下箭头 22"/>
          <p:cNvSpPr/>
          <p:nvPr/>
        </p:nvSpPr>
        <p:spPr>
          <a:xfrm rot="16200000">
            <a:off x="4873527" y="1452527"/>
            <a:ext cx="345057" cy="1357075"/>
          </a:xfrm>
          <a:prstGeom prst="downArrow">
            <a:avLst/>
          </a:prstGeom>
          <a:solidFill>
            <a:schemeClr val="bg2"/>
          </a:solid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4" name="文本框 23"/>
          <p:cNvSpPr txBox="1"/>
          <p:nvPr/>
        </p:nvSpPr>
        <p:spPr>
          <a:xfrm>
            <a:off x="8926694" y="1928329"/>
            <a:ext cx="2540958" cy="646331"/>
          </a:xfrm>
          <a:prstGeom prst="rect">
            <a:avLst/>
          </a:prstGeom>
          <a:solidFill>
            <a:schemeClr val="bg2"/>
          </a:solidFill>
        </p:spPr>
        <p:txBody>
          <a:bodyPr wrap="square" rtlCol="0">
            <a:spAutoFit/>
          </a:bodyPr>
          <a:lstStyle/>
          <a:p>
            <a:r>
              <a:rPr lang="en-US" altLang="zh-CN" dirty="0">
                <a:latin typeface="方正超粗黑_GBK" panose="03000509000000000000" pitchFamily="65" charset="-122"/>
                <a:ea typeface="方正超粗黑_GBK" panose="03000509000000000000" pitchFamily="65" charset="-122"/>
              </a:rPr>
              <a:t>3</a:t>
            </a:r>
            <a:r>
              <a:rPr lang="zh-CN" altLang="en-US" dirty="0">
                <a:latin typeface="方正超粗黑_GBK" panose="03000509000000000000" pitchFamily="65" charset="-122"/>
                <a:ea typeface="方正超粗黑_GBK" panose="03000509000000000000" pitchFamily="65" charset="-122"/>
              </a:rPr>
              <a:t>号轴承由前滑油喷嘴和后滑油喷嘴提供滑油</a:t>
            </a:r>
          </a:p>
        </p:txBody>
      </p:sp>
    </p:spTree>
    <p:extLst>
      <p:ext uri="{BB962C8B-B14F-4D97-AF65-F5344CB8AC3E}">
        <p14:creationId xmlns:p14="http://schemas.microsoft.com/office/powerpoint/2010/main" val="20176616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6096" y="1057388"/>
            <a:ext cx="9486900" cy="5654040"/>
          </a:xfrm>
          <a:prstGeom prst="rect">
            <a:avLst/>
          </a:prstGeom>
        </p:spPr>
      </p:pic>
      <p:sp>
        <p:nvSpPr>
          <p:cNvPr id="10" name="文本框 9"/>
          <p:cNvSpPr txBox="1"/>
          <p:nvPr/>
        </p:nvSpPr>
        <p:spPr>
          <a:xfrm>
            <a:off x="3544905" y="134058"/>
            <a:ext cx="5102191" cy="923330"/>
          </a:xfrm>
          <a:prstGeom prst="rect">
            <a:avLst/>
          </a:prstGeom>
          <a:solidFill>
            <a:schemeClr val="bg2"/>
          </a:solidFill>
        </p:spPr>
        <p:txBody>
          <a:bodyPr vert="horz" wrap="square" rtlCol="0">
            <a:spAutoFit/>
          </a:bodyPr>
          <a:lstStyle/>
          <a:p>
            <a:pPr algn="ctr"/>
            <a:r>
              <a:rPr lang="zh-CN" altLang="en-US" sz="5400" dirty="0" smtClean="0">
                <a:solidFill>
                  <a:srgbClr val="FF0000"/>
                </a:solidFill>
                <a:latin typeface="方正超粗黑_GBK" panose="03000509000000000000" pitchFamily="65" charset="-122"/>
                <a:ea typeface="方正超粗黑_GBK" panose="03000509000000000000" pitchFamily="65" charset="-122"/>
              </a:rPr>
              <a:t>后油槽供油管路</a:t>
            </a:r>
            <a:endParaRPr lang="zh-CN" altLang="en-US" sz="5400" dirty="0">
              <a:solidFill>
                <a:srgbClr val="FF0000"/>
              </a:solidFill>
              <a:latin typeface="方正超粗黑_GBK" panose="03000509000000000000" pitchFamily="65" charset="-122"/>
              <a:ea typeface="方正超粗黑_GBK" panose="03000509000000000000" pitchFamily="65" charset="-122"/>
            </a:endParaRPr>
          </a:p>
        </p:txBody>
      </p:sp>
      <p:sp>
        <p:nvSpPr>
          <p:cNvPr id="11" name="文本框 10"/>
          <p:cNvSpPr txBox="1"/>
          <p:nvPr/>
        </p:nvSpPr>
        <p:spPr>
          <a:xfrm>
            <a:off x="9612996" y="3089821"/>
            <a:ext cx="2165231" cy="369332"/>
          </a:xfrm>
          <a:prstGeom prst="rect">
            <a:avLst/>
          </a:prstGeom>
          <a:solidFill>
            <a:schemeClr val="bg2"/>
          </a:solidFill>
        </p:spPr>
        <p:txBody>
          <a:bodyPr wrap="square" rtlCol="0">
            <a:spAutoFit/>
          </a:bodyPr>
          <a:lstStyle/>
          <a:p>
            <a:r>
              <a:rPr lang="zh-CN" altLang="en-US" dirty="0" smtClean="0">
                <a:latin typeface="方正超粗黑_GBK" panose="03000509000000000000" pitchFamily="65" charset="-122"/>
                <a:ea typeface="方正超粗黑_GBK" panose="03000509000000000000" pitchFamily="65" charset="-122"/>
              </a:rPr>
              <a:t>涡轮框架</a:t>
            </a:r>
            <a:r>
              <a:rPr lang="en-US" altLang="zh-CN" dirty="0" smtClean="0">
                <a:latin typeface="方正超粗黑_GBK" panose="03000509000000000000" pitchFamily="65" charset="-122"/>
                <a:ea typeface="方正超粗黑_GBK" panose="03000509000000000000" pitchFamily="65" charset="-122"/>
              </a:rPr>
              <a:t>10</a:t>
            </a:r>
            <a:r>
              <a:rPr lang="zh-CN" altLang="en-US" dirty="0" smtClean="0">
                <a:latin typeface="方正超粗黑_GBK" panose="03000509000000000000" pitchFamily="65" charset="-122"/>
                <a:ea typeface="方正超粗黑_GBK" panose="03000509000000000000" pitchFamily="65" charset="-122"/>
              </a:rPr>
              <a:t>号支柱</a:t>
            </a:r>
          </a:p>
        </p:txBody>
      </p:sp>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72168" y="53937"/>
            <a:ext cx="3141088" cy="3035884"/>
          </a:xfrm>
          <a:prstGeom prst="rect">
            <a:avLst/>
          </a:prstGeom>
        </p:spPr>
      </p:pic>
      <p:sp>
        <p:nvSpPr>
          <p:cNvPr id="9" name="下箭头 8"/>
          <p:cNvSpPr/>
          <p:nvPr/>
        </p:nvSpPr>
        <p:spPr>
          <a:xfrm rot="7048300">
            <a:off x="9925060" y="2708012"/>
            <a:ext cx="345057" cy="289443"/>
          </a:xfrm>
          <a:prstGeom prst="downArrow">
            <a:avLst/>
          </a:prstGeom>
          <a:solidFill>
            <a:srgbClr val="FF0000"/>
          </a:solid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4902714" y="1213314"/>
            <a:ext cx="3973608" cy="1200329"/>
          </a:xfrm>
          <a:prstGeom prst="rect">
            <a:avLst/>
          </a:prstGeom>
          <a:solidFill>
            <a:schemeClr val="bg2"/>
          </a:solidFill>
        </p:spPr>
        <p:txBody>
          <a:bodyPr wrap="square" rtlCol="0">
            <a:spAutoFit/>
          </a:bodyPr>
          <a:lstStyle/>
          <a:p>
            <a:r>
              <a:rPr lang="zh-CN"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滑油</a:t>
            </a:r>
            <a:r>
              <a:rPr lang="zh-CN" altLang="zh-CN"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箱</a:t>
            </a:r>
            <a:r>
              <a:rPr lang="en-US" altLang="zh-CN"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sym typeface="Symbol" panose="05050102010706020507" pitchFamily="18" charset="2"/>
              </a:rPr>
              <a:t></a:t>
            </a:r>
            <a:r>
              <a:rPr lang="zh-CN"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防漏阀</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sym typeface="Symbol" panose="05050102010706020507" pitchFamily="18" charset="2"/>
              </a:rPr>
              <a:t></a:t>
            </a:r>
            <a:r>
              <a:rPr lang="zh-CN"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进入润滑组件</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sym typeface="Symbol" panose="05050102010706020507" pitchFamily="18" charset="2"/>
              </a:rPr>
              <a:t></a:t>
            </a:r>
            <a:r>
              <a:rPr lang="zh-CN"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滑油压力泵</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sym typeface="Symbol" panose="05050102010706020507" pitchFamily="18" charset="2"/>
              </a:rPr>
              <a:t></a:t>
            </a:r>
            <a:r>
              <a:rPr lang="zh-CN"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压力油滤</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sym typeface="Symbol" panose="05050102010706020507" pitchFamily="18" charset="2"/>
              </a:rPr>
              <a:t></a:t>
            </a:r>
            <a:r>
              <a:rPr lang="zh-CN"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流出润滑组件</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sym typeface="Symbol" panose="05050102010706020507" pitchFamily="18" charset="2"/>
              </a:rPr>
              <a:t></a:t>
            </a:r>
            <a:r>
              <a:rPr lang="zh-CN"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涡轮框架</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10</a:t>
            </a:r>
            <a:r>
              <a:rPr lang="zh-CN"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号支</a:t>
            </a:r>
            <a:r>
              <a:rPr lang="zh-CN" altLang="zh-CN"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柱</a:t>
            </a:r>
            <a:r>
              <a:rPr lang="en-US" altLang="zh-CN"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sym typeface="Symbol" panose="05050102010706020507" pitchFamily="18" charset="2"/>
              </a:rPr>
              <a:t></a:t>
            </a:r>
            <a:r>
              <a:rPr lang="zh-CN"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后油槽滑油压力管路</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sym typeface="Symbol" panose="05050102010706020507" pitchFamily="18" charset="2"/>
              </a:rPr>
              <a:t></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5</a:t>
            </a:r>
            <a:r>
              <a:rPr lang="zh-CN"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号轴承喷嘴。</a:t>
            </a:r>
          </a:p>
        </p:txBody>
      </p:sp>
    </p:spTree>
    <p:extLst>
      <p:ext uri="{BB962C8B-B14F-4D97-AF65-F5344CB8AC3E}">
        <p14:creationId xmlns:p14="http://schemas.microsoft.com/office/powerpoint/2010/main" val="28248568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46838" y="1238811"/>
            <a:ext cx="7731389" cy="5343144"/>
          </a:xfrm>
          <a:prstGeom prst="rect">
            <a:avLst/>
          </a:prstGeom>
        </p:spPr>
      </p:pic>
      <p:sp>
        <p:nvSpPr>
          <p:cNvPr id="10" name="文本框 9"/>
          <p:cNvSpPr txBox="1"/>
          <p:nvPr/>
        </p:nvSpPr>
        <p:spPr>
          <a:xfrm>
            <a:off x="3544905" y="134058"/>
            <a:ext cx="5102191" cy="923330"/>
          </a:xfrm>
          <a:prstGeom prst="rect">
            <a:avLst/>
          </a:prstGeom>
          <a:solidFill>
            <a:schemeClr val="bg2"/>
          </a:solidFill>
        </p:spPr>
        <p:txBody>
          <a:bodyPr vert="horz" wrap="square" rtlCol="0">
            <a:spAutoFit/>
          </a:bodyPr>
          <a:lstStyle/>
          <a:p>
            <a:pPr algn="ctr"/>
            <a:r>
              <a:rPr lang="zh-CN" altLang="en-US" sz="5400" dirty="0" smtClean="0">
                <a:solidFill>
                  <a:srgbClr val="FF0000"/>
                </a:solidFill>
                <a:latin typeface="方正超粗黑_GBK" panose="03000509000000000000" pitchFamily="65" charset="-122"/>
                <a:ea typeface="方正超粗黑_GBK" panose="03000509000000000000" pitchFamily="65" charset="-122"/>
              </a:rPr>
              <a:t>后油槽压力管路</a:t>
            </a:r>
            <a:endParaRPr lang="zh-CN" altLang="en-US" sz="5400" dirty="0">
              <a:solidFill>
                <a:srgbClr val="FF0000"/>
              </a:solidFill>
              <a:latin typeface="方正超粗黑_GBK" panose="03000509000000000000" pitchFamily="65" charset="-122"/>
              <a:ea typeface="方正超粗黑_GBK" panose="03000509000000000000" pitchFamily="65" charset="-122"/>
            </a:endParaRPr>
          </a:p>
        </p:txBody>
      </p:sp>
      <p:sp>
        <p:nvSpPr>
          <p:cNvPr id="11" name="文本框 10"/>
          <p:cNvSpPr txBox="1"/>
          <p:nvPr/>
        </p:nvSpPr>
        <p:spPr>
          <a:xfrm>
            <a:off x="979858" y="5340570"/>
            <a:ext cx="2165231" cy="369332"/>
          </a:xfrm>
          <a:prstGeom prst="rect">
            <a:avLst/>
          </a:prstGeom>
          <a:solidFill>
            <a:schemeClr val="bg2"/>
          </a:solidFill>
        </p:spPr>
        <p:txBody>
          <a:bodyPr wrap="square" rtlCol="0">
            <a:spAutoFit/>
          </a:bodyPr>
          <a:lstStyle/>
          <a:p>
            <a:r>
              <a:rPr lang="zh-CN" altLang="en-US" dirty="0" smtClean="0">
                <a:latin typeface="方正超粗黑_GBK" panose="03000509000000000000" pitchFamily="65" charset="-122"/>
                <a:ea typeface="方正超粗黑_GBK" panose="03000509000000000000" pitchFamily="65" charset="-122"/>
              </a:rPr>
              <a:t>涡轮框架</a:t>
            </a:r>
            <a:r>
              <a:rPr lang="en-US" altLang="zh-CN" dirty="0" smtClean="0">
                <a:latin typeface="方正超粗黑_GBK" panose="03000509000000000000" pitchFamily="65" charset="-122"/>
                <a:ea typeface="方正超粗黑_GBK" panose="03000509000000000000" pitchFamily="65" charset="-122"/>
              </a:rPr>
              <a:t>10</a:t>
            </a:r>
            <a:r>
              <a:rPr lang="zh-CN" altLang="en-US" dirty="0" smtClean="0">
                <a:latin typeface="方正超粗黑_GBK" panose="03000509000000000000" pitchFamily="65" charset="-122"/>
                <a:ea typeface="方正超粗黑_GBK" panose="03000509000000000000" pitchFamily="65" charset="-122"/>
              </a:rPr>
              <a:t>号支柱</a:t>
            </a:r>
          </a:p>
        </p:txBody>
      </p:sp>
      <p:sp>
        <p:nvSpPr>
          <p:cNvPr id="7" name="圆角矩形 6"/>
          <p:cNvSpPr/>
          <p:nvPr/>
        </p:nvSpPr>
        <p:spPr>
          <a:xfrm>
            <a:off x="327803" y="6095746"/>
            <a:ext cx="741872" cy="615682"/>
          </a:xfrm>
          <a:prstGeom prst="round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 name="直接箭头连接符 4"/>
          <p:cNvCxnSpPr/>
          <p:nvPr/>
        </p:nvCxnSpPr>
        <p:spPr>
          <a:xfrm flipV="1">
            <a:off x="1155940" y="6249763"/>
            <a:ext cx="879894" cy="254554"/>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6" name="椭圆 5"/>
          <p:cNvSpPr/>
          <p:nvPr/>
        </p:nvSpPr>
        <p:spPr>
          <a:xfrm>
            <a:off x="2156604" y="5658928"/>
            <a:ext cx="905773" cy="923027"/>
          </a:xfrm>
          <a:prstGeom prst="ellipse">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109" y="1238811"/>
            <a:ext cx="4156990" cy="4017761"/>
          </a:xfrm>
          <a:prstGeom prst="rect">
            <a:avLst/>
          </a:prstGeom>
        </p:spPr>
      </p:pic>
      <p:sp>
        <p:nvSpPr>
          <p:cNvPr id="9" name="下箭头 8"/>
          <p:cNvSpPr/>
          <p:nvPr/>
        </p:nvSpPr>
        <p:spPr>
          <a:xfrm rot="7048300">
            <a:off x="1315898" y="4812857"/>
            <a:ext cx="345057" cy="289443"/>
          </a:xfrm>
          <a:prstGeom prst="downArrow">
            <a:avLst/>
          </a:prstGeom>
          <a:solidFill>
            <a:srgbClr val="FF0000"/>
          </a:solid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下箭头 11"/>
          <p:cNvSpPr/>
          <p:nvPr/>
        </p:nvSpPr>
        <p:spPr>
          <a:xfrm rot="8190223">
            <a:off x="5923471" y="4234888"/>
            <a:ext cx="345057" cy="289443"/>
          </a:xfrm>
          <a:prstGeom prst="downArrow">
            <a:avLst/>
          </a:prstGeom>
          <a:solidFill>
            <a:srgbClr val="FF0000"/>
          </a:solid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下箭头 12"/>
          <p:cNvSpPr/>
          <p:nvPr/>
        </p:nvSpPr>
        <p:spPr>
          <a:xfrm rot="8190223">
            <a:off x="5473934" y="3696703"/>
            <a:ext cx="345057" cy="289443"/>
          </a:xfrm>
          <a:prstGeom prst="downArrow">
            <a:avLst/>
          </a:prstGeom>
          <a:solidFill>
            <a:srgbClr val="FF0000"/>
          </a:solid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8572619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279214" y="146914"/>
            <a:ext cx="8506005" cy="5512014"/>
          </a:xfrm>
          <a:prstGeom prst="rect">
            <a:avLst/>
          </a:prstGeom>
        </p:spPr>
      </p:pic>
      <p:sp>
        <p:nvSpPr>
          <p:cNvPr id="10" name="文本框 9"/>
          <p:cNvSpPr txBox="1"/>
          <p:nvPr/>
        </p:nvSpPr>
        <p:spPr>
          <a:xfrm>
            <a:off x="6935638" y="5788098"/>
            <a:ext cx="5119445" cy="923330"/>
          </a:xfrm>
          <a:prstGeom prst="rect">
            <a:avLst/>
          </a:prstGeom>
          <a:solidFill>
            <a:schemeClr val="bg2"/>
          </a:solidFill>
        </p:spPr>
        <p:txBody>
          <a:bodyPr vert="horz" wrap="square" rtlCol="0">
            <a:spAutoFit/>
          </a:bodyPr>
          <a:lstStyle/>
          <a:p>
            <a:pPr algn="ctr"/>
            <a:r>
              <a:rPr lang="zh-CN" altLang="en-US" sz="5400" dirty="0" smtClean="0">
                <a:solidFill>
                  <a:srgbClr val="FF0000"/>
                </a:solidFill>
                <a:latin typeface="方正超粗黑_GBK" panose="03000509000000000000" pitchFamily="65" charset="-122"/>
                <a:ea typeface="方正超粗黑_GBK" panose="03000509000000000000" pitchFamily="65" charset="-122"/>
              </a:rPr>
              <a:t>后油槽滑油喷嘴</a:t>
            </a:r>
            <a:endParaRPr lang="zh-CN" altLang="en-US" sz="5400" dirty="0">
              <a:solidFill>
                <a:srgbClr val="FF0000"/>
              </a:solidFill>
              <a:latin typeface="方正超粗黑_GBK" panose="03000509000000000000" pitchFamily="65" charset="-122"/>
              <a:ea typeface="方正超粗黑_GBK" panose="03000509000000000000" pitchFamily="65" charset="-122"/>
            </a:endParaRPr>
          </a:p>
        </p:txBody>
      </p:sp>
      <p:sp>
        <p:nvSpPr>
          <p:cNvPr id="11" name="文本框 10"/>
          <p:cNvSpPr txBox="1"/>
          <p:nvPr/>
        </p:nvSpPr>
        <p:spPr>
          <a:xfrm>
            <a:off x="4597878" y="5169515"/>
            <a:ext cx="1104182" cy="369332"/>
          </a:xfrm>
          <a:prstGeom prst="rect">
            <a:avLst/>
          </a:prstGeom>
          <a:solidFill>
            <a:schemeClr val="bg2"/>
          </a:solidFill>
        </p:spPr>
        <p:txBody>
          <a:bodyPr wrap="square" rtlCol="0">
            <a:spAutoFit/>
          </a:bodyPr>
          <a:lstStyle/>
          <a:p>
            <a:r>
              <a:rPr lang="zh-CN" altLang="en-US" dirty="0">
                <a:latin typeface="方正超粗黑_GBK" panose="03000509000000000000" pitchFamily="65" charset="-122"/>
                <a:ea typeface="方正超粗黑_GBK" panose="03000509000000000000" pitchFamily="65" charset="-122"/>
              </a:rPr>
              <a:t>滑</a:t>
            </a:r>
            <a:r>
              <a:rPr lang="zh-CN" altLang="en-US" dirty="0" smtClean="0">
                <a:latin typeface="方正超粗黑_GBK" panose="03000509000000000000" pitchFamily="65" charset="-122"/>
                <a:ea typeface="方正超粗黑_GBK" panose="03000509000000000000" pitchFamily="65" charset="-122"/>
              </a:rPr>
              <a:t>油喷嘴</a:t>
            </a:r>
          </a:p>
        </p:txBody>
      </p:sp>
      <p:cxnSp>
        <p:nvCxnSpPr>
          <p:cNvPr id="5" name="直接箭头连接符 4"/>
          <p:cNvCxnSpPr/>
          <p:nvPr/>
        </p:nvCxnSpPr>
        <p:spPr>
          <a:xfrm flipV="1">
            <a:off x="5149969" y="3463432"/>
            <a:ext cx="629729" cy="1688831"/>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33808" y="146914"/>
            <a:ext cx="3209774" cy="3102270"/>
          </a:xfrm>
          <a:prstGeom prst="rect">
            <a:avLst/>
          </a:prstGeom>
        </p:spPr>
      </p:pic>
      <p:sp>
        <p:nvSpPr>
          <p:cNvPr id="12" name="下箭头 11"/>
          <p:cNvSpPr/>
          <p:nvPr/>
        </p:nvSpPr>
        <p:spPr>
          <a:xfrm rot="11269566">
            <a:off x="7785814" y="4716042"/>
            <a:ext cx="345057" cy="289443"/>
          </a:xfrm>
          <a:prstGeom prst="downArrow">
            <a:avLst/>
          </a:prstGeom>
          <a:solidFill>
            <a:srgbClr val="FF0000"/>
          </a:solid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下箭头 12"/>
          <p:cNvSpPr/>
          <p:nvPr/>
        </p:nvSpPr>
        <p:spPr>
          <a:xfrm rot="7162103">
            <a:off x="7109930" y="3870652"/>
            <a:ext cx="345057" cy="289443"/>
          </a:xfrm>
          <a:prstGeom prst="downArrow">
            <a:avLst/>
          </a:prstGeom>
          <a:solidFill>
            <a:srgbClr val="FF0000"/>
          </a:solid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9128467" y="4892516"/>
            <a:ext cx="1104182" cy="646331"/>
          </a:xfrm>
          <a:prstGeom prst="rect">
            <a:avLst/>
          </a:prstGeom>
          <a:solidFill>
            <a:schemeClr val="bg2"/>
          </a:solidFill>
        </p:spPr>
        <p:txBody>
          <a:bodyPr wrap="square" rtlCol="0">
            <a:spAutoFit/>
          </a:bodyPr>
          <a:lstStyle/>
          <a:p>
            <a:pPr algn="ctr"/>
            <a:r>
              <a:rPr lang="zh-CN" altLang="en-US" dirty="0" smtClean="0">
                <a:latin typeface="方正超粗黑_GBK" panose="03000509000000000000" pitchFamily="65" charset="-122"/>
                <a:ea typeface="方正超粗黑_GBK" panose="03000509000000000000" pitchFamily="65" charset="-122"/>
              </a:rPr>
              <a:t>后油槽</a:t>
            </a:r>
            <a:endParaRPr lang="en-US" altLang="zh-CN" dirty="0" smtClean="0">
              <a:latin typeface="方正超粗黑_GBK" panose="03000509000000000000" pitchFamily="65" charset="-122"/>
              <a:ea typeface="方正超粗黑_GBK" panose="03000509000000000000" pitchFamily="65" charset="-122"/>
            </a:endParaRPr>
          </a:p>
          <a:p>
            <a:pPr algn="ctr"/>
            <a:r>
              <a:rPr lang="zh-CN" altLang="en-US" dirty="0" smtClean="0">
                <a:latin typeface="方正超粗黑_GBK" panose="03000509000000000000" pitchFamily="65" charset="-122"/>
                <a:ea typeface="方正超粗黑_GBK" panose="03000509000000000000" pitchFamily="65" charset="-122"/>
              </a:rPr>
              <a:t>滑油压力</a:t>
            </a:r>
          </a:p>
        </p:txBody>
      </p:sp>
      <p:cxnSp>
        <p:nvCxnSpPr>
          <p:cNvPr id="15" name="直接箭头连接符 14"/>
          <p:cNvCxnSpPr/>
          <p:nvPr/>
        </p:nvCxnSpPr>
        <p:spPr>
          <a:xfrm flipH="1" flipV="1">
            <a:off x="8110962" y="4948039"/>
            <a:ext cx="969998" cy="234488"/>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p:nvPr/>
        </p:nvCxnSpPr>
        <p:spPr>
          <a:xfrm flipV="1">
            <a:off x="3565359" y="3970097"/>
            <a:ext cx="629729" cy="1688831"/>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p:nvPr/>
        </p:nvCxnSpPr>
        <p:spPr>
          <a:xfrm flipV="1">
            <a:off x="1345721" y="1986023"/>
            <a:ext cx="468476" cy="1062824"/>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9" name="文本框 18"/>
          <p:cNvSpPr txBox="1"/>
          <p:nvPr/>
        </p:nvSpPr>
        <p:spPr>
          <a:xfrm>
            <a:off x="855735" y="2839334"/>
            <a:ext cx="1104182" cy="369332"/>
          </a:xfrm>
          <a:prstGeom prst="rect">
            <a:avLst/>
          </a:prstGeom>
          <a:solidFill>
            <a:schemeClr val="bg2"/>
          </a:solidFill>
        </p:spPr>
        <p:txBody>
          <a:bodyPr wrap="square" rtlCol="0">
            <a:spAutoFit/>
          </a:bodyPr>
          <a:lstStyle/>
          <a:p>
            <a:pPr algn="ctr"/>
            <a:r>
              <a:rPr lang="en-US" altLang="zh-CN" dirty="0" smtClean="0">
                <a:latin typeface="方正超粗黑_GBK" panose="03000509000000000000" pitchFamily="65" charset="-122"/>
                <a:ea typeface="方正超粗黑_GBK" panose="03000509000000000000" pitchFamily="65" charset="-122"/>
              </a:rPr>
              <a:t>4</a:t>
            </a:r>
            <a:r>
              <a:rPr lang="zh-CN" altLang="en-US" dirty="0" smtClean="0">
                <a:latin typeface="方正超粗黑_GBK" panose="03000509000000000000" pitchFamily="65" charset="-122"/>
                <a:ea typeface="方正超粗黑_GBK" panose="03000509000000000000" pitchFamily="65" charset="-122"/>
              </a:rPr>
              <a:t>号轴承</a:t>
            </a:r>
          </a:p>
        </p:txBody>
      </p:sp>
      <p:sp>
        <p:nvSpPr>
          <p:cNvPr id="20" name="文本框 19"/>
          <p:cNvSpPr txBox="1"/>
          <p:nvPr/>
        </p:nvSpPr>
        <p:spPr>
          <a:xfrm>
            <a:off x="3016256" y="5508005"/>
            <a:ext cx="1104182" cy="369332"/>
          </a:xfrm>
          <a:prstGeom prst="rect">
            <a:avLst/>
          </a:prstGeom>
          <a:solidFill>
            <a:schemeClr val="bg2"/>
          </a:solidFill>
        </p:spPr>
        <p:txBody>
          <a:bodyPr wrap="square" rtlCol="0">
            <a:spAutoFit/>
          </a:bodyPr>
          <a:lstStyle/>
          <a:p>
            <a:pPr algn="ctr"/>
            <a:r>
              <a:rPr lang="en-US" altLang="zh-CN" dirty="0" smtClean="0">
                <a:latin typeface="方正超粗黑_GBK" panose="03000509000000000000" pitchFamily="65" charset="-122"/>
                <a:ea typeface="方正超粗黑_GBK" panose="03000509000000000000" pitchFamily="65" charset="-122"/>
              </a:rPr>
              <a:t>5</a:t>
            </a:r>
            <a:r>
              <a:rPr lang="zh-CN" altLang="en-US" dirty="0" smtClean="0">
                <a:latin typeface="方正超粗黑_GBK" panose="03000509000000000000" pitchFamily="65" charset="-122"/>
                <a:ea typeface="方正超粗黑_GBK" panose="03000509000000000000" pitchFamily="65" charset="-122"/>
              </a:rPr>
              <a:t>号轴承</a:t>
            </a:r>
          </a:p>
        </p:txBody>
      </p:sp>
      <p:cxnSp>
        <p:nvCxnSpPr>
          <p:cNvPr id="21" name="直接箭头连接符 20"/>
          <p:cNvCxnSpPr>
            <a:stCxn id="14" idx="0"/>
          </p:cNvCxnSpPr>
          <p:nvPr/>
        </p:nvCxnSpPr>
        <p:spPr>
          <a:xfrm flipV="1">
            <a:off x="9680558" y="2963878"/>
            <a:ext cx="85584" cy="1928638"/>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4" name="下箭头 23"/>
          <p:cNvSpPr/>
          <p:nvPr/>
        </p:nvSpPr>
        <p:spPr>
          <a:xfrm rot="5400000">
            <a:off x="5283995" y="3322584"/>
            <a:ext cx="361674" cy="289443"/>
          </a:xfrm>
          <a:prstGeom prst="downArrow">
            <a:avLst/>
          </a:prstGeom>
          <a:solidFill>
            <a:srgbClr val="FFFF00"/>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下箭头 24"/>
          <p:cNvSpPr/>
          <p:nvPr/>
        </p:nvSpPr>
        <p:spPr>
          <a:xfrm rot="5400000">
            <a:off x="4202248" y="3318711"/>
            <a:ext cx="361674" cy="289443"/>
          </a:xfrm>
          <a:prstGeom prst="downArrow">
            <a:avLst/>
          </a:prstGeom>
          <a:solidFill>
            <a:srgbClr val="FFFF00"/>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下箭头 25"/>
          <p:cNvSpPr/>
          <p:nvPr/>
        </p:nvSpPr>
        <p:spPr>
          <a:xfrm rot="4760187">
            <a:off x="3037518" y="3553006"/>
            <a:ext cx="361674" cy="289443"/>
          </a:xfrm>
          <a:prstGeom prst="downArrow">
            <a:avLst/>
          </a:prstGeom>
          <a:solidFill>
            <a:srgbClr val="FFFF00"/>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下箭头 26"/>
          <p:cNvSpPr/>
          <p:nvPr/>
        </p:nvSpPr>
        <p:spPr>
          <a:xfrm rot="4760187">
            <a:off x="2040135" y="3649319"/>
            <a:ext cx="361674" cy="289443"/>
          </a:xfrm>
          <a:prstGeom prst="downArrow">
            <a:avLst/>
          </a:prstGeom>
          <a:solidFill>
            <a:srgbClr val="FFFF00"/>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27"/>
          <p:cNvSpPr txBox="1"/>
          <p:nvPr/>
        </p:nvSpPr>
        <p:spPr>
          <a:xfrm>
            <a:off x="250868" y="146914"/>
            <a:ext cx="5778996" cy="1200329"/>
          </a:xfrm>
          <a:prstGeom prst="rect">
            <a:avLst/>
          </a:prstGeom>
          <a:solidFill>
            <a:schemeClr val="bg2"/>
          </a:solidFill>
        </p:spPr>
        <p:txBody>
          <a:bodyPr wrap="square" rtlCol="0">
            <a:spAutoFit/>
          </a:bodyPr>
          <a:lstStyle/>
          <a:p>
            <a:r>
              <a:rPr lang="zh-CN" altLang="en-US" dirty="0">
                <a:latin typeface="方正超粗黑_GBK" panose="03000509000000000000" pitchFamily="65" charset="-122"/>
                <a:ea typeface="方正超粗黑_GBK" panose="03000509000000000000" pitchFamily="65" charset="-122"/>
              </a:rPr>
              <a:t>滑油通过分离器与</a:t>
            </a:r>
            <a:r>
              <a:rPr lang="en-US" altLang="zh-CN" dirty="0">
                <a:latin typeface="方正超粗黑_GBK" panose="03000509000000000000" pitchFamily="65" charset="-122"/>
                <a:ea typeface="方正超粗黑_GBK" panose="03000509000000000000" pitchFamily="65" charset="-122"/>
              </a:rPr>
              <a:t>LPT</a:t>
            </a:r>
            <a:r>
              <a:rPr lang="zh-CN" altLang="en-US" dirty="0">
                <a:latin typeface="方正超粗黑_GBK" panose="03000509000000000000" pitchFamily="65" charset="-122"/>
                <a:ea typeface="方正超粗黑_GBK" panose="03000509000000000000" pitchFamily="65" charset="-122"/>
              </a:rPr>
              <a:t>轴之间的通道，继续向前流到</a:t>
            </a:r>
            <a:r>
              <a:rPr lang="en-US" altLang="zh-CN" dirty="0">
                <a:latin typeface="方正超粗黑_GBK" panose="03000509000000000000" pitchFamily="65" charset="-122"/>
                <a:ea typeface="方正超粗黑_GBK" panose="03000509000000000000" pitchFamily="65" charset="-122"/>
              </a:rPr>
              <a:t>5</a:t>
            </a:r>
            <a:r>
              <a:rPr lang="zh-CN" altLang="en-US" dirty="0">
                <a:latin typeface="方正超粗黑_GBK" panose="03000509000000000000" pitchFamily="65" charset="-122"/>
                <a:ea typeface="方正超粗黑_GBK" panose="03000509000000000000" pitchFamily="65" charset="-122"/>
              </a:rPr>
              <a:t>号轴承。滑油通过</a:t>
            </a:r>
            <a:r>
              <a:rPr lang="en-US" altLang="zh-CN" dirty="0">
                <a:latin typeface="方正超粗黑_GBK" panose="03000509000000000000" pitchFamily="65" charset="-122"/>
                <a:ea typeface="方正超粗黑_GBK" panose="03000509000000000000" pitchFamily="65" charset="-122"/>
              </a:rPr>
              <a:t>LPT</a:t>
            </a:r>
            <a:r>
              <a:rPr lang="zh-CN" altLang="en-US" dirty="0">
                <a:latin typeface="方正超粗黑_GBK" panose="03000509000000000000" pitchFamily="65" charset="-122"/>
                <a:ea typeface="方正超粗黑_GBK" panose="03000509000000000000" pitchFamily="65" charset="-122"/>
              </a:rPr>
              <a:t>轴上的孔和</a:t>
            </a:r>
            <a:r>
              <a:rPr lang="en-US" altLang="zh-CN" dirty="0">
                <a:latin typeface="方正超粗黑_GBK" panose="03000509000000000000" pitchFamily="65" charset="-122"/>
                <a:ea typeface="方正超粗黑_GBK" panose="03000509000000000000" pitchFamily="65" charset="-122"/>
              </a:rPr>
              <a:t>5</a:t>
            </a:r>
            <a:r>
              <a:rPr lang="zh-CN" altLang="en-US" dirty="0">
                <a:latin typeface="方正超粗黑_GBK" panose="03000509000000000000" pitchFamily="65" charset="-122"/>
                <a:ea typeface="方正超粗黑_GBK" panose="03000509000000000000" pitchFamily="65" charset="-122"/>
              </a:rPr>
              <a:t>号轴承内圈，润滑</a:t>
            </a:r>
            <a:r>
              <a:rPr lang="en-US" altLang="zh-CN" dirty="0">
                <a:latin typeface="方正超粗黑_GBK" panose="03000509000000000000" pitchFamily="65" charset="-122"/>
                <a:ea typeface="方正超粗黑_GBK" panose="03000509000000000000" pitchFamily="65" charset="-122"/>
              </a:rPr>
              <a:t>5</a:t>
            </a:r>
            <a:r>
              <a:rPr lang="zh-CN" altLang="en-US" dirty="0">
                <a:latin typeface="方正超粗黑_GBK" panose="03000509000000000000" pitchFamily="65" charset="-122"/>
                <a:ea typeface="方正超粗黑_GBK" panose="03000509000000000000" pitchFamily="65" charset="-122"/>
              </a:rPr>
              <a:t>号轴承滚棒和外圈。剩余的滑油继续向前流动，通过</a:t>
            </a:r>
            <a:r>
              <a:rPr lang="en-US" altLang="zh-CN" dirty="0">
                <a:latin typeface="方正超粗黑_GBK" panose="03000509000000000000" pitchFamily="65" charset="-122"/>
                <a:ea typeface="方正超粗黑_GBK" panose="03000509000000000000" pitchFamily="65" charset="-122"/>
              </a:rPr>
              <a:t>LPT</a:t>
            </a:r>
            <a:r>
              <a:rPr lang="zh-CN" altLang="en-US" dirty="0">
                <a:latin typeface="方正超粗黑_GBK" panose="03000509000000000000" pitchFamily="65" charset="-122"/>
                <a:ea typeface="方正超粗黑_GBK" panose="03000509000000000000" pitchFamily="65" charset="-122"/>
              </a:rPr>
              <a:t>轴上的通道，润滑</a:t>
            </a:r>
            <a:r>
              <a:rPr lang="en-US" altLang="zh-CN" dirty="0">
                <a:latin typeface="方正超粗黑_GBK" panose="03000509000000000000" pitchFamily="65" charset="-122"/>
                <a:ea typeface="方正超粗黑_GBK" panose="03000509000000000000" pitchFamily="65" charset="-122"/>
              </a:rPr>
              <a:t>4</a:t>
            </a:r>
            <a:r>
              <a:rPr lang="zh-CN" altLang="en-US" dirty="0">
                <a:latin typeface="方正超粗黑_GBK" panose="03000509000000000000" pitchFamily="65" charset="-122"/>
                <a:ea typeface="方正超粗黑_GBK" panose="03000509000000000000" pitchFamily="65" charset="-122"/>
              </a:rPr>
              <a:t>号轴承的内圈、滚棒和外圈。</a:t>
            </a:r>
            <a:endParaRPr lang="zh-CN" altLang="en-US" dirty="0" smtClean="0">
              <a:latin typeface="方正超粗黑_GBK" panose="03000509000000000000" pitchFamily="65" charset="-122"/>
              <a:ea typeface="方正超粗黑_GBK" panose="03000509000000000000" pitchFamily="65" charset="-122"/>
            </a:endParaRPr>
          </a:p>
        </p:txBody>
      </p:sp>
    </p:spTree>
    <p:extLst>
      <p:ext uri="{BB962C8B-B14F-4D97-AF65-F5344CB8AC3E}">
        <p14:creationId xmlns:p14="http://schemas.microsoft.com/office/powerpoint/2010/main" val="18373219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发动机主轴承的润滑和冷</a:t>
            </a:r>
            <a:r>
              <a:rPr lang="zh-CN" altLang="en-US" dirty="0" smtClean="0"/>
              <a:t>却</a:t>
            </a:r>
            <a:endParaRPr lang="zh-CN" altLang="en-US" dirty="0"/>
          </a:p>
        </p:txBody>
      </p:sp>
      <p:sp>
        <p:nvSpPr>
          <p:cNvPr id="3" name="内容占位符 2"/>
          <p:cNvSpPr>
            <a:spLocks noGrp="1"/>
          </p:cNvSpPr>
          <p:nvPr>
            <p:ph idx="1"/>
          </p:nvPr>
        </p:nvSpPr>
        <p:spPr/>
        <p:txBody>
          <a:bodyPr/>
          <a:lstStyle/>
          <a:p>
            <a:r>
              <a:rPr lang="zh-CN" altLang="en-US" dirty="0" smtClean="0"/>
              <a:t>发</a:t>
            </a:r>
            <a:r>
              <a:rPr lang="zh-CN" altLang="en-US" dirty="0"/>
              <a:t>动机主轴承工作于高转速，温度高而且变化大，负荷大，工作条件恶劣，因此需要冷却</a:t>
            </a:r>
            <a:r>
              <a:rPr lang="zh-CN" altLang="en-US" dirty="0" smtClean="0"/>
              <a:t>。</a:t>
            </a:r>
            <a:endParaRPr lang="en-US" altLang="zh-CN" dirty="0" smtClean="0"/>
          </a:p>
          <a:p>
            <a:r>
              <a:rPr lang="zh-CN" altLang="en-US" dirty="0" smtClean="0"/>
              <a:t>轴</a:t>
            </a:r>
            <a:r>
              <a:rPr lang="zh-CN" altLang="en-US" dirty="0"/>
              <a:t>承的润滑需要滑油保持轴承腔内，滑油不能泄漏到气流通道中。如果滑油泄漏到气流通道中，不仅会加大滑油的消耗量</a:t>
            </a:r>
            <a:r>
              <a:rPr lang="zh-CN" altLang="en-US" dirty="0" smtClean="0"/>
              <a:t>，还会</a:t>
            </a:r>
            <a:r>
              <a:rPr lang="zh-CN" altLang="en-US" dirty="0"/>
              <a:t>造成滑油蒸汽进入客舱</a:t>
            </a:r>
            <a:r>
              <a:rPr lang="zh-CN" altLang="en-US" dirty="0" smtClean="0"/>
              <a:t>。</a:t>
            </a:r>
            <a:endParaRPr lang="en-US" altLang="zh-CN" dirty="0" smtClean="0"/>
          </a:p>
          <a:p>
            <a:r>
              <a:rPr lang="zh-CN" altLang="en-US" dirty="0" smtClean="0"/>
              <a:t>轴</a:t>
            </a:r>
            <a:r>
              <a:rPr lang="zh-CN" altLang="en-US" dirty="0"/>
              <a:t>承的工作腔室应该与气流通道通过密封装置隔开。被封严装置与气流通道隔开的轴承工作腔称为轴承腔或集油槽。轴承腔通过通气系统与大气相</a:t>
            </a:r>
            <a:r>
              <a:rPr lang="zh-CN" altLang="en-US" dirty="0" smtClean="0"/>
              <a:t>通</a:t>
            </a:r>
            <a:endParaRPr lang="zh-CN" altLang="en-US" dirty="0"/>
          </a:p>
        </p:txBody>
      </p:sp>
    </p:spTree>
    <p:extLst>
      <p:ext uri="{BB962C8B-B14F-4D97-AF65-F5344CB8AC3E}">
        <p14:creationId xmlns:p14="http://schemas.microsoft.com/office/powerpoint/2010/main" val="14890420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2"/>
          <a:stretch>
            <a:fillRect/>
          </a:stretch>
        </p:blipFill>
        <p:spPr>
          <a:xfrm>
            <a:off x="103516" y="86268"/>
            <a:ext cx="5201589" cy="4728179"/>
          </a:xfrm>
          <a:prstGeom prst="rect">
            <a:avLst/>
          </a:prstGeom>
        </p:spPr>
      </p:pic>
      <p:sp>
        <p:nvSpPr>
          <p:cNvPr id="10" name="文本框 9"/>
          <p:cNvSpPr txBox="1"/>
          <p:nvPr/>
        </p:nvSpPr>
        <p:spPr>
          <a:xfrm>
            <a:off x="9704717" y="5788098"/>
            <a:ext cx="2350366" cy="923330"/>
          </a:xfrm>
          <a:prstGeom prst="rect">
            <a:avLst/>
          </a:prstGeom>
          <a:solidFill>
            <a:schemeClr val="bg2"/>
          </a:solidFill>
        </p:spPr>
        <p:txBody>
          <a:bodyPr vert="horz" wrap="square" rtlCol="0">
            <a:spAutoFit/>
          </a:bodyPr>
          <a:lstStyle/>
          <a:p>
            <a:pPr algn="ctr"/>
            <a:r>
              <a:rPr lang="zh-CN" altLang="en-US" sz="5400" dirty="0">
                <a:solidFill>
                  <a:srgbClr val="FF0000"/>
                </a:solidFill>
                <a:latin typeface="方正超粗黑_GBK" panose="03000509000000000000" pitchFamily="65" charset="-122"/>
                <a:ea typeface="方正超粗黑_GBK" panose="03000509000000000000" pitchFamily="65" charset="-122"/>
              </a:rPr>
              <a:t>轴</a:t>
            </a:r>
            <a:r>
              <a:rPr lang="zh-CN" altLang="en-US" sz="5400" dirty="0" smtClean="0">
                <a:solidFill>
                  <a:srgbClr val="FF0000"/>
                </a:solidFill>
                <a:latin typeface="方正超粗黑_GBK" panose="03000509000000000000" pitchFamily="65" charset="-122"/>
                <a:ea typeface="方正超粗黑_GBK" panose="03000509000000000000" pitchFamily="65" charset="-122"/>
              </a:rPr>
              <a:t>承腔</a:t>
            </a:r>
            <a:endParaRPr lang="zh-CN" altLang="en-US" sz="5400" dirty="0">
              <a:solidFill>
                <a:srgbClr val="FF0000"/>
              </a:solidFill>
              <a:latin typeface="方正超粗黑_GBK" panose="03000509000000000000" pitchFamily="65" charset="-122"/>
              <a:ea typeface="方正超粗黑_GBK" panose="03000509000000000000" pitchFamily="65" charset="-122"/>
            </a:endParaRPr>
          </a:p>
        </p:txBody>
      </p:sp>
      <p:pic>
        <p:nvPicPr>
          <p:cNvPr id="9" name="图片 8"/>
          <p:cNvPicPr>
            <a:picLocks noChangeAspect="1"/>
          </p:cNvPicPr>
          <p:nvPr/>
        </p:nvPicPr>
        <p:blipFill rotWithShape="1">
          <a:blip r:embed="rId3"/>
          <a:srcRect l="6890"/>
          <a:stretch/>
        </p:blipFill>
        <p:spPr>
          <a:xfrm>
            <a:off x="5374257" y="125538"/>
            <a:ext cx="6680826" cy="4649638"/>
          </a:xfrm>
          <a:prstGeom prst="rect">
            <a:avLst/>
          </a:prstGeom>
        </p:spPr>
      </p:pic>
      <p:sp>
        <p:nvSpPr>
          <p:cNvPr id="11" name="文本框 10"/>
          <p:cNvSpPr txBox="1"/>
          <p:nvPr/>
        </p:nvSpPr>
        <p:spPr>
          <a:xfrm>
            <a:off x="103515" y="4822857"/>
            <a:ext cx="11951567" cy="923330"/>
          </a:xfrm>
          <a:prstGeom prst="rect">
            <a:avLst/>
          </a:prstGeom>
          <a:solidFill>
            <a:schemeClr val="bg2"/>
          </a:solidFill>
        </p:spPr>
        <p:txBody>
          <a:bodyPr wrap="square" rtlCol="0">
            <a:spAutoFit/>
          </a:bodyPr>
          <a:lstStyle/>
          <a:p>
            <a:r>
              <a:rPr lang="zh-CN" altLang="en-US" dirty="0" smtClean="0">
                <a:latin typeface="方正超粗黑_GBK" panose="03000509000000000000" pitchFamily="65" charset="-122"/>
                <a:ea typeface="方正超粗黑_GBK" panose="03000509000000000000" pitchFamily="65" charset="-122"/>
              </a:rPr>
              <a:t>发</a:t>
            </a:r>
            <a:r>
              <a:rPr lang="zh-CN" altLang="en-US" dirty="0">
                <a:latin typeface="方正超粗黑_GBK" panose="03000509000000000000" pitchFamily="65" charset="-122"/>
                <a:ea typeface="方正超粗黑_GBK" panose="03000509000000000000" pitchFamily="65" charset="-122"/>
              </a:rPr>
              <a:t>动机有二个集油槽，前油槽和后油</a:t>
            </a:r>
            <a:r>
              <a:rPr lang="zh-CN" altLang="en-US" dirty="0" smtClean="0">
                <a:latin typeface="方正超粗黑_GBK" panose="03000509000000000000" pitchFamily="65" charset="-122"/>
                <a:ea typeface="方正超粗黑_GBK" panose="03000509000000000000" pitchFamily="65" charset="-122"/>
              </a:rPr>
              <a:t>槽。</a:t>
            </a:r>
            <a:r>
              <a:rPr lang="zh-CN" altLang="en-US" dirty="0">
                <a:latin typeface="方正超粗黑_GBK" panose="03000509000000000000" pitchFamily="65" charset="-122"/>
                <a:ea typeface="方正超粗黑_GBK" panose="03000509000000000000" pitchFamily="65" charset="-122"/>
              </a:rPr>
              <a:t>前油槽位于风扇框架提供的腔室，后油槽位于涡轮框架提供的腔室。油槽由蓖齿式滑油封严件密封，它必须增压以确保滑油保持在油槽腔室内。增压空气来自增压器排</a:t>
            </a:r>
            <a:r>
              <a:rPr lang="zh-CN" altLang="en-US" dirty="0" smtClean="0">
                <a:latin typeface="方正超粗黑_GBK" panose="03000509000000000000" pitchFamily="65" charset="-122"/>
                <a:ea typeface="方正超粗黑_GBK" panose="03000509000000000000" pitchFamily="65" charset="-122"/>
              </a:rPr>
              <a:t>气，</a:t>
            </a:r>
            <a:r>
              <a:rPr lang="zh-CN" altLang="en-US" dirty="0">
                <a:latin typeface="方正超粗黑_GBK" panose="03000509000000000000" pitchFamily="65" charset="-122"/>
                <a:ea typeface="方正超粗黑_GBK" panose="03000509000000000000" pitchFamily="65" charset="-122"/>
              </a:rPr>
              <a:t>在蓖齿式滑油封严件之间喷气。轴承腔封严蓖齿只允许空气从轴承腔的外侧流入内侧，从而防止了滑油泄漏。这个气流还可提供正压力</a:t>
            </a:r>
            <a:r>
              <a:rPr lang="zh-CN" altLang="en-US" dirty="0" smtClean="0">
                <a:latin typeface="方正超粗黑_GBK" panose="03000509000000000000" pitchFamily="65" charset="-122"/>
                <a:ea typeface="方正超粗黑_GBK" panose="03000509000000000000" pitchFamily="65" charset="-122"/>
              </a:rPr>
              <a:t>到</a:t>
            </a:r>
          </a:p>
        </p:txBody>
      </p:sp>
      <p:sp>
        <p:nvSpPr>
          <p:cNvPr id="12" name="文本框 11"/>
          <p:cNvSpPr txBox="1"/>
          <p:nvPr/>
        </p:nvSpPr>
        <p:spPr>
          <a:xfrm>
            <a:off x="103515" y="5788098"/>
            <a:ext cx="9524669" cy="923330"/>
          </a:xfrm>
          <a:prstGeom prst="rect">
            <a:avLst/>
          </a:prstGeom>
          <a:solidFill>
            <a:schemeClr val="bg2"/>
          </a:solidFill>
        </p:spPr>
        <p:txBody>
          <a:bodyPr wrap="square" rtlCol="0">
            <a:spAutoFit/>
          </a:bodyPr>
          <a:lstStyle/>
          <a:p>
            <a:r>
              <a:rPr lang="zh-CN" altLang="en-US" dirty="0" smtClean="0">
                <a:latin typeface="方正超粗黑_GBK" panose="03000509000000000000" pitchFamily="65" charset="-122"/>
                <a:ea typeface="方正超粗黑_GBK" panose="03000509000000000000" pitchFamily="65" charset="-122"/>
              </a:rPr>
              <a:t>轴</a:t>
            </a:r>
            <a:r>
              <a:rPr lang="zh-CN" altLang="en-US" dirty="0">
                <a:latin typeface="方正超粗黑_GBK" panose="03000509000000000000" pitchFamily="65" charset="-122"/>
                <a:ea typeface="方正超粗黑_GBK" panose="03000509000000000000" pitchFamily="65" charset="-122"/>
              </a:rPr>
              <a:t>承腔，有助于滑油回油系统。流过滑油封严件的滑油被两个封严件之间的腔室收集，通向余油管。进入油槽内的增压空气成为通风空气，由油</a:t>
            </a:r>
            <a:r>
              <a:rPr lang="en-US" altLang="zh-CN" dirty="0">
                <a:latin typeface="方正超粗黑_GBK" panose="03000509000000000000" pitchFamily="65" charset="-122"/>
                <a:ea typeface="方正超粗黑_GBK" panose="03000509000000000000" pitchFamily="65" charset="-122"/>
              </a:rPr>
              <a:t>/</a:t>
            </a:r>
            <a:r>
              <a:rPr lang="zh-CN" altLang="en-US" dirty="0">
                <a:latin typeface="方正超粗黑_GBK" panose="03000509000000000000" pitchFamily="65" charset="-122"/>
                <a:ea typeface="方正超粗黑_GBK" panose="03000509000000000000" pitchFamily="65" charset="-122"/>
              </a:rPr>
              <a:t>分离器引导，通过中央通气管后部延伸管火焰抑制器流出发动机。</a:t>
            </a:r>
            <a:endParaRPr lang="zh-CN" altLang="en-US" dirty="0" smtClean="0">
              <a:latin typeface="方正超粗黑_GBK" panose="03000509000000000000" pitchFamily="65" charset="-122"/>
              <a:ea typeface="方正超粗黑_GBK" panose="03000509000000000000" pitchFamily="65" charset="-122"/>
            </a:endParaRPr>
          </a:p>
        </p:txBody>
      </p:sp>
    </p:spTree>
    <p:extLst>
      <p:ext uri="{BB962C8B-B14F-4D97-AF65-F5344CB8AC3E}">
        <p14:creationId xmlns:p14="http://schemas.microsoft.com/office/powerpoint/2010/main" val="29885664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0" y="89464"/>
            <a:ext cx="12192000" cy="6126983"/>
          </a:xfrm>
          <a:prstGeom prst="rect">
            <a:avLst/>
          </a:prstGeom>
        </p:spPr>
      </p:pic>
      <p:sp>
        <p:nvSpPr>
          <p:cNvPr id="10" name="文本框 9"/>
          <p:cNvSpPr txBox="1"/>
          <p:nvPr/>
        </p:nvSpPr>
        <p:spPr>
          <a:xfrm>
            <a:off x="8272732" y="5788098"/>
            <a:ext cx="3782351" cy="923330"/>
          </a:xfrm>
          <a:prstGeom prst="rect">
            <a:avLst/>
          </a:prstGeom>
          <a:solidFill>
            <a:schemeClr val="bg2"/>
          </a:solidFill>
        </p:spPr>
        <p:txBody>
          <a:bodyPr vert="horz" wrap="square" rtlCol="0">
            <a:spAutoFit/>
          </a:bodyPr>
          <a:lstStyle/>
          <a:p>
            <a:pPr algn="ctr"/>
            <a:r>
              <a:rPr lang="zh-CN" altLang="en-US" sz="5400" dirty="0" smtClean="0">
                <a:solidFill>
                  <a:srgbClr val="FF0000"/>
                </a:solidFill>
                <a:latin typeface="方正超粗黑_GBK" panose="03000509000000000000" pitchFamily="65" charset="-122"/>
                <a:ea typeface="方正超粗黑_GBK" panose="03000509000000000000" pitchFamily="65" charset="-122"/>
              </a:rPr>
              <a:t>油气分离器</a:t>
            </a:r>
            <a:endParaRPr lang="zh-CN" altLang="en-US" sz="5400" dirty="0">
              <a:solidFill>
                <a:srgbClr val="FF0000"/>
              </a:solidFill>
              <a:latin typeface="方正超粗黑_GBK" panose="03000509000000000000" pitchFamily="65" charset="-122"/>
              <a:ea typeface="方正超粗黑_GBK" panose="03000509000000000000" pitchFamily="65" charset="-122"/>
            </a:endParaRPr>
          </a:p>
        </p:txBody>
      </p:sp>
      <p:sp>
        <p:nvSpPr>
          <p:cNvPr id="7" name="圆角矩形 6"/>
          <p:cNvSpPr/>
          <p:nvPr/>
        </p:nvSpPr>
        <p:spPr>
          <a:xfrm>
            <a:off x="327803" y="6095746"/>
            <a:ext cx="741872" cy="615682"/>
          </a:xfrm>
          <a:prstGeom prst="round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 name="直接箭头连接符 4"/>
          <p:cNvCxnSpPr/>
          <p:nvPr/>
        </p:nvCxnSpPr>
        <p:spPr>
          <a:xfrm flipV="1">
            <a:off x="1155940" y="6249763"/>
            <a:ext cx="879894" cy="254554"/>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6" name="椭圆 5"/>
          <p:cNvSpPr/>
          <p:nvPr/>
        </p:nvSpPr>
        <p:spPr>
          <a:xfrm>
            <a:off x="2156604" y="5658928"/>
            <a:ext cx="905773" cy="923027"/>
          </a:xfrm>
          <a:prstGeom prst="ellipse">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7737893" y="23273"/>
            <a:ext cx="4317189" cy="1200329"/>
          </a:xfrm>
          <a:prstGeom prst="rect">
            <a:avLst/>
          </a:prstGeom>
          <a:solidFill>
            <a:schemeClr val="bg2"/>
          </a:solidFill>
        </p:spPr>
        <p:txBody>
          <a:bodyPr wrap="square" rtlCol="0">
            <a:spAutoFit/>
          </a:bodyPr>
          <a:lstStyle/>
          <a:p>
            <a:r>
              <a:rPr lang="zh-CN" altLang="en-US" dirty="0">
                <a:latin typeface="方正超粗黑_GBK" panose="03000509000000000000" pitchFamily="65" charset="-122"/>
                <a:ea typeface="方正超粗黑_GBK" panose="03000509000000000000" pitchFamily="65" charset="-122"/>
              </a:rPr>
              <a:t>为防止滑油箱、齿轮箱和轴承腔的压力过高，在滑油系统有通外界大气的通气口。在空气通往外界大气之前，空气中的油滴被油</a:t>
            </a:r>
            <a:r>
              <a:rPr lang="en-US" altLang="zh-CN" dirty="0">
                <a:latin typeface="方正超粗黑_GBK" panose="03000509000000000000" pitchFamily="65" charset="-122"/>
                <a:ea typeface="方正超粗黑_GBK" panose="03000509000000000000" pitchFamily="65" charset="-122"/>
              </a:rPr>
              <a:t>/</a:t>
            </a:r>
            <a:r>
              <a:rPr lang="zh-CN" altLang="en-US" dirty="0">
                <a:latin typeface="方正超粗黑_GBK" panose="03000509000000000000" pitchFamily="65" charset="-122"/>
                <a:ea typeface="方正超粗黑_GBK" panose="03000509000000000000" pitchFamily="65" charset="-122"/>
              </a:rPr>
              <a:t>气分离器分离出来</a:t>
            </a:r>
            <a:r>
              <a:rPr lang="zh-CN" altLang="en-US" dirty="0" smtClean="0">
                <a:latin typeface="方正超粗黑_GBK" panose="03000509000000000000" pitchFamily="65" charset="-122"/>
                <a:ea typeface="方正超粗黑_GBK" panose="03000509000000000000" pitchFamily="65" charset="-122"/>
              </a:rPr>
              <a:t>。</a:t>
            </a:r>
          </a:p>
        </p:txBody>
      </p:sp>
    </p:spTree>
    <p:extLst>
      <p:ext uri="{BB962C8B-B14F-4D97-AF65-F5344CB8AC3E}">
        <p14:creationId xmlns:p14="http://schemas.microsoft.com/office/powerpoint/2010/main" val="9074455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2"/>
          <a:stretch>
            <a:fillRect/>
          </a:stretch>
        </p:blipFill>
        <p:spPr>
          <a:xfrm>
            <a:off x="103516" y="86268"/>
            <a:ext cx="5201589" cy="4728179"/>
          </a:xfrm>
          <a:prstGeom prst="rect">
            <a:avLst/>
          </a:prstGeom>
        </p:spPr>
      </p:pic>
      <p:sp>
        <p:nvSpPr>
          <p:cNvPr id="10" name="文本框 9"/>
          <p:cNvSpPr txBox="1"/>
          <p:nvPr/>
        </p:nvSpPr>
        <p:spPr>
          <a:xfrm>
            <a:off x="8350369" y="5788098"/>
            <a:ext cx="3704713" cy="923330"/>
          </a:xfrm>
          <a:prstGeom prst="rect">
            <a:avLst/>
          </a:prstGeom>
          <a:solidFill>
            <a:schemeClr val="bg2"/>
          </a:solidFill>
        </p:spPr>
        <p:txBody>
          <a:bodyPr vert="horz" wrap="square" rtlCol="0">
            <a:spAutoFit/>
          </a:bodyPr>
          <a:lstStyle/>
          <a:p>
            <a:pPr algn="ctr"/>
            <a:r>
              <a:rPr lang="zh-CN" altLang="en-US" sz="5400" dirty="0" smtClean="0">
                <a:solidFill>
                  <a:srgbClr val="FF0000"/>
                </a:solidFill>
                <a:latin typeface="方正超粗黑_GBK" panose="03000509000000000000" pitchFamily="65" charset="-122"/>
                <a:ea typeface="方正超粗黑_GBK" panose="03000509000000000000" pitchFamily="65" charset="-122"/>
              </a:rPr>
              <a:t>油气分离器</a:t>
            </a:r>
            <a:endParaRPr lang="zh-CN" altLang="en-US" sz="5400" dirty="0">
              <a:solidFill>
                <a:srgbClr val="FF0000"/>
              </a:solidFill>
              <a:latin typeface="方正超粗黑_GBK" panose="03000509000000000000" pitchFamily="65" charset="-122"/>
              <a:ea typeface="方正超粗黑_GBK" panose="03000509000000000000" pitchFamily="65" charset="-122"/>
            </a:endParaRPr>
          </a:p>
        </p:txBody>
      </p:sp>
      <p:pic>
        <p:nvPicPr>
          <p:cNvPr id="9" name="图片 8"/>
          <p:cNvPicPr>
            <a:picLocks noChangeAspect="1"/>
          </p:cNvPicPr>
          <p:nvPr/>
        </p:nvPicPr>
        <p:blipFill rotWithShape="1">
          <a:blip r:embed="rId3"/>
          <a:srcRect l="6890"/>
          <a:stretch/>
        </p:blipFill>
        <p:spPr>
          <a:xfrm>
            <a:off x="5374257" y="125538"/>
            <a:ext cx="6680826" cy="4649638"/>
          </a:xfrm>
          <a:prstGeom prst="rect">
            <a:avLst/>
          </a:prstGeom>
        </p:spPr>
      </p:pic>
      <p:sp>
        <p:nvSpPr>
          <p:cNvPr id="7" name="文本框 6"/>
          <p:cNvSpPr txBox="1"/>
          <p:nvPr/>
        </p:nvSpPr>
        <p:spPr>
          <a:xfrm>
            <a:off x="189781" y="5049434"/>
            <a:ext cx="7936302" cy="1477328"/>
          </a:xfrm>
          <a:prstGeom prst="rect">
            <a:avLst/>
          </a:prstGeom>
          <a:solidFill>
            <a:schemeClr val="bg2"/>
          </a:solidFill>
        </p:spPr>
        <p:txBody>
          <a:bodyPr wrap="square" rtlCol="0">
            <a:spAutoFit/>
          </a:bodyPr>
          <a:lstStyle/>
          <a:p>
            <a:r>
              <a:rPr lang="zh-CN" altLang="en-US" dirty="0">
                <a:latin typeface="方正超粗黑_GBK" panose="03000509000000000000" pitchFamily="65" charset="-122"/>
                <a:ea typeface="方正超粗黑_GBK" panose="03000509000000000000" pitchFamily="65" charset="-122"/>
              </a:rPr>
              <a:t>为防止滑油箱、齿轮箱和轴承腔的压力过高，在滑油系统有通外界大气的通气口。在空气通往外界大气之前，空气中的油滴被油</a:t>
            </a:r>
            <a:r>
              <a:rPr lang="en-US" altLang="zh-CN" dirty="0">
                <a:latin typeface="方正超粗黑_GBK" panose="03000509000000000000" pitchFamily="65" charset="-122"/>
                <a:ea typeface="方正超粗黑_GBK" panose="03000509000000000000" pitchFamily="65" charset="-122"/>
              </a:rPr>
              <a:t>/</a:t>
            </a:r>
            <a:r>
              <a:rPr lang="zh-CN" altLang="en-US" dirty="0">
                <a:latin typeface="方正超粗黑_GBK" panose="03000509000000000000" pitchFamily="65" charset="-122"/>
                <a:ea typeface="方正超粗黑_GBK" panose="03000509000000000000" pitchFamily="65" charset="-122"/>
              </a:rPr>
              <a:t>气分离器分离出来。油气分离器随低压转子转动，通过旋转离心力的作用，将滑油和空气分离。空气通过中央通气管路排出机外，分离出的滑油被甩进轴承腔，收集在油槽底部的收集室，经回油泵返回滑油箱。</a:t>
            </a:r>
            <a:endParaRPr lang="zh-CN" altLang="en-US" dirty="0" smtClean="0">
              <a:latin typeface="方正超粗黑_GBK" panose="03000509000000000000" pitchFamily="65" charset="-122"/>
              <a:ea typeface="方正超粗黑_GBK" panose="03000509000000000000" pitchFamily="65" charset="-122"/>
            </a:endParaRPr>
          </a:p>
        </p:txBody>
      </p:sp>
    </p:spTree>
    <p:extLst>
      <p:ext uri="{BB962C8B-B14F-4D97-AF65-F5344CB8AC3E}">
        <p14:creationId xmlns:p14="http://schemas.microsoft.com/office/powerpoint/2010/main" val="1715359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51460"/>
            <a:ext cx="8641080" cy="6355080"/>
          </a:xfrm>
          <a:prstGeom prst="rect">
            <a:avLst/>
          </a:prstGeom>
        </p:spPr>
      </p:pic>
      <p:sp>
        <p:nvSpPr>
          <p:cNvPr id="10" name="文本框 9"/>
          <p:cNvSpPr txBox="1"/>
          <p:nvPr/>
        </p:nvSpPr>
        <p:spPr>
          <a:xfrm>
            <a:off x="8704053" y="5788098"/>
            <a:ext cx="3351030" cy="923330"/>
          </a:xfrm>
          <a:prstGeom prst="rect">
            <a:avLst/>
          </a:prstGeom>
          <a:solidFill>
            <a:schemeClr val="bg2"/>
          </a:solidFill>
        </p:spPr>
        <p:txBody>
          <a:bodyPr vert="horz" wrap="square" rtlCol="0">
            <a:spAutoFit/>
          </a:bodyPr>
          <a:lstStyle/>
          <a:p>
            <a:pPr algn="ctr"/>
            <a:r>
              <a:rPr lang="zh-CN" altLang="en-US" sz="5400" dirty="0" smtClean="0">
                <a:solidFill>
                  <a:srgbClr val="FF0000"/>
                </a:solidFill>
                <a:latin typeface="方正超粗黑_GBK" panose="03000509000000000000" pitchFamily="65" charset="-122"/>
                <a:ea typeface="方正超粗黑_GBK" panose="03000509000000000000" pitchFamily="65" charset="-122"/>
              </a:rPr>
              <a:t>滑油系统</a:t>
            </a:r>
            <a:endParaRPr lang="zh-CN" altLang="en-US" sz="5400" dirty="0">
              <a:solidFill>
                <a:srgbClr val="FF0000"/>
              </a:solidFill>
              <a:latin typeface="方正超粗黑_GBK" panose="03000509000000000000" pitchFamily="65" charset="-122"/>
              <a:ea typeface="方正超粗黑_GBK" panose="03000509000000000000" pitchFamily="65" charset="-122"/>
            </a:endParaRPr>
          </a:p>
        </p:txBody>
      </p:sp>
      <p:sp>
        <p:nvSpPr>
          <p:cNvPr id="11" name="文本框 10"/>
          <p:cNvSpPr txBox="1"/>
          <p:nvPr/>
        </p:nvSpPr>
        <p:spPr>
          <a:xfrm>
            <a:off x="8733876" y="188052"/>
            <a:ext cx="3282016" cy="5355312"/>
          </a:xfrm>
          <a:prstGeom prst="rect">
            <a:avLst/>
          </a:prstGeom>
          <a:solidFill>
            <a:schemeClr val="bg2"/>
          </a:solidFill>
        </p:spPr>
        <p:txBody>
          <a:bodyPr wrap="square" rtlCol="0">
            <a:spAutoFit/>
          </a:bodyPr>
          <a:lstStyle/>
          <a:p>
            <a:pPr indent="180000"/>
            <a:r>
              <a:rPr lang="zh-CN" altLang="en-US" dirty="0">
                <a:latin typeface="方正超粗黑_GBK" panose="03000509000000000000" pitchFamily="65" charset="-122"/>
                <a:ea typeface="方正超粗黑_GBK" panose="03000509000000000000" pitchFamily="65" charset="-122"/>
              </a:rPr>
              <a:t>发动机滑油系统，为位于发动机集油槽和齿轮箱内的轴承和齿轮提供润滑和冷却。</a:t>
            </a:r>
            <a:r>
              <a:rPr lang="en-US" altLang="zh-CN" dirty="0">
                <a:latin typeface="方正超粗黑_GBK" panose="03000509000000000000" pitchFamily="65" charset="-122"/>
                <a:ea typeface="方正超粗黑_GBK" panose="03000509000000000000" pitchFamily="65" charset="-122"/>
              </a:rPr>
              <a:t>CFM</a:t>
            </a:r>
            <a:r>
              <a:rPr lang="zh-CN" altLang="en-US" dirty="0">
                <a:latin typeface="方正超粗黑_GBK" panose="03000509000000000000" pitchFamily="65" charset="-122"/>
                <a:ea typeface="方正超粗黑_GBK" panose="03000509000000000000" pitchFamily="65" charset="-122"/>
              </a:rPr>
              <a:t>提供了多种滑油牌号</a:t>
            </a:r>
            <a:r>
              <a:rPr lang="zh-CN" altLang="en-US" dirty="0" smtClean="0">
                <a:latin typeface="方正超粗黑_GBK" panose="03000509000000000000" pitchFamily="65" charset="-122"/>
                <a:ea typeface="方正超粗黑_GBK" panose="03000509000000000000" pitchFamily="65" charset="-122"/>
              </a:rPr>
              <a:t>。</a:t>
            </a:r>
            <a:endParaRPr lang="en-US" altLang="zh-CN" dirty="0" smtClean="0">
              <a:latin typeface="方正超粗黑_GBK" panose="03000509000000000000" pitchFamily="65" charset="-122"/>
              <a:ea typeface="方正超粗黑_GBK" panose="03000509000000000000" pitchFamily="65" charset="-122"/>
            </a:endParaRPr>
          </a:p>
          <a:p>
            <a:pPr indent="180000"/>
            <a:r>
              <a:rPr lang="zh-CN" altLang="en-US" dirty="0">
                <a:latin typeface="方正超粗黑_GBK" panose="03000509000000000000" pitchFamily="65" charset="-122"/>
                <a:ea typeface="方正超粗黑_GBK" panose="03000509000000000000" pitchFamily="65" charset="-122"/>
              </a:rPr>
              <a:t>每一台发动机都有一个独立的滑油系统。滑油系统采用压力和泼溅润滑</a:t>
            </a:r>
            <a:r>
              <a:rPr lang="zh-CN" altLang="en-US" dirty="0" smtClean="0">
                <a:latin typeface="方正超粗黑_GBK" panose="03000509000000000000" pitchFamily="65" charset="-122"/>
                <a:ea typeface="方正超粗黑_GBK" panose="03000509000000000000" pitchFamily="65" charset="-122"/>
              </a:rPr>
              <a:t>。</a:t>
            </a:r>
            <a:endParaRPr lang="en-US" altLang="zh-CN" dirty="0" smtClean="0">
              <a:latin typeface="方正超粗黑_GBK" panose="03000509000000000000" pitchFamily="65" charset="-122"/>
              <a:ea typeface="方正超粗黑_GBK" panose="03000509000000000000" pitchFamily="65" charset="-122"/>
            </a:endParaRPr>
          </a:p>
          <a:p>
            <a:pPr indent="180000"/>
            <a:r>
              <a:rPr lang="zh-CN" altLang="en-US" dirty="0" smtClean="0">
                <a:latin typeface="方正超粗黑_GBK" panose="03000509000000000000" pitchFamily="65" charset="-122"/>
                <a:ea typeface="方正超粗黑_GBK" panose="03000509000000000000" pitchFamily="65" charset="-122"/>
              </a:rPr>
              <a:t>滑油箱</a:t>
            </a:r>
            <a:r>
              <a:rPr lang="zh-CN" altLang="en-US" dirty="0" smtClean="0">
                <a:latin typeface="方正超粗黑_GBK" panose="03000509000000000000" pitchFamily="65" charset="-122"/>
                <a:ea typeface="方正超粗黑_GBK" panose="03000509000000000000" pitchFamily="65" charset="-122"/>
                <a:sym typeface="Symbol" panose="05050102010706020507" pitchFamily="18" charset="2"/>
              </a:rPr>
              <a:t>防漏阀压力泵压力油滤</a:t>
            </a:r>
            <a:r>
              <a:rPr lang="en-US" altLang="zh-CN" dirty="0" smtClean="0">
                <a:latin typeface="方正超粗黑_GBK" panose="03000509000000000000" pitchFamily="65" charset="-122"/>
                <a:ea typeface="方正超粗黑_GBK" panose="03000509000000000000" pitchFamily="65" charset="-122"/>
                <a:sym typeface="Symbol" panose="05050102010706020507" pitchFamily="18" charset="2"/>
              </a:rPr>
              <a:t>AGB</a:t>
            </a:r>
            <a:r>
              <a:rPr lang="zh-CN" altLang="en-US" dirty="0" smtClean="0">
                <a:latin typeface="方正超粗黑_GBK" panose="03000509000000000000" pitchFamily="65" charset="-122"/>
                <a:ea typeface="方正超粗黑_GBK" panose="03000509000000000000" pitchFamily="65" charset="-122"/>
                <a:sym typeface="Symbol" panose="05050102010706020507" pitchFamily="18" charset="2"/>
              </a:rPr>
              <a:t>，</a:t>
            </a:r>
            <a:r>
              <a:rPr lang="en-US" altLang="zh-CN" dirty="0" smtClean="0">
                <a:latin typeface="方正超粗黑_GBK" panose="03000509000000000000" pitchFamily="65" charset="-122"/>
                <a:ea typeface="方正超粗黑_GBK" panose="03000509000000000000" pitchFamily="65" charset="-122"/>
                <a:sym typeface="Symbol" panose="05050102010706020507" pitchFamily="18" charset="2"/>
              </a:rPr>
              <a:t>TGB</a:t>
            </a:r>
            <a:r>
              <a:rPr lang="zh-CN" altLang="en-US" dirty="0" smtClean="0">
                <a:latin typeface="方正超粗黑_GBK" panose="03000509000000000000" pitchFamily="65" charset="-122"/>
                <a:ea typeface="方正超粗黑_GBK" panose="03000509000000000000" pitchFamily="65" charset="-122"/>
                <a:sym typeface="Symbol" panose="05050102010706020507" pitchFamily="18" charset="2"/>
              </a:rPr>
              <a:t>，前油槽，后油槽。</a:t>
            </a:r>
            <a:endParaRPr lang="en-US" altLang="zh-CN" dirty="0" smtClean="0">
              <a:latin typeface="方正超粗黑_GBK" panose="03000509000000000000" pitchFamily="65" charset="-122"/>
              <a:ea typeface="方正超粗黑_GBK" panose="03000509000000000000" pitchFamily="65" charset="-122"/>
              <a:sym typeface="Symbol" panose="05050102010706020507" pitchFamily="18" charset="2"/>
            </a:endParaRPr>
          </a:p>
          <a:p>
            <a:pPr indent="180000"/>
            <a:r>
              <a:rPr lang="zh-CN" altLang="en-US" dirty="0">
                <a:latin typeface="方正超粗黑_GBK" panose="03000509000000000000" pitchFamily="65" charset="-122"/>
                <a:ea typeface="方正超粗黑_GBK" panose="03000509000000000000" pitchFamily="65" charset="-122"/>
                <a:sym typeface="Symbol" panose="05050102010706020507" pitchFamily="18" charset="2"/>
              </a:rPr>
              <a:t>回</a:t>
            </a:r>
            <a:r>
              <a:rPr lang="zh-CN" altLang="en-US" dirty="0" smtClean="0">
                <a:latin typeface="方正超粗黑_GBK" panose="03000509000000000000" pitchFamily="65" charset="-122"/>
                <a:ea typeface="方正超粗黑_GBK" panose="03000509000000000000" pitchFamily="65" charset="-122"/>
                <a:sym typeface="Symbol" panose="05050102010706020507" pitchFamily="18" charset="2"/>
              </a:rPr>
              <a:t>油回油泵回油滤组件伺服燃油加温器主燃油滑油热交换器伺服燃油加温器滑油箱。</a:t>
            </a:r>
            <a:endParaRPr lang="en-US" altLang="zh-CN" dirty="0" smtClean="0">
              <a:latin typeface="方正超粗黑_GBK" panose="03000509000000000000" pitchFamily="65" charset="-122"/>
              <a:ea typeface="方正超粗黑_GBK" panose="03000509000000000000" pitchFamily="65" charset="-122"/>
              <a:sym typeface="Symbol" panose="05050102010706020507" pitchFamily="18" charset="2"/>
            </a:endParaRPr>
          </a:p>
          <a:p>
            <a:pPr indent="180000"/>
            <a:r>
              <a:rPr lang="zh-CN" altLang="en-US" dirty="0">
                <a:latin typeface="方正超粗黑_GBK" panose="03000509000000000000" pitchFamily="65" charset="-122"/>
                <a:ea typeface="方正超粗黑_GBK" panose="03000509000000000000" pitchFamily="65" charset="-122"/>
                <a:sym typeface="Symbol" panose="05050102010706020507" pitchFamily="18" charset="2"/>
              </a:rPr>
              <a:t>供压管路上的温度</a:t>
            </a:r>
            <a:r>
              <a:rPr lang="en-US" altLang="zh-CN" dirty="0">
                <a:latin typeface="方正超粗黑_GBK" panose="03000509000000000000" pitchFamily="65" charset="-122"/>
                <a:ea typeface="方正超粗黑_GBK" panose="03000509000000000000" pitchFamily="65" charset="-122"/>
                <a:sym typeface="Symbol" panose="05050102010706020507" pitchFamily="18" charset="2"/>
              </a:rPr>
              <a:t>/</a:t>
            </a:r>
            <a:r>
              <a:rPr lang="zh-CN" altLang="en-US" dirty="0">
                <a:latin typeface="方正超粗黑_GBK" panose="03000509000000000000" pitchFamily="65" charset="-122"/>
                <a:ea typeface="方正超粗黑_GBK" panose="03000509000000000000" pitchFamily="65" charset="-122"/>
                <a:sym typeface="Symbol" panose="05050102010706020507" pitchFamily="18" charset="2"/>
              </a:rPr>
              <a:t>压力传感器，将滑油的温度、压力信息传送到</a:t>
            </a:r>
            <a:r>
              <a:rPr lang="en-US" altLang="zh-CN" dirty="0">
                <a:latin typeface="方正超粗黑_GBK" panose="03000509000000000000" pitchFamily="65" charset="-122"/>
                <a:ea typeface="方正超粗黑_GBK" panose="03000509000000000000" pitchFamily="65" charset="-122"/>
                <a:sym typeface="Symbol" panose="05050102010706020507" pitchFamily="18" charset="2"/>
              </a:rPr>
              <a:t>EEC</a:t>
            </a:r>
            <a:r>
              <a:rPr lang="zh-CN" altLang="en-US" dirty="0">
                <a:latin typeface="方正超粗黑_GBK" panose="03000509000000000000" pitchFamily="65" charset="-122"/>
                <a:ea typeface="方正超粗黑_GBK" panose="03000509000000000000" pitchFamily="65" charset="-122"/>
                <a:sym typeface="Symbol" panose="05050102010706020507" pitchFamily="18" charset="2"/>
              </a:rPr>
              <a:t>，</a:t>
            </a:r>
            <a:r>
              <a:rPr lang="en-US" altLang="zh-CN" dirty="0">
                <a:latin typeface="方正超粗黑_GBK" panose="03000509000000000000" pitchFamily="65" charset="-122"/>
                <a:ea typeface="方正超粗黑_GBK" panose="03000509000000000000" pitchFamily="65" charset="-122"/>
                <a:sym typeface="Symbol" panose="05050102010706020507" pitchFamily="18" charset="2"/>
              </a:rPr>
              <a:t>EEC</a:t>
            </a:r>
            <a:r>
              <a:rPr lang="zh-CN" altLang="en-US" dirty="0">
                <a:latin typeface="方正超粗黑_GBK" panose="03000509000000000000" pitchFamily="65" charset="-122"/>
                <a:ea typeface="方正超粗黑_GBK" panose="03000509000000000000" pitchFamily="65" charset="-122"/>
                <a:sym typeface="Symbol" panose="05050102010706020507" pitchFamily="18" charset="2"/>
              </a:rPr>
              <a:t>再将其转化为</a:t>
            </a:r>
            <a:r>
              <a:rPr lang="en-US" altLang="zh-CN" dirty="0">
                <a:latin typeface="方正超粗黑_GBK" panose="03000509000000000000" pitchFamily="65" charset="-122"/>
                <a:ea typeface="方正超粗黑_GBK" panose="03000509000000000000" pitchFamily="65" charset="-122"/>
                <a:sym typeface="Symbol" panose="05050102010706020507" pitchFamily="18" charset="2"/>
              </a:rPr>
              <a:t>ARINC429</a:t>
            </a:r>
            <a:r>
              <a:rPr lang="zh-CN" altLang="en-US" dirty="0">
                <a:latin typeface="方正超粗黑_GBK" panose="03000509000000000000" pitchFamily="65" charset="-122"/>
                <a:ea typeface="方正超粗黑_GBK" panose="03000509000000000000" pitchFamily="65" charset="-122"/>
                <a:sym typeface="Symbol" panose="05050102010706020507" pitchFamily="18" charset="2"/>
              </a:rPr>
              <a:t>格式的数据信号，传至</a:t>
            </a:r>
            <a:r>
              <a:rPr lang="en-US" altLang="zh-CN" dirty="0">
                <a:latin typeface="方正超粗黑_GBK" panose="03000509000000000000" pitchFamily="65" charset="-122"/>
                <a:ea typeface="方正超粗黑_GBK" panose="03000509000000000000" pitchFamily="65" charset="-122"/>
                <a:sym typeface="Symbol" panose="05050102010706020507" pitchFamily="18" charset="2"/>
              </a:rPr>
              <a:t>DEU</a:t>
            </a:r>
            <a:r>
              <a:rPr lang="zh-CN" altLang="en-US" dirty="0">
                <a:latin typeface="方正超粗黑_GBK" panose="03000509000000000000" pitchFamily="65" charset="-122"/>
                <a:ea typeface="方正超粗黑_GBK" panose="03000509000000000000" pitchFamily="65" charset="-122"/>
                <a:sym typeface="Symbol" panose="05050102010706020507" pitchFamily="18" charset="2"/>
              </a:rPr>
              <a:t>并在驾驶舱</a:t>
            </a:r>
            <a:r>
              <a:rPr lang="en-US" altLang="zh-CN" dirty="0">
                <a:latin typeface="方正超粗黑_GBK" panose="03000509000000000000" pitchFamily="65" charset="-122"/>
                <a:ea typeface="方正超粗黑_GBK" panose="03000509000000000000" pitchFamily="65" charset="-122"/>
                <a:sym typeface="Symbol" panose="05050102010706020507" pitchFamily="18" charset="2"/>
              </a:rPr>
              <a:t>DU</a:t>
            </a:r>
            <a:r>
              <a:rPr lang="zh-CN" altLang="en-US" dirty="0">
                <a:latin typeface="方正超粗黑_GBK" panose="03000509000000000000" pitchFamily="65" charset="-122"/>
                <a:ea typeface="方正超粗黑_GBK" panose="03000509000000000000" pitchFamily="65" charset="-122"/>
                <a:sym typeface="Symbol" panose="05050102010706020507" pitchFamily="18" charset="2"/>
              </a:rPr>
              <a:t>上</a:t>
            </a:r>
            <a:r>
              <a:rPr lang="zh-CN" altLang="en-US" dirty="0" smtClean="0">
                <a:latin typeface="方正超粗黑_GBK" panose="03000509000000000000" pitchFamily="65" charset="-122"/>
                <a:ea typeface="方正超粗黑_GBK" panose="03000509000000000000" pitchFamily="65" charset="-122"/>
                <a:sym typeface="Symbol" panose="05050102010706020507" pitchFamily="18" charset="2"/>
              </a:rPr>
              <a:t>显。</a:t>
            </a:r>
            <a:endParaRPr lang="zh-CN" altLang="en-US" dirty="0" smtClean="0">
              <a:latin typeface="方正超粗黑_GBK" panose="03000509000000000000" pitchFamily="65" charset="-122"/>
              <a:ea typeface="方正超粗黑_GBK" panose="03000509000000000000" pitchFamily="65" charset="-122"/>
            </a:endParaRPr>
          </a:p>
        </p:txBody>
      </p:sp>
      <p:cxnSp>
        <p:nvCxnSpPr>
          <p:cNvPr id="5" name="直接箭头连接符 4"/>
          <p:cNvCxnSpPr/>
          <p:nvPr/>
        </p:nvCxnSpPr>
        <p:spPr>
          <a:xfrm>
            <a:off x="4708727" y="2770706"/>
            <a:ext cx="216956" cy="173377"/>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3" name="文本框 12"/>
          <p:cNvSpPr txBox="1"/>
          <p:nvPr/>
        </p:nvSpPr>
        <p:spPr>
          <a:xfrm>
            <a:off x="3932353" y="2401374"/>
            <a:ext cx="776374" cy="369332"/>
          </a:xfrm>
          <a:prstGeom prst="rect">
            <a:avLst/>
          </a:prstGeom>
          <a:solidFill>
            <a:schemeClr val="bg2"/>
          </a:solidFill>
        </p:spPr>
        <p:txBody>
          <a:bodyPr wrap="square" rtlCol="0">
            <a:spAutoFit/>
          </a:bodyPr>
          <a:lstStyle/>
          <a:p>
            <a:r>
              <a:rPr lang="en-US" altLang="zh-CN" dirty="0" smtClean="0">
                <a:solidFill>
                  <a:srgbClr val="FF0000"/>
                </a:solidFill>
                <a:latin typeface="方正超粗黑_GBK" panose="03000509000000000000" pitchFamily="65" charset="-122"/>
                <a:ea typeface="方正超粗黑_GBK" panose="03000509000000000000" pitchFamily="65" charset="-122"/>
              </a:rPr>
              <a:t>AGB</a:t>
            </a:r>
            <a:endParaRPr lang="zh-CN" altLang="en-US" dirty="0" smtClean="0">
              <a:solidFill>
                <a:srgbClr val="FF0000"/>
              </a:solidFill>
              <a:latin typeface="方正超粗黑_GBK" panose="03000509000000000000" pitchFamily="65" charset="-122"/>
              <a:ea typeface="方正超粗黑_GBK" panose="03000509000000000000" pitchFamily="65" charset="-122"/>
            </a:endParaRPr>
          </a:p>
        </p:txBody>
      </p:sp>
      <p:sp>
        <p:nvSpPr>
          <p:cNvPr id="16" name="文本框 15"/>
          <p:cNvSpPr txBox="1"/>
          <p:nvPr/>
        </p:nvSpPr>
        <p:spPr>
          <a:xfrm>
            <a:off x="4817204" y="650212"/>
            <a:ext cx="884855" cy="369332"/>
          </a:xfrm>
          <a:prstGeom prst="rect">
            <a:avLst/>
          </a:prstGeom>
          <a:solidFill>
            <a:schemeClr val="bg2"/>
          </a:solidFill>
        </p:spPr>
        <p:txBody>
          <a:bodyPr wrap="square" rtlCol="0">
            <a:spAutoFit/>
          </a:bodyPr>
          <a:lstStyle/>
          <a:p>
            <a:r>
              <a:rPr lang="zh-CN" altLang="en-US" dirty="0" smtClean="0">
                <a:solidFill>
                  <a:srgbClr val="FF0000"/>
                </a:solidFill>
                <a:latin typeface="方正超粗黑_GBK" panose="03000509000000000000" pitchFamily="65" charset="-122"/>
                <a:ea typeface="方正超粗黑_GBK" panose="03000509000000000000" pitchFamily="65" charset="-122"/>
              </a:rPr>
              <a:t>前油槽</a:t>
            </a:r>
          </a:p>
        </p:txBody>
      </p:sp>
      <p:sp>
        <p:nvSpPr>
          <p:cNvPr id="17" name="文本框 16"/>
          <p:cNvSpPr txBox="1"/>
          <p:nvPr/>
        </p:nvSpPr>
        <p:spPr>
          <a:xfrm>
            <a:off x="7379791" y="1081533"/>
            <a:ext cx="884855" cy="369332"/>
          </a:xfrm>
          <a:prstGeom prst="rect">
            <a:avLst/>
          </a:prstGeom>
          <a:solidFill>
            <a:schemeClr val="bg2"/>
          </a:solidFill>
        </p:spPr>
        <p:txBody>
          <a:bodyPr wrap="square" rtlCol="0">
            <a:spAutoFit/>
          </a:bodyPr>
          <a:lstStyle/>
          <a:p>
            <a:r>
              <a:rPr lang="zh-CN" altLang="en-US" dirty="0" smtClean="0">
                <a:solidFill>
                  <a:srgbClr val="FF0000"/>
                </a:solidFill>
                <a:latin typeface="方正超粗黑_GBK" panose="03000509000000000000" pitchFamily="65" charset="-122"/>
                <a:ea typeface="方正超粗黑_GBK" panose="03000509000000000000" pitchFamily="65" charset="-122"/>
              </a:rPr>
              <a:t>后油槽</a:t>
            </a:r>
          </a:p>
        </p:txBody>
      </p:sp>
      <p:cxnSp>
        <p:nvCxnSpPr>
          <p:cNvPr id="18" name="直接箭头连接符 17"/>
          <p:cNvCxnSpPr>
            <a:stCxn id="16" idx="2"/>
          </p:cNvCxnSpPr>
          <p:nvPr/>
        </p:nvCxnSpPr>
        <p:spPr>
          <a:xfrm>
            <a:off x="5259632" y="1019544"/>
            <a:ext cx="9921" cy="923875"/>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p:nvPr/>
        </p:nvCxnSpPr>
        <p:spPr>
          <a:xfrm flipH="1">
            <a:off x="7313797" y="1450864"/>
            <a:ext cx="508421" cy="461938"/>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a:stCxn id="24" idx="3"/>
          </p:cNvCxnSpPr>
          <p:nvPr/>
        </p:nvCxnSpPr>
        <p:spPr>
          <a:xfrm flipV="1">
            <a:off x="4477110" y="4256739"/>
            <a:ext cx="295663" cy="271000"/>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4" name="文本框 23"/>
          <p:cNvSpPr txBox="1"/>
          <p:nvPr/>
        </p:nvSpPr>
        <p:spPr>
          <a:xfrm>
            <a:off x="3592255" y="4343073"/>
            <a:ext cx="884855" cy="369332"/>
          </a:xfrm>
          <a:prstGeom prst="rect">
            <a:avLst/>
          </a:prstGeom>
          <a:solidFill>
            <a:schemeClr val="bg2"/>
          </a:solidFill>
        </p:spPr>
        <p:txBody>
          <a:bodyPr wrap="square" rtlCol="0">
            <a:spAutoFit/>
          </a:bodyPr>
          <a:lstStyle/>
          <a:p>
            <a:r>
              <a:rPr lang="zh-CN" altLang="en-US" dirty="0" smtClean="0">
                <a:solidFill>
                  <a:srgbClr val="FF0000"/>
                </a:solidFill>
                <a:latin typeface="方正超粗黑_GBK" panose="03000509000000000000" pitchFamily="65" charset="-122"/>
                <a:ea typeface="方正超粗黑_GBK" panose="03000509000000000000" pitchFamily="65" charset="-122"/>
              </a:rPr>
              <a:t>压力泵</a:t>
            </a:r>
          </a:p>
        </p:txBody>
      </p:sp>
      <p:cxnSp>
        <p:nvCxnSpPr>
          <p:cNvPr id="28" name="直接箭头连接符 27"/>
          <p:cNvCxnSpPr/>
          <p:nvPr/>
        </p:nvCxnSpPr>
        <p:spPr>
          <a:xfrm flipH="1">
            <a:off x="5544831" y="4072073"/>
            <a:ext cx="2141305" cy="0"/>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30" name="文本框 29"/>
          <p:cNvSpPr txBox="1"/>
          <p:nvPr/>
        </p:nvSpPr>
        <p:spPr>
          <a:xfrm>
            <a:off x="7698224" y="3748907"/>
            <a:ext cx="649562" cy="646331"/>
          </a:xfrm>
          <a:prstGeom prst="rect">
            <a:avLst/>
          </a:prstGeom>
          <a:solidFill>
            <a:schemeClr val="bg2"/>
          </a:solidFill>
        </p:spPr>
        <p:txBody>
          <a:bodyPr wrap="square" rtlCol="0">
            <a:spAutoFit/>
          </a:bodyPr>
          <a:lstStyle/>
          <a:p>
            <a:r>
              <a:rPr lang="zh-CN" altLang="en-US" dirty="0" smtClean="0">
                <a:solidFill>
                  <a:srgbClr val="FF0000"/>
                </a:solidFill>
                <a:latin typeface="方正超粗黑_GBK" panose="03000509000000000000" pitchFamily="65" charset="-122"/>
                <a:ea typeface="方正超粗黑_GBK" panose="03000509000000000000" pitchFamily="65" charset="-122"/>
              </a:rPr>
              <a:t>压力</a:t>
            </a:r>
            <a:endParaRPr lang="en-US" altLang="zh-CN" dirty="0" smtClean="0">
              <a:solidFill>
                <a:srgbClr val="FF0000"/>
              </a:solidFill>
              <a:latin typeface="方正超粗黑_GBK" panose="03000509000000000000" pitchFamily="65" charset="-122"/>
              <a:ea typeface="方正超粗黑_GBK" panose="03000509000000000000" pitchFamily="65" charset="-122"/>
            </a:endParaRPr>
          </a:p>
          <a:p>
            <a:r>
              <a:rPr lang="zh-CN" altLang="en-US" dirty="0" smtClean="0">
                <a:solidFill>
                  <a:srgbClr val="FF0000"/>
                </a:solidFill>
                <a:latin typeface="方正超粗黑_GBK" panose="03000509000000000000" pitchFamily="65" charset="-122"/>
                <a:ea typeface="方正超粗黑_GBK" panose="03000509000000000000" pitchFamily="65" charset="-122"/>
              </a:rPr>
              <a:t>油滤</a:t>
            </a:r>
          </a:p>
        </p:txBody>
      </p:sp>
    </p:spTree>
    <p:extLst>
      <p:ext uri="{BB962C8B-B14F-4D97-AF65-F5344CB8AC3E}">
        <p14:creationId xmlns:p14="http://schemas.microsoft.com/office/powerpoint/2010/main" val="39406063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2"/>
          <a:stretch>
            <a:fillRect/>
          </a:stretch>
        </p:blipFill>
        <p:spPr>
          <a:xfrm>
            <a:off x="103516" y="86268"/>
            <a:ext cx="5201589" cy="4728179"/>
          </a:xfrm>
          <a:prstGeom prst="rect">
            <a:avLst/>
          </a:prstGeom>
        </p:spPr>
      </p:pic>
      <p:sp>
        <p:nvSpPr>
          <p:cNvPr id="10" name="文本框 9"/>
          <p:cNvSpPr txBox="1"/>
          <p:nvPr/>
        </p:nvSpPr>
        <p:spPr>
          <a:xfrm>
            <a:off x="8350369" y="5788098"/>
            <a:ext cx="3704713" cy="923330"/>
          </a:xfrm>
          <a:prstGeom prst="rect">
            <a:avLst/>
          </a:prstGeom>
          <a:solidFill>
            <a:schemeClr val="bg2"/>
          </a:solidFill>
        </p:spPr>
        <p:txBody>
          <a:bodyPr vert="horz" wrap="square" rtlCol="0">
            <a:spAutoFit/>
          </a:bodyPr>
          <a:lstStyle/>
          <a:p>
            <a:pPr algn="ctr"/>
            <a:r>
              <a:rPr lang="zh-CN" altLang="en-US" sz="5400" dirty="0" smtClean="0">
                <a:solidFill>
                  <a:srgbClr val="FF0000"/>
                </a:solidFill>
                <a:latin typeface="方正超粗黑_GBK" panose="03000509000000000000" pitchFamily="65" charset="-122"/>
                <a:ea typeface="方正超粗黑_GBK" panose="03000509000000000000" pitchFamily="65" charset="-122"/>
              </a:rPr>
              <a:t>油气分离器</a:t>
            </a:r>
            <a:endParaRPr lang="zh-CN" altLang="en-US" sz="5400" dirty="0">
              <a:solidFill>
                <a:srgbClr val="FF0000"/>
              </a:solidFill>
              <a:latin typeface="方正超粗黑_GBK" panose="03000509000000000000" pitchFamily="65" charset="-122"/>
              <a:ea typeface="方正超粗黑_GBK" panose="03000509000000000000" pitchFamily="65" charset="-122"/>
            </a:endParaRPr>
          </a:p>
        </p:txBody>
      </p:sp>
      <p:pic>
        <p:nvPicPr>
          <p:cNvPr id="9" name="图片 8"/>
          <p:cNvPicPr>
            <a:picLocks noChangeAspect="1"/>
          </p:cNvPicPr>
          <p:nvPr/>
        </p:nvPicPr>
        <p:blipFill rotWithShape="1">
          <a:blip r:embed="rId3"/>
          <a:srcRect l="6890"/>
          <a:stretch/>
        </p:blipFill>
        <p:spPr>
          <a:xfrm>
            <a:off x="5374257" y="125538"/>
            <a:ext cx="6680826" cy="4649638"/>
          </a:xfrm>
          <a:prstGeom prst="rect">
            <a:avLst/>
          </a:prstGeom>
        </p:spPr>
      </p:pic>
      <p:sp>
        <p:nvSpPr>
          <p:cNvPr id="7" name="文本框 6"/>
          <p:cNvSpPr txBox="1"/>
          <p:nvPr/>
        </p:nvSpPr>
        <p:spPr>
          <a:xfrm>
            <a:off x="189781" y="5049434"/>
            <a:ext cx="7936302" cy="1200329"/>
          </a:xfrm>
          <a:prstGeom prst="rect">
            <a:avLst/>
          </a:prstGeom>
          <a:solidFill>
            <a:schemeClr val="bg2"/>
          </a:solidFill>
        </p:spPr>
        <p:txBody>
          <a:bodyPr wrap="square" rtlCol="0">
            <a:spAutoFit/>
          </a:bodyPr>
          <a:lstStyle/>
          <a:p>
            <a:pPr indent="180000"/>
            <a:r>
              <a:rPr lang="zh-CN" altLang="en-US" dirty="0">
                <a:latin typeface="方正超粗黑_GBK" panose="03000509000000000000" pitchFamily="65" charset="-122"/>
                <a:ea typeface="方正超粗黑_GBK" panose="03000509000000000000" pitchFamily="65" charset="-122"/>
              </a:rPr>
              <a:t>前油槽油气分离器位于风扇轴上，它包括支撑环和</a:t>
            </a:r>
            <a:r>
              <a:rPr lang="en-US" altLang="zh-CN" dirty="0">
                <a:latin typeface="方正超粗黑_GBK" panose="03000509000000000000" pitchFamily="65" charset="-122"/>
                <a:ea typeface="方正超粗黑_GBK" panose="03000509000000000000" pitchFamily="65" charset="-122"/>
              </a:rPr>
              <a:t>12</a:t>
            </a:r>
            <a:r>
              <a:rPr lang="zh-CN" altLang="en-US" dirty="0">
                <a:latin typeface="方正超粗黑_GBK" panose="03000509000000000000" pitchFamily="65" charset="-122"/>
                <a:ea typeface="方正超粗黑_GBK" panose="03000509000000000000" pitchFamily="65" charset="-122"/>
              </a:rPr>
              <a:t>个套筒。每一个套筒都有一个整体式限流器以降低油</a:t>
            </a:r>
            <a:r>
              <a:rPr lang="en-US" altLang="zh-CN" dirty="0">
                <a:latin typeface="方正超粗黑_GBK" panose="03000509000000000000" pitchFamily="65" charset="-122"/>
                <a:ea typeface="方正超粗黑_GBK" panose="03000509000000000000" pitchFamily="65" charset="-122"/>
              </a:rPr>
              <a:t>/</a:t>
            </a:r>
            <a:r>
              <a:rPr lang="zh-CN" altLang="en-US" dirty="0">
                <a:latin typeface="方正超粗黑_GBK" panose="03000509000000000000" pitchFamily="65" charset="-122"/>
                <a:ea typeface="方正超粗黑_GBK" panose="03000509000000000000" pitchFamily="65" charset="-122"/>
              </a:rPr>
              <a:t>气混合气流出油槽</a:t>
            </a:r>
            <a:r>
              <a:rPr lang="zh-CN" altLang="en-US" dirty="0" smtClean="0">
                <a:latin typeface="方正超粗黑_GBK" panose="03000509000000000000" pitchFamily="65" charset="-122"/>
                <a:ea typeface="方正超粗黑_GBK" panose="03000509000000000000" pitchFamily="65" charset="-122"/>
              </a:rPr>
              <a:t>。</a:t>
            </a:r>
            <a:endParaRPr lang="en-US" altLang="zh-CN" dirty="0" smtClean="0">
              <a:latin typeface="方正超粗黑_GBK" panose="03000509000000000000" pitchFamily="65" charset="-122"/>
              <a:ea typeface="方正超粗黑_GBK" panose="03000509000000000000" pitchFamily="65" charset="-122"/>
            </a:endParaRPr>
          </a:p>
          <a:p>
            <a:pPr indent="180000"/>
            <a:r>
              <a:rPr lang="zh-CN" altLang="en-US" dirty="0" smtClean="0">
                <a:latin typeface="方正超粗黑_GBK" panose="03000509000000000000" pitchFamily="65" charset="-122"/>
                <a:ea typeface="方正超粗黑_GBK" panose="03000509000000000000" pitchFamily="65" charset="-122"/>
              </a:rPr>
              <a:t>后</a:t>
            </a:r>
            <a:r>
              <a:rPr lang="zh-CN" altLang="en-US" dirty="0">
                <a:latin typeface="方正超粗黑_GBK" panose="03000509000000000000" pitchFamily="65" charset="-122"/>
                <a:ea typeface="方正超粗黑_GBK" panose="03000509000000000000" pitchFamily="65" charset="-122"/>
              </a:rPr>
              <a:t>油油槽油气分离器安装在中央通气管后延伸管上。它从后油槽增压空气中分离滑油，并将分离出的滑油输送到</a:t>
            </a:r>
            <a:r>
              <a:rPr lang="en-US" altLang="zh-CN" dirty="0">
                <a:latin typeface="方正超粗黑_GBK" panose="03000509000000000000" pitchFamily="65" charset="-122"/>
                <a:ea typeface="方正超粗黑_GBK" panose="03000509000000000000" pitchFamily="65" charset="-122"/>
              </a:rPr>
              <a:t>4</a:t>
            </a:r>
            <a:r>
              <a:rPr lang="zh-CN" altLang="en-US" dirty="0">
                <a:latin typeface="方正超粗黑_GBK" panose="03000509000000000000" pitchFamily="65" charset="-122"/>
                <a:ea typeface="方正超粗黑_GBK" panose="03000509000000000000" pitchFamily="65" charset="-122"/>
              </a:rPr>
              <a:t>号和</a:t>
            </a:r>
            <a:r>
              <a:rPr lang="en-US" altLang="zh-CN" dirty="0">
                <a:latin typeface="方正超粗黑_GBK" panose="03000509000000000000" pitchFamily="65" charset="-122"/>
                <a:ea typeface="方正超粗黑_GBK" panose="03000509000000000000" pitchFamily="65" charset="-122"/>
              </a:rPr>
              <a:t>5</a:t>
            </a:r>
            <a:r>
              <a:rPr lang="zh-CN" altLang="en-US" dirty="0">
                <a:latin typeface="方正超粗黑_GBK" panose="03000509000000000000" pitchFamily="65" charset="-122"/>
                <a:ea typeface="方正超粗黑_GBK" panose="03000509000000000000" pitchFamily="65" charset="-122"/>
              </a:rPr>
              <a:t>号轴承。</a:t>
            </a:r>
            <a:endParaRPr lang="zh-CN" altLang="en-US" dirty="0" smtClean="0">
              <a:latin typeface="方正超粗黑_GBK" panose="03000509000000000000" pitchFamily="65" charset="-122"/>
              <a:ea typeface="方正超粗黑_GBK" panose="03000509000000000000" pitchFamily="65" charset="-122"/>
            </a:endParaRPr>
          </a:p>
        </p:txBody>
      </p:sp>
    </p:spTree>
    <p:extLst>
      <p:ext uri="{BB962C8B-B14F-4D97-AF65-F5344CB8AC3E}">
        <p14:creationId xmlns:p14="http://schemas.microsoft.com/office/powerpoint/2010/main" val="31536568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388188" y="0"/>
            <a:ext cx="6858000" cy="6858000"/>
          </a:xfrm>
          <a:prstGeom prst="rect">
            <a:avLst/>
          </a:prstGeom>
        </p:spPr>
      </p:pic>
      <p:sp>
        <p:nvSpPr>
          <p:cNvPr id="10" name="文本框 9"/>
          <p:cNvSpPr txBox="1"/>
          <p:nvPr/>
        </p:nvSpPr>
        <p:spPr>
          <a:xfrm>
            <a:off x="6547450" y="5788098"/>
            <a:ext cx="5507634" cy="923330"/>
          </a:xfrm>
          <a:prstGeom prst="rect">
            <a:avLst/>
          </a:prstGeom>
          <a:solidFill>
            <a:schemeClr val="bg2"/>
          </a:solidFill>
        </p:spPr>
        <p:txBody>
          <a:bodyPr vert="horz" wrap="square" rtlCol="0">
            <a:spAutoFit/>
          </a:bodyPr>
          <a:lstStyle/>
          <a:p>
            <a:pPr algn="ctr"/>
            <a:r>
              <a:rPr lang="en-US" altLang="zh-CN" sz="5400" dirty="0" smtClean="0">
                <a:solidFill>
                  <a:srgbClr val="FF0000"/>
                </a:solidFill>
                <a:latin typeface="方正超粗黑_GBK" panose="03000509000000000000" pitchFamily="65" charset="-122"/>
                <a:ea typeface="方正超粗黑_GBK" panose="03000509000000000000" pitchFamily="65" charset="-122"/>
              </a:rPr>
              <a:t>AGB</a:t>
            </a:r>
            <a:r>
              <a:rPr lang="zh-CN" altLang="en-US" sz="5400" dirty="0" smtClean="0">
                <a:solidFill>
                  <a:srgbClr val="FF0000"/>
                </a:solidFill>
                <a:latin typeface="方正超粗黑_GBK" panose="03000509000000000000" pitchFamily="65" charset="-122"/>
                <a:ea typeface="方正超粗黑_GBK" panose="03000509000000000000" pitchFamily="65" charset="-122"/>
              </a:rPr>
              <a:t>和</a:t>
            </a:r>
            <a:r>
              <a:rPr lang="en-US" altLang="zh-CN" sz="5400" dirty="0" smtClean="0">
                <a:solidFill>
                  <a:srgbClr val="FF0000"/>
                </a:solidFill>
                <a:latin typeface="方正超粗黑_GBK" panose="03000509000000000000" pitchFamily="65" charset="-122"/>
                <a:ea typeface="方正超粗黑_GBK" panose="03000509000000000000" pitchFamily="65" charset="-122"/>
              </a:rPr>
              <a:t>TGB</a:t>
            </a:r>
            <a:r>
              <a:rPr lang="zh-CN" altLang="en-US" sz="5400" dirty="0" smtClean="0">
                <a:solidFill>
                  <a:srgbClr val="FF0000"/>
                </a:solidFill>
                <a:latin typeface="方正超粗黑_GBK" panose="03000509000000000000" pitchFamily="65" charset="-122"/>
                <a:ea typeface="方正超粗黑_GBK" panose="03000509000000000000" pitchFamily="65" charset="-122"/>
              </a:rPr>
              <a:t>供油</a:t>
            </a:r>
            <a:endParaRPr lang="zh-CN" altLang="en-US" sz="5400" dirty="0">
              <a:solidFill>
                <a:srgbClr val="FF0000"/>
              </a:solidFill>
              <a:latin typeface="方正超粗黑_GBK" panose="03000509000000000000" pitchFamily="65" charset="-122"/>
              <a:ea typeface="方正超粗黑_GBK" panose="03000509000000000000" pitchFamily="65" charset="-122"/>
            </a:endParaRPr>
          </a:p>
        </p:txBody>
      </p:sp>
      <p:sp>
        <p:nvSpPr>
          <p:cNvPr id="11" name="文本框 10"/>
          <p:cNvSpPr txBox="1"/>
          <p:nvPr/>
        </p:nvSpPr>
        <p:spPr>
          <a:xfrm>
            <a:off x="7246188" y="121462"/>
            <a:ext cx="4442603" cy="2585323"/>
          </a:xfrm>
          <a:prstGeom prst="rect">
            <a:avLst/>
          </a:prstGeom>
          <a:solidFill>
            <a:schemeClr val="bg2"/>
          </a:solidFill>
        </p:spPr>
        <p:txBody>
          <a:bodyPr wrap="square" rtlCol="0">
            <a:spAutoFit/>
          </a:bodyPr>
          <a:lstStyle/>
          <a:p>
            <a:pPr indent="180000"/>
            <a:r>
              <a:rPr lang="en-US" altLang="zh-CN" dirty="0" smtClean="0">
                <a:latin typeface="方正超粗黑_GBK" panose="03000509000000000000" pitchFamily="65" charset="-122"/>
                <a:ea typeface="方正超粗黑_GBK" panose="03000509000000000000" pitchFamily="65" charset="-122"/>
              </a:rPr>
              <a:t>AGB</a:t>
            </a:r>
            <a:r>
              <a:rPr lang="zh-CN" altLang="en-US" dirty="0">
                <a:latin typeface="方正超粗黑_GBK" panose="03000509000000000000" pitchFamily="65" charset="-122"/>
                <a:ea typeface="方正超粗黑_GBK" panose="03000509000000000000" pitchFamily="65" charset="-122"/>
              </a:rPr>
              <a:t>供油管路</a:t>
            </a:r>
          </a:p>
          <a:p>
            <a:pPr indent="180000"/>
            <a:r>
              <a:rPr lang="zh-CN" altLang="en-US" dirty="0">
                <a:latin typeface="方正超粗黑_GBK" panose="03000509000000000000" pitchFamily="65" charset="-122"/>
                <a:ea typeface="方正超粗黑_GBK" panose="03000509000000000000" pitchFamily="65" charset="-122"/>
              </a:rPr>
              <a:t>滑油箱内的滑</a:t>
            </a:r>
            <a:r>
              <a:rPr lang="zh-CN" altLang="en-US" dirty="0" smtClean="0">
                <a:latin typeface="方正超粗黑_GBK" panose="03000509000000000000" pitchFamily="65" charset="-122"/>
                <a:ea typeface="方正超粗黑_GBK" panose="03000509000000000000" pitchFamily="65" charset="-122"/>
              </a:rPr>
              <a:t>油</a:t>
            </a:r>
            <a:r>
              <a:rPr lang="zh-CN" altLang="en-US" dirty="0" smtClean="0">
                <a:latin typeface="方正超粗黑_GBK" panose="03000509000000000000" pitchFamily="65" charset="-122"/>
                <a:ea typeface="方正超粗黑_GBK" panose="03000509000000000000" pitchFamily="65" charset="-122"/>
                <a:sym typeface="Symbol" panose="05050102010706020507" pitchFamily="18" charset="2"/>
              </a:rPr>
              <a:t></a:t>
            </a:r>
            <a:r>
              <a:rPr lang="zh-CN" altLang="en-US" dirty="0" smtClean="0">
                <a:latin typeface="方正超粗黑_GBK" panose="03000509000000000000" pitchFamily="65" charset="-122"/>
                <a:ea typeface="方正超粗黑_GBK" panose="03000509000000000000" pitchFamily="65" charset="-122"/>
              </a:rPr>
              <a:t>防</a:t>
            </a:r>
            <a:r>
              <a:rPr lang="zh-CN" altLang="en-US" dirty="0">
                <a:latin typeface="方正超粗黑_GBK" panose="03000509000000000000" pitchFamily="65" charset="-122"/>
                <a:ea typeface="方正超粗黑_GBK" panose="03000509000000000000" pitchFamily="65" charset="-122"/>
              </a:rPr>
              <a:t>漏</a:t>
            </a:r>
            <a:r>
              <a:rPr lang="zh-CN" altLang="en-US" dirty="0" smtClean="0">
                <a:latin typeface="方正超粗黑_GBK" panose="03000509000000000000" pitchFamily="65" charset="-122"/>
                <a:ea typeface="方正超粗黑_GBK" panose="03000509000000000000" pitchFamily="65" charset="-122"/>
              </a:rPr>
              <a:t>阀</a:t>
            </a:r>
            <a:r>
              <a:rPr lang="zh-CN" altLang="en-US" dirty="0">
                <a:latin typeface="方正超粗黑_GBK" panose="03000509000000000000" pitchFamily="65" charset="-122"/>
                <a:ea typeface="方正超粗黑_GBK" panose="03000509000000000000" pitchFamily="65" charset="-122"/>
                <a:sym typeface="Symbol" panose="05050102010706020507" pitchFamily="18" charset="2"/>
              </a:rPr>
              <a:t></a:t>
            </a:r>
            <a:r>
              <a:rPr lang="zh-CN" altLang="en-US" dirty="0" smtClean="0">
                <a:latin typeface="方正超粗黑_GBK" panose="03000509000000000000" pitchFamily="65" charset="-122"/>
                <a:ea typeface="方正超粗黑_GBK" panose="03000509000000000000" pitchFamily="65" charset="-122"/>
              </a:rPr>
              <a:t>进</a:t>
            </a:r>
            <a:r>
              <a:rPr lang="zh-CN" altLang="en-US" dirty="0">
                <a:latin typeface="方正超粗黑_GBK" panose="03000509000000000000" pitchFamily="65" charset="-122"/>
                <a:ea typeface="方正超粗黑_GBK" panose="03000509000000000000" pitchFamily="65" charset="-122"/>
              </a:rPr>
              <a:t>入润滑组</a:t>
            </a:r>
            <a:r>
              <a:rPr lang="zh-CN" altLang="en-US" dirty="0" smtClean="0">
                <a:latin typeface="方正超粗黑_GBK" panose="03000509000000000000" pitchFamily="65" charset="-122"/>
                <a:ea typeface="方正超粗黑_GBK" panose="03000509000000000000" pitchFamily="65" charset="-122"/>
              </a:rPr>
              <a:t>件</a:t>
            </a:r>
            <a:r>
              <a:rPr lang="zh-CN" altLang="en-US" dirty="0">
                <a:latin typeface="方正超粗黑_GBK" panose="03000509000000000000" pitchFamily="65" charset="-122"/>
                <a:ea typeface="方正超粗黑_GBK" panose="03000509000000000000" pitchFamily="65" charset="-122"/>
                <a:sym typeface="Symbol" panose="05050102010706020507" pitchFamily="18" charset="2"/>
              </a:rPr>
              <a:t></a:t>
            </a:r>
            <a:r>
              <a:rPr lang="zh-CN" altLang="en-US" dirty="0" smtClean="0">
                <a:latin typeface="方正超粗黑_GBK" panose="03000509000000000000" pitchFamily="65" charset="-122"/>
                <a:ea typeface="方正超粗黑_GBK" panose="03000509000000000000" pitchFamily="65" charset="-122"/>
              </a:rPr>
              <a:t>滑</a:t>
            </a:r>
            <a:r>
              <a:rPr lang="zh-CN" altLang="en-US" dirty="0">
                <a:latin typeface="方正超粗黑_GBK" panose="03000509000000000000" pitchFamily="65" charset="-122"/>
                <a:ea typeface="方正超粗黑_GBK" panose="03000509000000000000" pitchFamily="65" charset="-122"/>
              </a:rPr>
              <a:t>油压力</a:t>
            </a:r>
            <a:r>
              <a:rPr lang="zh-CN" altLang="en-US" dirty="0" smtClean="0">
                <a:latin typeface="方正超粗黑_GBK" panose="03000509000000000000" pitchFamily="65" charset="-122"/>
                <a:ea typeface="方正超粗黑_GBK" panose="03000509000000000000" pitchFamily="65" charset="-122"/>
              </a:rPr>
              <a:t>泵</a:t>
            </a:r>
            <a:r>
              <a:rPr lang="zh-CN" altLang="en-US" dirty="0">
                <a:latin typeface="方正超粗黑_GBK" panose="03000509000000000000" pitchFamily="65" charset="-122"/>
                <a:ea typeface="方正超粗黑_GBK" panose="03000509000000000000" pitchFamily="65" charset="-122"/>
                <a:sym typeface="Symbol" panose="05050102010706020507" pitchFamily="18" charset="2"/>
              </a:rPr>
              <a:t></a:t>
            </a:r>
            <a:r>
              <a:rPr lang="zh-CN" altLang="en-US" dirty="0" smtClean="0">
                <a:latin typeface="方正超粗黑_GBK" panose="03000509000000000000" pitchFamily="65" charset="-122"/>
                <a:ea typeface="方正超粗黑_GBK" panose="03000509000000000000" pitchFamily="65" charset="-122"/>
              </a:rPr>
              <a:t>压</a:t>
            </a:r>
            <a:r>
              <a:rPr lang="zh-CN" altLang="en-US" dirty="0">
                <a:latin typeface="方正超粗黑_GBK" panose="03000509000000000000" pitchFamily="65" charset="-122"/>
                <a:ea typeface="方正超粗黑_GBK" panose="03000509000000000000" pitchFamily="65" charset="-122"/>
              </a:rPr>
              <a:t>力油</a:t>
            </a:r>
            <a:r>
              <a:rPr lang="zh-CN" altLang="en-US" dirty="0" smtClean="0">
                <a:latin typeface="方正超粗黑_GBK" panose="03000509000000000000" pitchFamily="65" charset="-122"/>
                <a:ea typeface="方正超粗黑_GBK" panose="03000509000000000000" pitchFamily="65" charset="-122"/>
              </a:rPr>
              <a:t>滤</a:t>
            </a:r>
            <a:r>
              <a:rPr lang="zh-CN" altLang="en-US" dirty="0">
                <a:latin typeface="方正超粗黑_GBK" panose="03000509000000000000" pitchFamily="65" charset="-122"/>
                <a:ea typeface="方正超粗黑_GBK" panose="03000509000000000000" pitchFamily="65" charset="-122"/>
                <a:sym typeface="Symbol" panose="05050102010706020507" pitchFamily="18" charset="2"/>
              </a:rPr>
              <a:t></a:t>
            </a:r>
            <a:r>
              <a:rPr lang="zh-CN" altLang="en-US" dirty="0" smtClean="0">
                <a:latin typeface="方正超粗黑_GBK" panose="03000509000000000000" pitchFamily="65" charset="-122"/>
                <a:ea typeface="方正超粗黑_GBK" panose="03000509000000000000" pitchFamily="65" charset="-122"/>
              </a:rPr>
              <a:t>流</a:t>
            </a:r>
            <a:r>
              <a:rPr lang="zh-CN" altLang="en-US" dirty="0">
                <a:latin typeface="方正超粗黑_GBK" panose="03000509000000000000" pitchFamily="65" charset="-122"/>
                <a:ea typeface="方正超粗黑_GBK" panose="03000509000000000000" pitchFamily="65" charset="-122"/>
              </a:rPr>
              <a:t>出润滑组</a:t>
            </a:r>
            <a:r>
              <a:rPr lang="zh-CN" altLang="en-US" dirty="0" smtClean="0">
                <a:latin typeface="方正超粗黑_GBK" panose="03000509000000000000" pitchFamily="65" charset="-122"/>
                <a:ea typeface="方正超粗黑_GBK" panose="03000509000000000000" pitchFamily="65" charset="-122"/>
              </a:rPr>
              <a:t>件</a:t>
            </a:r>
            <a:r>
              <a:rPr lang="zh-CN" altLang="en-US" dirty="0">
                <a:latin typeface="方正超粗黑_GBK" panose="03000509000000000000" pitchFamily="65" charset="-122"/>
                <a:ea typeface="方正超粗黑_GBK" panose="03000509000000000000" pitchFamily="65" charset="-122"/>
                <a:sym typeface="Symbol" panose="05050102010706020507" pitchFamily="18" charset="2"/>
              </a:rPr>
              <a:t> </a:t>
            </a:r>
            <a:r>
              <a:rPr lang="en-US" altLang="zh-CN" dirty="0" smtClean="0">
                <a:latin typeface="方正超粗黑_GBK" panose="03000509000000000000" pitchFamily="65" charset="-122"/>
                <a:ea typeface="方正超粗黑_GBK" panose="03000509000000000000" pitchFamily="65" charset="-122"/>
              </a:rPr>
              <a:t>AGB</a:t>
            </a:r>
            <a:r>
              <a:rPr lang="zh-CN" altLang="en-US" dirty="0">
                <a:latin typeface="方正超粗黑_GBK" panose="03000509000000000000" pitchFamily="65" charset="-122"/>
                <a:ea typeface="方正超粗黑_GBK" panose="03000509000000000000" pitchFamily="65" charset="-122"/>
              </a:rPr>
              <a:t>供油管</a:t>
            </a:r>
            <a:r>
              <a:rPr lang="zh-CN" altLang="en-US" dirty="0" smtClean="0">
                <a:latin typeface="方正超粗黑_GBK" panose="03000509000000000000" pitchFamily="65" charset="-122"/>
                <a:ea typeface="方正超粗黑_GBK" panose="03000509000000000000" pitchFamily="65" charset="-122"/>
              </a:rPr>
              <a:t>路</a:t>
            </a:r>
            <a:r>
              <a:rPr lang="zh-CN" altLang="en-US" dirty="0">
                <a:latin typeface="方正超粗黑_GBK" panose="03000509000000000000" pitchFamily="65" charset="-122"/>
                <a:ea typeface="方正超粗黑_GBK" panose="03000509000000000000" pitchFamily="65" charset="-122"/>
                <a:sym typeface="Symbol" panose="05050102010706020507" pitchFamily="18" charset="2"/>
              </a:rPr>
              <a:t> </a:t>
            </a:r>
            <a:r>
              <a:rPr lang="en-US" altLang="zh-CN" dirty="0" smtClean="0">
                <a:latin typeface="方正超粗黑_GBK" panose="03000509000000000000" pitchFamily="65" charset="-122"/>
                <a:ea typeface="方正超粗黑_GBK" panose="03000509000000000000" pitchFamily="65" charset="-122"/>
              </a:rPr>
              <a:t>AGB</a:t>
            </a:r>
            <a:r>
              <a:rPr lang="zh-CN" altLang="en-US" dirty="0">
                <a:latin typeface="方正超粗黑_GBK" panose="03000509000000000000" pitchFamily="65" charset="-122"/>
                <a:ea typeface="方正超粗黑_GBK" panose="03000509000000000000" pitchFamily="65" charset="-122"/>
              </a:rPr>
              <a:t>。</a:t>
            </a:r>
          </a:p>
          <a:p>
            <a:pPr indent="180000"/>
            <a:r>
              <a:rPr lang="en-US" altLang="zh-CN" dirty="0" smtClean="0">
                <a:latin typeface="方正超粗黑_GBK" panose="03000509000000000000" pitchFamily="65" charset="-122"/>
                <a:ea typeface="方正超粗黑_GBK" panose="03000509000000000000" pitchFamily="65" charset="-122"/>
              </a:rPr>
              <a:t>TGB</a:t>
            </a:r>
            <a:r>
              <a:rPr lang="zh-CN" altLang="en-US" dirty="0">
                <a:latin typeface="方正超粗黑_GBK" panose="03000509000000000000" pitchFamily="65" charset="-122"/>
                <a:ea typeface="方正超粗黑_GBK" panose="03000509000000000000" pitchFamily="65" charset="-122"/>
              </a:rPr>
              <a:t>供油管路</a:t>
            </a:r>
          </a:p>
          <a:p>
            <a:pPr indent="180000"/>
            <a:r>
              <a:rPr lang="zh-CN" altLang="en-US" dirty="0">
                <a:latin typeface="方正超粗黑_GBK" panose="03000509000000000000" pitchFamily="65" charset="-122"/>
                <a:ea typeface="方正超粗黑_GBK" panose="03000509000000000000" pitchFamily="65" charset="-122"/>
              </a:rPr>
              <a:t>滑油箱内的滑</a:t>
            </a:r>
            <a:r>
              <a:rPr lang="zh-CN" altLang="en-US" dirty="0" smtClean="0">
                <a:latin typeface="方正超粗黑_GBK" panose="03000509000000000000" pitchFamily="65" charset="-122"/>
                <a:ea typeface="方正超粗黑_GBK" panose="03000509000000000000" pitchFamily="65" charset="-122"/>
              </a:rPr>
              <a:t>油</a:t>
            </a:r>
            <a:r>
              <a:rPr lang="zh-CN" altLang="en-US" dirty="0">
                <a:latin typeface="方正超粗黑_GBK" panose="03000509000000000000" pitchFamily="65" charset="-122"/>
                <a:ea typeface="方正超粗黑_GBK" panose="03000509000000000000" pitchFamily="65" charset="-122"/>
                <a:sym typeface="Symbol" panose="05050102010706020507" pitchFamily="18" charset="2"/>
              </a:rPr>
              <a:t></a:t>
            </a:r>
            <a:r>
              <a:rPr lang="zh-CN" altLang="en-US" dirty="0" smtClean="0">
                <a:latin typeface="方正超粗黑_GBK" panose="03000509000000000000" pitchFamily="65" charset="-122"/>
                <a:ea typeface="方正超粗黑_GBK" panose="03000509000000000000" pitchFamily="65" charset="-122"/>
              </a:rPr>
              <a:t>防</a:t>
            </a:r>
            <a:r>
              <a:rPr lang="zh-CN" altLang="en-US" dirty="0">
                <a:latin typeface="方正超粗黑_GBK" panose="03000509000000000000" pitchFamily="65" charset="-122"/>
                <a:ea typeface="方正超粗黑_GBK" panose="03000509000000000000" pitchFamily="65" charset="-122"/>
              </a:rPr>
              <a:t>漏</a:t>
            </a:r>
            <a:r>
              <a:rPr lang="zh-CN" altLang="en-US" dirty="0" smtClean="0">
                <a:latin typeface="方正超粗黑_GBK" panose="03000509000000000000" pitchFamily="65" charset="-122"/>
                <a:ea typeface="方正超粗黑_GBK" panose="03000509000000000000" pitchFamily="65" charset="-122"/>
              </a:rPr>
              <a:t>阀</a:t>
            </a:r>
            <a:r>
              <a:rPr lang="zh-CN" altLang="en-US" dirty="0">
                <a:latin typeface="方正超粗黑_GBK" panose="03000509000000000000" pitchFamily="65" charset="-122"/>
                <a:ea typeface="方正超粗黑_GBK" panose="03000509000000000000" pitchFamily="65" charset="-122"/>
                <a:sym typeface="Symbol" panose="05050102010706020507" pitchFamily="18" charset="2"/>
              </a:rPr>
              <a:t></a:t>
            </a:r>
            <a:r>
              <a:rPr lang="zh-CN" altLang="en-US" dirty="0" smtClean="0">
                <a:latin typeface="方正超粗黑_GBK" panose="03000509000000000000" pitchFamily="65" charset="-122"/>
                <a:ea typeface="方正超粗黑_GBK" panose="03000509000000000000" pitchFamily="65" charset="-122"/>
              </a:rPr>
              <a:t>进</a:t>
            </a:r>
            <a:r>
              <a:rPr lang="zh-CN" altLang="en-US" dirty="0">
                <a:latin typeface="方正超粗黑_GBK" panose="03000509000000000000" pitchFamily="65" charset="-122"/>
                <a:ea typeface="方正超粗黑_GBK" panose="03000509000000000000" pitchFamily="65" charset="-122"/>
              </a:rPr>
              <a:t>入润滑组</a:t>
            </a:r>
            <a:r>
              <a:rPr lang="zh-CN" altLang="en-US" dirty="0" smtClean="0">
                <a:latin typeface="方正超粗黑_GBK" panose="03000509000000000000" pitchFamily="65" charset="-122"/>
                <a:ea typeface="方正超粗黑_GBK" panose="03000509000000000000" pitchFamily="65" charset="-122"/>
              </a:rPr>
              <a:t>件</a:t>
            </a:r>
            <a:r>
              <a:rPr lang="zh-CN" altLang="en-US" dirty="0">
                <a:latin typeface="方正超粗黑_GBK" panose="03000509000000000000" pitchFamily="65" charset="-122"/>
                <a:ea typeface="方正超粗黑_GBK" panose="03000509000000000000" pitchFamily="65" charset="-122"/>
                <a:sym typeface="Symbol" panose="05050102010706020507" pitchFamily="18" charset="2"/>
              </a:rPr>
              <a:t></a:t>
            </a:r>
            <a:r>
              <a:rPr lang="zh-CN" altLang="en-US" dirty="0" smtClean="0">
                <a:latin typeface="方正超粗黑_GBK" panose="03000509000000000000" pitchFamily="65" charset="-122"/>
                <a:ea typeface="方正超粗黑_GBK" panose="03000509000000000000" pitchFamily="65" charset="-122"/>
              </a:rPr>
              <a:t>滑</a:t>
            </a:r>
            <a:r>
              <a:rPr lang="zh-CN" altLang="en-US" dirty="0">
                <a:latin typeface="方正超粗黑_GBK" panose="03000509000000000000" pitchFamily="65" charset="-122"/>
                <a:ea typeface="方正超粗黑_GBK" panose="03000509000000000000" pitchFamily="65" charset="-122"/>
              </a:rPr>
              <a:t>油压力</a:t>
            </a:r>
            <a:r>
              <a:rPr lang="zh-CN" altLang="en-US" dirty="0" smtClean="0">
                <a:latin typeface="方正超粗黑_GBK" panose="03000509000000000000" pitchFamily="65" charset="-122"/>
                <a:ea typeface="方正超粗黑_GBK" panose="03000509000000000000" pitchFamily="65" charset="-122"/>
              </a:rPr>
              <a:t>泵</a:t>
            </a:r>
            <a:r>
              <a:rPr lang="zh-CN" altLang="en-US" dirty="0">
                <a:latin typeface="方正超粗黑_GBK" panose="03000509000000000000" pitchFamily="65" charset="-122"/>
                <a:ea typeface="方正超粗黑_GBK" panose="03000509000000000000" pitchFamily="65" charset="-122"/>
                <a:sym typeface="Symbol" panose="05050102010706020507" pitchFamily="18" charset="2"/>
              </a:rPr>
              <a:t></a:t>
            </a:r>
            <a:r>
              <a:rPr lang="zh-CN" altLang="en-US" dirty="0" smtClean="0">
                <a:latin typeface="方正超粗黑_GBK" panose="03000509000000000000" pitchFamily="65" charset="-122"/>
                <a:ea typeface="方正超粗黑_GBK" panose="03000509000000000000" pitchFamily="65" charset="-122"/>
              </a:rPr>
              <a:t>压</a:t>
            </a:r>
            <a:r>
              <a:rPr lang="zh-CN" altLang="en-US" dirty="0">
                <a:latin typeface="方正超粗黑_GBK" panose="03000509000000000000" pitchFamily="65" charset="-122"/>
                <a:ea typeface="方正超粗黑_GBK" panose="03000509000000000000" pitchFamily="65" charset="-122"/>
              </a:rPr>
              <a:t>力油</a:t>
            </a:r>
            <a:r>
              <a:rPr lang="zh-CN" altLang="en-US" dirty="0" smtClean="0">
                <a:latin typeface="方正超粗黑_GBK" panose="03000509000000000000" pitchFamily="65" charset="-122"/>
                <a:ea typeface="方正超粗黑_GBK" panose="03000509000000000000" pitchFamily="65" charset="-122"/>
              </a:rPr>
              <a:t>滤</a:t>
            </a:r>
            <a:r>
              <a:rPr lang="zh-CN" altLang="en-US" dirty="0">
                <a:latin typeface="方正超粗黑_GBK" panose="03000509000000000000" pitchFamily="65" charset="-122"/>
                <a:ea typeface="方正超粗黑_GBK" panose="03000509000000000000" pitchFamily="65" charset="-122"/>
                <a:sym typeface="Symbol" panose="05050102010706020507" pitchFamily="18" charset="2"/>
              </a:rPr>
              <a:t></a:t>
            </a:r>
            <a:r>
              <a:rPr lang="zh-CN" altLang="en-US" dirty="0" smtClean="0">
                <a:latin typeface="方正超粗黑_GBK" panose="03000509000000000000" pitchFamily="65" charset="-122"/>
                <a:ea typeface="方正超粗黑_GBK" panose="03000509000000000000" pitchFamily="65" charset="-122"/>
              </a:rPr>
              <a:t>流</a:t>
            </a:r>
            <a:r>
              <a:rPr lang="zh-CN" altLang="en-US" dirty="0">
                <a:latin typeface="方正超粗黑_GBK" panose="03000509000000000000" pitchFamily="65" charset="-122"/>
                <a:ea typeface="方正超粗黑_GBK" panose="03000509000000000000" pitchFamily="65" charset="-122"/>
              </a:rPr>
              <a:t>出润滑组</a:t>
            </a:r>
            <a:r>
              <a:rPr lang="zh-CN" altLang="en-US" dirty="0" smtClean="0">
                <a:latin typeface="方正超粗黑_GBK" panose="03000509000000000000" pitchFamily="65" charset="-122"/>
                <a:ea typeface="方正超粗黑_GBK" panose="03000509000000000000" pitchFamily="65" charset="-122"/>
              </a:rPr>
              <a:t>件</a:t>
            </a:r>
            <a:r>
              <a:rPr lang="zh-CN" altLang="en-US" dirty="0">
                <a:latin typeface="方正超粗黑_GBK" panose="03000509000000000000" pitchFamily="65" charset="-122"/>
                <a:ea typeface="方正超粗黑_GBK" panose="03000509000000000000" pitchFamily="65" charset="-122"/>
                <a:sym typeface="Symbol" panose="05050102010706020507" pitchFamily="18" charset="2"/>
              </a:rPr>
              <a:t></a:t>
            </a:r>
            <a:r>
              <a:rPr lang="zh-CN" altLang="en-US" dirty="0" smtClean="0">
                <a:latin typeface="方正超粗黑_GBK" panose="03000509000000000000" pitchFamily="65" charset="-122"/>
                <a:ea typeface="方正超粗黑_GBK" panose="03000509000000000000" pitchFamily="65" charset="-122"/>
              </a:rPr>
              <a:t>滑</a:t>
            </a:r>
            <a:r>
              <a:rPr lang="zh-CN" altLang="en-US" dirty="0">
                <a:latin typeface="方正超粗黑_GBK" panose="03000509000000000000" pitchFamily="65" charset="-122"/>
                <a:ea typeface="方正超粗黑_GBK" panose="03000509000000000000" pitchFamily="65" charset="-122"/>
              </a:rPr>
              <a:t>油温度传感</a:t>
            </a:r>
            <a:r>
              <a:rPr lang="zh-CN" altLang="en-US" dirty="0" smtClean="0">
                <a:latin typeface="方正超粗黑_GBK" panose="03000509000000000000" pitchFamily="65" charset="-122"/>
                <a:ea typeface="方正超粗黑_GBK" panose="03000509000000000000" pitchFamily="65" charset="-122"/>
              </a:rPr>
              <a:t>器</a:t>
            </a:r>
            <a:r>
              <a:rPr lang="zh-CN" altLang="en-US" dirty="0">
                <a:latin typeface="方正超粗黑_GBK" panose="03000509000000000000" pitchFamily="65" charset="-122"/>
                <a:ea typeface="方正超粗黑_GBK" panose="03000509000000000000" pitchFamily="65" charset="-122"/>
                <a:sym typeface="Symbol" panose="05050102010706020507" pitchFamily="18" charset="2"/>
              </a:rPr>
              <a:t></a:t>
            </a:r>
            <a:r>
              <a:rPr lang="zh-CN" altLang="en-US" dirty="0" smtClean="0">
                <a:latin typeface="方正超粗黑_GBK" panose="03000509000000000000" pitchFamily="65" charset="-122"/>
                <a:ea typeface="方正超粗黑_GBK" panose="03000509000000000000" pitchFamily="65" charset="-122"/>
              </a:rPr>
              <a:t>滑</a:t>
            </a:r>
            <a:r>
              <a:rPr lang="zh-CN" altLang="en-US" dirty="0">
                <a:latin typeface="方正超粗黑_GBK" panose="03000509000000000000" pitchFamily="65" charset="-122"/>
                <a:ea typeface="方正超粗黑_GBK" panose="03000509000000000000" pitchFamily="65" charset="-122"/>
              </a:rPr>
              <a:t>油压力传感</a:t>
            </a:r>
            <a:r>
              <a:rPr lang="zh-CN" altLang="en-US" dirty="0" smtClean="0">
                <a:latin typeface="方正超粗黑_GBK" panose="03000509000000000000" pitchFamily="65" charset="-122"/>
                <a:ea typeface="方正超粗黑_GBK" panose="03000509000000000000" pitchFamily="65" charset="-122"/>
              </a:rPr>
              <a:t>器</a:t>
            </a:r>
            <a:r>
              <a:rPr lang="zh-CN" altLang="en-US" dirty="0">
                <a:latin typeface="方正超粗黑_GBK" panose="03000509000000000000" pitchFamily="65" charset="-122"/>
                <a:ea typeface="方正超粗黑_GBK" panose="03000509000000000000" pitchFamily="65" charset="-122"/>
                <a:sym typeface="Symbol" panose="05050102010706020507" pitchFamily="18" charset="2"/>
              </a:rPr>
              <a:t> </a:t>
            </a:r>
            <a:r>
              <a:rPr lang="en-US" altLang="zh-CN" dirty="0" smtClean="0">
                <a:latin typeface="方正超粗黑_GBK" panose="03000509000000000000" pitchFamily="65" charset="-122"/>
                <a:ea typeface="方正超粗黑_GBK" panose="03000509000000000000" pitchFamily="65" charset="-122"/>
              </a:rPr>
              <a:t>TGB</a:t>
            </a:r>
            <a:r>
              <a:rPr lang="zh-CN" altLang="en-US" dirty="0">
                <a:latin typeface="方正超粗黑_GBK" panose="03000509000000000000" pitchFamily="65" charset="-122"/>
                <a:ea typeface="方正超粗黑_GBK" panose="03000509000000000000" pitchFamily="65" charset="-122"/>
              </a:rPr>
              <a:t>进口管</a:t>
            </a:r>
            <a:r>
              <a:rPr lang="zh-CN" altLang="en-US" dirty="0" smtClean="0">
                <a:latin typeface="方正超粗黑_GBK" panose="03000509000000000000" pitchFamily="65" charset="-122"/>
                <a:ea typeface="方正超粗黑_GBK" panose="03000509000000000000" pitchFamily="65" charset="-122"/>
              </a:rPr>
              <a:t>路</a:t>
            </a:r>
            <a:r>
              <a:rPr lang="zh-CN" altLang="en-US" dirty="0">
                <a:latin typeface="方正超粗黑_GBK" panose="03000509000000000000" pitchFamily="65" charset="-122"/>
                <a:ea typeface="方正超粗黑_GBK" panose="03000509000000000000" pitchFamily="65" charset="-122"/>
                <a:sym typeface="Symbol" panose="05050102010706020507" pitchFamily="18" charset="2"/>
              </a:rPr>
              <a:t> </a:t>
            </a:r>
            <a:r>
              <a:rPr lang="en-US" altLang="zh-CN" dirty="0" smtClean="0">
                <a:latin typeface="方正超粗黑_GBK" panose="03000509000000000000" pitchFamily="65" charset="-122"/>
                <a:ea typeface="方正超粗黑_GBK" panose="03000509000000000000" pitchFamily="65" charset="-122"/>
              </a:rPr>
              <a:t>TGB</a:t>
            </a:r>
            <a:endParaRPr lang="en-US" altLang="zh-CN" dirty="0">
              <a:latin typeface="方正超粗黑_GBK" panose="03000509000000000000" pitchFamily="65" charset="-122"/>
              <a:ea typeface="方正超粗黑_GBK" panose="03000509000000000000" pitchFamily="65" charset="-122"/>
            </a:endParaRPr>
          </a:p>
        </p:txBody>
      </p:sp>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08584" y="2828247"/>
            <a:ext cx="4518007" cy="2692659"/>
          </a:xfrm>
          <a:prstGeom prst="rect">
            <a:avLst/>
          </a:prstGeom>
        </p:spPr>
      </p:pic>
    </p:spTree>
    <p:extLst>
      <p:ext uri="{BB962C8B-B14F-4D97-AF65-F5344CB8AC3E}">
        <p14:creationId xmlns:p14="http://schemas.microsoft.com/office/powerpoint/2010/main" val="40406615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29690" y="302068"/>
            <a:ext cx="9532620" cy="5356860"/>
          </a:xfrm>
          <a:prstGeom prst="rect">
            <a:avLst/>
          </a:prstGeom>
        </p:spPr>
      </p:pic>
      <p:sp>
        <p:nvSpPr>
          <p:cNvPr id="10" name="文本框 9"/>
          <p:cNvSpPr txBox="1"/>
          <p:nvPr/>
        </p:nvSpPr>
        <p:spPr>
          <a:xfrm>
            <a:off x="7170910" y="5788098"/>
            <a:ext cx="4884173" cy="923330"/>
          </a:xfrm>
          <a:prstGeom prst="rect">
            <a:avLst/>
          </a:prstGeom>
          <a:solidFill>
            <a:schemeClr val="bg2"/>
          </a:solidFill>
        </p:spPr>
        <p:txBody>
          <a:bodyPr vert="horz" wrap="square" rtlCol="0">
            <a:spAutoFit/>
          </a:bodyPr>
          <a:lstStyle/>
          <a:p>
            <a:pPr algn="ctr"/>
            <a:r>
              <a:rPr lang="zh-CN" altLang="en-US" sz="5400" dirty="0">
                <a:solidFill>
                  <a:srgbClr val="FF0000"/>
                </a:solidFill>
                <a:latin typeface="方正超粗黑_GBK" panose="03000509000000000000" pitchFamily="65" charset="-122"/>
                <a:ea typeface="方正超粗黑_GBK" panose="03000509000000000000" pitchFamily="65" charset="-122"/>
              </a:rPr>
              <a:t>滑</a:t>
            </a:r>
            <a:r>
              <a:rPr lang="zh-CN" altLang="en-US" sz="5400" dirty="0" smtClean="0">
                <a:solidFill>
                  <a:srgbClr val="FF0000"/>
                </a:solidFill>
                <a:latin typeface="方正超粗黑_GBK" panose="03000509000000000000" pitchFamily="65" charset="-122"/>
                <a:ea typeface="方正超粗黑_GBK" panose="03000509000000000000" pitchFamily="65" charset="-122"/>
              </a:rPr>
              <a:t>油回油系统</a:t>
            </a:r>
            <a:endParaRPr lang="zh-CN" altLang="en-US" sz="5400" dirty="0">
              <a:solidFill>
                <a:srgbClr val="FF0000"/>
              </a:solidFill>
              <a:latin typeface="方正超粗黑_GBK" panose="03000509000000000000" pitchFamily="65" charset="-122"/>
              <a:ea typeface="方正超粗黑_GBK" panose="03000509000000000000" pitchFamily="65" charset="-122"/>
            </a:endParaRPr>
          </a:p>
        </p:txBody>
      </p:sp>
      <p:sp>
        <p:nvSpPr>
          <p:cNvPr id="11" name="文本框 10"/>
          <p:cNvSpPr txBox="1"/>
          <p:nvPr/>
        </p:nvSpPr>
        <p:spPr>
          <a:xfrm>
            <a:off x="6297282" y="238946"/>
            <a:ext cx="5667556" cy="2585323"/>
          </a:xfrm>
          <a:prstGeom prst="rect">
            <a:avLst/>
          </a:prstGeom>
          <a:solidFill>
            <a:schemeClr val="bg2"/>
          </a:solidFill>
        </p:spPr>
        <p:txBody>
          <a:bodyPr wrap="square" rtlCol="0">
            <a:spAutoFit/>
          </a:bodyPr>
          <a:lstStyle/>
          <a:p>
            <a:r>
              <a:rPr lang="zh-CN"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回油系统的作用是尽快将润滑后的滑油输送回滑油箱。润滑组</a:t>
            </a:r>
            <a:r>
              <a:rPr lang="zh-CN" altLang="zh-CN"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件中</a:t>
            </a:r>
            <a:r>
              <a:rPr lang="zh-CN"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的三个回油泵，分别从</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AGB/TGB</a:t>
            </a:r>
            <a:r>
              <a:rPr lang="zh-CN"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，前油槽和后油槽抽吸回油</a:t>
            </a:r>
            <a:r>
              <a:rPr lang="zh-CN" altLang="zh-CN"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endParaRPr lang="en-US" altLang="zh-CN"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a:p>
            <a:r>
              <a:rPr lang="zh-CN" altLang="zh-CN"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三</a:t>
            </a:r>
            <a:r>
              <a:rPr lang="zh-CN"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路回油分别经过各自的磁屑探测器和回油泵，然后汇合为一路经过回油滤、伺服燃油加温器和燃油</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r>
              <a:rPr lang="zh-CN"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滑油热交换器后，回到滑油箱。</a:t>
            </a:r>
          </a:p>
          <a:p>
            <a:r>
              <a:rPr lang="zh-CN"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前油槽，后油槽，</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TGB</a:t>
            </a:r>
            <a:r>
              <a:rPr lang="zh-CN"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和</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AGB</a:t>
            </a:r>
            <a:r>
              <a:rPr lang="zh-CN"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收集的滑</a:t>
            </a:r>
            <a:r>
              <a:rPr lang="zh-CN" altLang="zh-CN"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油</a:t>
            </a:r>
            <a:r>
              <a:rPr lang="en-US" altLang="zh-CN"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sym typeface="Symbol" panose="05050102010706020507" pitchFamily="18" charset="2"/>
              </a:rPr>
              <a:t></a:t>
            </a:r>
            <a:r>
              <a:rPr lang="zh-CN"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磁屑探测器</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sym typeface="Symbol" panose="05050102010706020507" pitchFamily="18" charset="2"/>
              </a:rPr>
              <a:t></a:t>
            </a:r>
            <a:r>
              <a:rPr lang="zh-CN"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回油泵</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sym typeface="Symbol" panose="05050102010706020507" pitchFamily="18" charset="2"/>
              </a:rPr>
              <a:t></a:t>
            </a:r>
            <a:r>
              <a:rPr lang="zh-CN"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回油滤组件</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sym typeface="Symbol" panose="05050102010706020507" pitchFamily="18" charset="2"/>
              </a:rPr>
              <a:t></a:t>
            </a:r>
            <a:r>
              <a:rPr lang="zh-CN"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伺服燃油加温器</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sym typeface="Symbol" panose="05050102010706020507" pitchFamily="18" charset="2"/>
              </a:rPr>
              <a:t></a:t>
            </a:r>
            <a:r>
              <a:rPr lang="zh-CN"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燃油</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r>
              <a:rPr lang="zh-CN"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滑油热交换器</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sym typeface="Symbol" panose="05050102010706020507" pitchFamily="18" charset="2"/>
              </a:rPr>
              <a:t></a:t>
            </a:r>
            <a:r>
              <a:rPr lang="zh-CN"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伺服燃油加温器</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sym typeface="Symbol" panose="05050102010706020507" pitchFamily="18" charset="2"/>
              </a:rPr>
              <a:t></a:t>
            </a:r>
            <a:r>
              <a:rPr lang="zh-CN"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滑油箱。</a:t>
            </a:r>
          </a:p>
        </p:txBody>
      </p:sp>
      <p:sp>
        <p:nvSpPr>
          <p:cNvPr id="9" name="文本框 8"/>
          <p:cNvSpPr txBox="1"/>
          <p:nvPr/>
        </p:nvSpPr>
        <p:spPr>
          <a:xfrm>
            <a:off x="1751161" y="4984849"/>
            <a:ext cx="3821503" cy="646331"/>
          </a:xfrm>
          <a:prstGeom prst="rect">
            <a:avLst/>
          </a:prstGeom>
          <a:solidFill>
            <a:schemeClr val="bg2"/>
          </a:solidFill>
        </p:spPr>
        <p:txBody>
          <a:bodyPr wrap="square" rtlCol="0">
            <a:spAutoFit/>
          </a:bodyPr>
          <a:lstStyle/>
          <a:p>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回油滤有旁通阀和压差传感器，当阀门开始堵塞即发送信号到</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DEU</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endParaRPr lang="zh-CN"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Tree>
    <p:extLst>
      <p:ext uri="{BB962C8B-B14F-4D97-AF65-F5344CB8AC3E}">
        <p14:creationId xmlns:p14="http://schemas.microsoft.com/office/powerpoint/2010/main" val="15121840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碎屑探测器</a:t>
            </a:r>
          </a:p>
        </p:txBody>
      </p:sp>
      <p:sp>
        <p:nvSpPr>
          <p:cNvPr id="3" name="内容占位符 2"/>
          <p:cNvSpPr>
            <a:spLocks noGrp="1"/>
          </p:cNvSpPr>
          <p:nvPr>
            <p:ph idx="1"/>
          </p:nvPr>
        </p:nvSpPr>
        <p:spPr/>
        <p:txBody>
          <a:bodyPr/>
          <a:lstStyle/>
          <a:p>
            <a:r>
              <a:rPr lang="zh-CN" altLang="en-US" dirty="0"/>
              <a:t>碎屑探测器的主要功用是收集前集油槽、后集油槽、附件齿轮箱（</a:t>
            </a:r>
            <a:r>
              <a:rPr lang="en-US" altLang="zh-CN" dirty="0"/>
              <a:t>AGB</a:t>
            </a:r>
            <a:r>
              <a:rPr lang="zh-CN" altLang="en-US" dirty="0"/>
              <a:t>）和转换齿轮箱（</a:t>
            </a:r>
            <a:r>
              <a:rPr lang="en-US" altLang="zh-CN" dirty="0"/>
              <a:t>TGB</a:t>
            </a:r>
            <a:r>
              <a:rPr lang="zh-CN" altLang="en-US" dirty="0"/>
              <a:t>）这三条回油通道滑油中悬浮的碎屑</a:t>
            </a:r>
            <a:r>
              <a:rPr lang="zh-CN" altLang="en-US" dirty="0" smtClean="0"/>
              <a:t>。</a:t>
            </a:r>
            <a:endParaRPr lang="en-US" altLang="zh-CN" dirty="0" smtClean="0"/>
          </a:p>
          <a:p>
            <a:r>
              <a:rPr lang="zh-CN" altLang="en-US" dirty="0" smtClean="0"/>
              <a:t>碎</a:t>
            </a:r>
            <a:r>
              <a:rPr lang="zh-CN" altLang="en-US" dirty="0"/>
              <a:t>屑可分为磁性和非磁性两大类，通过辨识碎屑的成分，可获知发动机何处轴承腔哪个部件存在缺陷，并制定相应处理措</a:t>
            </a:r>
            <a:r>
              <a:rPr lang="zh-CN" altLang="en-US" dirty="0" smtClean="0"/>
              <a:t>施</a:t>
            </a:r>
            <a:endParaRPr lang="en-US" altLang="zh-CN" dirty="0" smtClean="0"/>
          </a:p>
          <a:p>
            <a:r>
              <a:rPr lang="zh-CN" altLang="en-US" dirty="0" smtClean="0"/>
              <a:t>例</a:t>
            </a:r>
            <a:r>
              <a:rPr lang="zh-CN" altLang="en-US" dirty="0"/>
              <a:t>如在</a:t>
            </a:r>
            <a:r>
              <a:rPr lang="en-US" altLang="zh-CN" dirty="0"/>
              <a:t>AGB/TGB</a:t>
            </a:r>
            <a:r>
              <a:rPr lang="zh-CN" altLang="en-US" dirty="0"/>
              <a:t>回油路中发现</a:t>
            </a:r>
            <a:r>
              <a:rPr lang="en-US" altLang="zh-CN" dirty="0"/>
              <a:t>M50</a:t>
            </a:r>
            <a:r>
              <a:rPr lang="zh-CN" altLang="en-US" dirty="0"/>
              <a:t>材料，则评估是否换发或在翼更换</a:t>
            </a:r>
            <a:r>
              <a:rPr lang="en-US" altLang="zh-CN" dirty="0"/>
              <a:t>AGB/TGB</a:t>
            </a:r>
            <a:r>
              <a:rPr lang="zh-CN" altLang="en-US" dirty="0" smtClean="0"/>
              <a:t>。</a:t>
            </a:r>
            <a:endParaRPr lang="en-US" altLang="zh-CN" dirty="0" smtClean="0"/>
          </a:p>
          <a:p>
            <a:r>
              <a:rPr lang="zh-CN" altLang="en-US" dirty="0" smtClean="0"/>
              <a:t>回</a:t>
            </a:r>
            <a:r>
              <a:rPr lang="zh-CN" altLang="en-US" dirty="0"/>
              <a:t>油滤主要收集回油泵产生的碎屑，防止回油泵损坏产生的碎屑流回到滑油箱。</a:t>
            </a:r>
          </a:p>
        </p:txBody>
      </p:sp>
    </p:spTree>
    <p:extLst>
      <p:ext uri="{BB962C8B-B14F-4D97-AF65-F5344CB8AC3E}">
        <p14:creationId xmlns:p14="http://schemas.microsoft.com/office/powerpoint/2010/main" val="23113991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068487" y="0"/>
            <a:ext cx="10055026" cy="6858000"/>
          </a:xfrm>
          <a:prstGeom prst="rect">
            <a:avLst/>
          </a:prstGeom>
        </p:spPr>
      </p:pic>
      <p:sp>
        <p:nvSpPr>
          <p:cNvPr id="10" name="文本框 9"/>
          <p:cNvSpPr txBox="1"/>
          <p:nvPr/>
        </p:nvSpPr>
        <p:spPr>
          <a:xfrm>
            <a:off x="172528" y="5779472"/>
            <a:ext cx="6577309" cy="923330"/>
          </a:xfrm>
          <a:prstGeom prst="rect">
            <a:avLst/>
          </a:prstGeom>
          <a:solidFill>
            <a:schemeClr val="bg2"/>
          </a:solidFill>
        </p:spPr>
        <p:txBody>
          <a:bodyPr vert="horz" wrap="square" rtlCol="0">
            <a:spAutoFit/>
          </a:bodyPr>
          <a:lstStyle/>
          <a:p>
            <a:pPr algn="ctr"/>
            <a:r>
              <a:rPr lang="zh-CN" altLang="en-US" sz="5400" dirty="0" smtClean="0">
                <a:solidFill>
                  <a:srgbClr val="FF0000"/>
                </a:solidFill>
                <a:latin typeface="方正超粗黑_GBK" panose="03000509000000000000" pitchFamily="65" charset="-122"/>
                <a:ea typeface="方正超粗黑_GBK" panose="03000509000000000000" pitchFamily="65" charset="-122"/>
              </a:rPr>
              <a:t>前、后油槽排油管路</a:t>
            </a:r>
            <a:endParaRPr lang="zh-CN" altLang="en-US" sz="5400" dirty="0">
              <a:solidFill>
                <a:srgbClr val="FF0000"/>
              </a:solidFill>
              <a:latin typeface="方正超粗黑_GBK" panose="03000509000000000000" pitchFamily="65" charset="-122"/>
              <a:ea typeface="方正超粗黑_GBK" panose="03000509000000000000" pitchFamily="65" charset="-122"/>
            </a:endParaRPr>
          </a:p>
        </p:txBody>
      </p:sp>
      <p:sp>
        <p:nvSpPr>
          <p:cNvPr id="11" name="文本框 10"/>
          <p:cNvSpPr txBox="1"/>
          <p:nvPr/>
        </p:nvSpPr>
        <p:spPr>
          <a:xfrm>
            <a:off x="3174520" y="4633076"/>
            <a:ext cx="1190446" cy="369332"/>
          </a:xfrm>
          <a:prstGeom prst="rect">
            <a:avLst/>
          </a:prstGeom>
          <a:solidFill>
            <a:schemeClr val="bg2"/>
          </a:solidFill>
        </p:spPr>
        <p:txBody>
          <a:bodyPr wrap="square" rtlCol="0">
            <a:spAutoFit/>
          </a:bodyPr>
          <a:lstStyle/>
          <a:p>
            <a:pPr algn="ctr"/>
            <a:r>
              <a:rPr lang="zh-CN" altLang="en-US" dirty="0">
                <a:latin typeface="方正超粗黑_GBK" panose="03000509000000000000" pitchFamily="65" charset="-122"/>
                <a:ea typeface="方正超粗黑_GBK" panose="03000509000000000000" pitchFamily="65" charset="-122"/>
              </a:rPr>
              <a:t>风</a:t>
            </a:r>
            <a:r>
              <a:rPr lang="zh-CN" altLang="en-US" dirty="0" smtClean="0">
                <a:latin typeface="方正超粗黑_GBK" panose="03000509000000000000" pitchFamily="65" charset="-122"/>
                <a:ea typeface="方正超粗黑_GBK" panose="03000509000000000000" pitchFamily="65" charset="-122"/>
              </a:rPr>
              <a:t>扇框架</a:t>
            </a:r>
          </a:p>
        </p:txBody>
      </p:sp>
      <p:sp>
        <p:nvSpPr>
          <p:cNvPr id="8" name="文本框 7"/>
          <p:cNvSpPr txBox="1"/>
          <p:nvPr/>
        </p:nvSpPr>
        <p:spPr>
          <a:xfrm>
            <a:off x="8134708" y="1355039"/>
            <a:ext cx="1190446" cy="369332"/>
          </a:xfrm>
          <a:prstGeom prst="rect">
            <a:avLst/>
          </a:prstGeom>
          <a:solidFill>
            <a:schemeClr val="bg2"/>
          </a:solidFill>
        </p:spPr>
        <p:txBody>
          <a:bodyPr wrap="square" rtlCol="0">
            <a:spAutoFit/>
          </a:bodyPr>
          <a:lstStyle/>
          <a:p>
            <a:pPr algn="ctr"/>
            <a:r>
              <a:rPr lang="zh-CN" altLang="en-US" dirty="0" smtClean="0">
                <a:latin typeface="方正超粗黑_GBK" panose="03000509000000000000" pitchFamily="65" charset="-122"/>
                <a:ea typeface="方正超粗黑_GBK" panose="03000509000000000000" pitchFamily="65" charset="-122"/>
              </a:rPr>
              <a:t>涡轮框架</a:t>
            </a:r>
          </a:p>
        </p:txBody>
      </p:sp>
      <p:sp>
        <p:nvSpPr>
          <p:cNvPr id="9" name="下箭头 8"/>
          <p:cNvSpPr/>
          <p:nvPr/>
        </p:nvSpPr>
        <p:spPr>
          <a:xfrm>
            <a:off x="3588906" y="4188435"/>
            <a:ext cx="361674" cy="289443"/>
          </a:xfrm>
          <a:prstGeom prst="downArrow">
            <a:avLst/>
          </a:prstGeom>
          <a:solidFill>
            <a:srgbClr val="FFFF00"/>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下箭头 11"/>
          <p:cNvSpPr/>
          <p:nvPr/>
        </p:nvSpPr>
        <p:spPr>
          <a:xfrm rot="3949572">
            <a:off x="9265087" y="6422676"/>
            <a:ext cx="361674" cy="289443"/>
          </a:xfrm>
          <a:prstGeom prst="downArrow">
            <a:avLst/>
          </a:prstGeom>
          <a:solidFill>
            <a:srgbClr val="FFFF00"/>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7989062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068487" y="0"/>
            <a:ext cx="10055026" cy="6858000"/>
          </a:xfrm>
          <a:prstGeom prst="rect">
            <a:avLst/>
          </a:prstGeom>
        </p:spPr>
      </p:pic>
      <p:sp>
        <p:nvSpPr>
          <p:cNvPr id="10" name="文本框 9"/>
          <p:cNvSpPr txBox="1"/>
          <p:nvPr/>
        </p:nvSpPr>
        <p:spPr>
          <a:xfrm>
            <a:off x="172528" y="5779472"/>
            <a:ext cx="6577309" cy="923330"/>
          </a:xfrm>
          <a:prstGeom prst="rect">
            <a:avLst/>
          </a:prstGeom>
          <a:solidFill>
            <a:schemeClr val="bg2"/>
          </a:solidFill>
        </p:spPr>
        <p:txBody>
          <a:bodyPr vert="horz" wrap="square" rtlCol="0">
            <a:spAutoFit/>
          </a:bodyPr>
          <a:lstStyle/>
          <a:p>
            <a:pPr algn="ctr"/>
            <a:r>
              <a:rPr lang="zh-CN" altLang="en-US" sz="5400" dirty="0" smtClean="0">
                <a:solidFill>
                  <a:srgbClr val="FF0000"/>
                </a:solidFill>
                <a:latin typeface="方正超粗黑_GBK" panose="03000509000000000000" pitchFamily="65" charset="-122"/>
                <a:ea typeface="方正超粗黑_GBK" panose="03000509000000000000" pitchFamily="65" charset="-122"/>
              </a:rPr>
              <a:t>前、后油槽排油管路</a:t>
            </a:r>
            <a:endParaRPr lang="zh-CN" altLang="en-US" sz="5400" dirty="0">
              <a:solidFill>
                <a:srgbClr val="FF0000"/>
              </a:solidFill>
              <a:latin typeface="方正超粗黑_GBK" panose="03000509000000000000" pitchFamily="65" charset="-122"/>
              <a:ea typeface="方正超粗黑_GBK" panose="03000509000000000000" pitchFamily="65" charset="-122"/>
            </a:endParaRPr>
          </a:p>
        </p:txBody>
      </p:sp>
      <p:sp>
        <p:nvSpPr>
          <p:cNvPr id="11" name="文本框 10"/>
          <p:cNvSpPr txBox="1"/>
          <p:nvPr/>
        </p:nvSpPr>
        <p:spPr>
          <a:xfrm>
            <a:off x="3174520" y="4633076"/>
            <a:ext cx="1190446" cy="369332"/>
          </a:xfrm>
          <a:prstGeom prst="rect">
            <a:avLst/>
          </a:prstGeom>
          <a:solidFill>
            <a:schemeClr val="bg2"/>
          </a:solidFill>
        </p:spPr>
        <p:txBody>
          <a:bodyPr wrap="square" rtlCol="0">
            <a:spAutoFit/>
          </a:bodyPr>
          <a:lstStyle/>
          <a:p>
            <a:pPr algn="ctr"/>
            <a:r>
              <a:rPr lang="zh-CN" altLang="en-US" dirty="0">
                <a:latin typeface="方正超粗黑_GBK" panose="03000509000000000000" pitchFamily="65" charset="-122"/>
                <a:ea typeface="方正超粗黑_GBK" panose="03000509000000000000" pitchFamily="65" charset="-122"/>
              </a:rPr>
              <a:t>风</a:t>
            </a:r>
            <a:r>
              <a:rPr lang="zh-CN" altLang="en-US" dirty="0" smtClean="0">
                <a:latin typeface="方正超粗黑_GBK" panose="03000509000000000000" pitchFamily="65" charset="-122"/>
                <a:ea typeface="方正超粗黑_GBK" panose="03000509000000000000" pitchFamily="65" charset="-122"/>
              </a:rPr>
              <a:t>扇框架</a:t>
            </a:r>
          </a:p>
        </p:txBody>
      </p:sp>
      <p:sp>
        <p:nvSpPr>
          <p:cNvPr id="8" name="文本框 7"/>
          <p:cNvSpPr txBox="1"/>
          <p:nvPr/>
        </p:nvSpPr>
        <p:spPr>
          <a:xfrm>
            <a:off x="8134708" y="1355039"/>
            <a:ext cx="1190446" cy="369332"/>
          </a:xfrm>
          <a:prstGeom prst="rect">
            <a:avLst/>
          </a:prstGeom>
          <a:solidFill>
            <a:schemeClr val="bg2"/>
          </a:solidFill>
        </p:spPr>
        <p:txBody>
          <a:bodyPr wrap="square" rtlCol="0">
            <a:spAutoFit/>
          </a:bodyPr>
          <a:lstStyle/>
          <a:p>
            <a:pPr algn="ctr"/>
            <a:r>
              <a:rPr lang="zh-CN" altLang="en-US" dirty="0" smtClean="0">
                <a:latin typeface="方正超粗黑_GBK" panose="03000509000000000000" pitchFamily="65" charset="-122"/>
                <a:ea typeface="方正超粗黑_GBK" panose="03000509000000000000" pitchFamily="65" charset="-122"/>
              </a:rPr>
              <a:t>涡轮框架</a:t>
            </a:r>
          </a:p>
        </p:txBody>
      </p:sp>
      <p:sp>
        <p:nvSpPr>
          <p:cNvPr id="9" name="下箭头 8"/>
          <p:cNvSpPr/>
          <p:nvPr/>
        </p:nvSpPr>
        <p:spPr>
          <a:xfrm>
            <a:off x="3588906" y="4188435"/>
            <a:ext cx="361674" cy="289443"/>
          </a:xfrm>
          <a:prstGeom prst="downArrow">
            <a:avLst/>
          </a:prstGeom>
          <a:solidFill>
            <a:srgbClr val="FFFF00"/>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下箭头 11"/>
          <p:cNvSpPr/>
          <p:nvPr/>
        </p:nvSpPr>
        <p:spPr>
          <a:xfrm rot="3949572">
            <a:off x="9265087" y="6422676"/>
            <a:ext cx="361674" cy="289443"/>
          </a:xfrm>
          <a:prstGeom prst="downArrow">
            <a:avLst/>
          </a:prstGeom>
          <a:solidFill>
            <a:srgbClr val="FFFF00"/>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9883906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0284" y="461010"/>
            <a:ext cx="9067800" cy="5935980"/>
          </a:xfrm>
          <a:prstGeom prst="rect">
            <a:avLst/>
          </a:prstGeom>
        </p:spPr>
      </p:pic>
      <p:pic>
        <p:nvPicPr>
          <p:cNvPr id="13" name="图片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32422" y="3041225"/>
            <a:ext cx="4288612" cy="3757774"/>
          </a:xfrm>
          <a:prstGeom prst="rect">
            <a:avLst/>
          </a:prstGeom>
        </p:spPr>
      </p:pic>
      <p:sp>
        <p:nvSpPr>
          <p:cNvPr id="10" name="文本框 9"/>
          <p:cNvSpPr txBox="1"/>
          <p:nvPr/>
        </p:nvSpPr>
        <p:spPr>
          <a:xfrm>
            <a:off x="11024838" y="172528"/>
            <a:ext cx="1015663" cy="3546560"/>
          </a:xfrm>
          <a:prstGeom prst="rect">
            <a:avLst/>
          </a:prstGeom>
          <a:solidFill>
            <a:schemeClr val="bg2"/>
          </a:solidFill>
        </p:spPr>
        <p:txBody>
          <a:bodyPr vert="eaVert" wrap="square" rtlCol="0">
            <a:spAutoFit/>
          </a:bodyPr>
          <a:lstStyle/>
          <a:p>
            <a:pPr algn="ctr"/>
            <a:r>
              <a:rPr lang="zh-CN" altLang="en-US" sz="5400" dirty="0">
                <a:solidFill>
                  <a:srgbClr val="FF0000"/>
                </a:solidFill>
                <a:latin typeface="方正超粗黑_GBK" panose="03000509000000000000" pitchFamily="65" charset="-122"/>
                <a:ea typeface="方正超粗黑_GBK" panose="03000509000000000000" pitchFamily="65" charset="-122"/>
              </a:rPr>
              <a:t>滑</a:t>
            </a:r>
            <a:r>
              <a:rPr lang="zh-CN" altLang="en-US" sz="5400" dirty="0" smtClean="0">
                <a:solidFill>
                  <a:srgbClr val="FF0000"/>
                </a:solidFill>
                <a:latin typeface="方正超粗黑_GBK" panose="03000509000000000000" pitchFamily="65" charset="-122"/>
                <a:ea typeface="方正超粗黑_GBK" panose="03000509000000000000" pitchFamily="65" charset="-122"/>
              </a:rPr>
              <a:t>油箱通气</a:t>
            </a:r>
            <a:endParaRPr lang="zh-CN" altLang="en-US" sz="5400" dirty="0">
              <a:solidFill>
                <a:srgbClr val="FF0000"/>
              </a:solidFill>
              <a:latin typeface="方正超粗黑_GBK" panose="03000509000000000000" pitchFamily="65" charset="-122"/>
              <a:ea typeface="方正超粗黑_GBK" panose="03000509000000000000" pitchFamily="65" charset="-122"/>
            </a:endParaRPr>
          </a:p>
        </p:txBody>
      </p:sp>
      <p:sp>
        <p:nvSpPr>
          <p:cNvPr id="11" name="文本框 10"/>
          <p:cNvSpPr txBox="1"/>
          <p:nvPr/>
        </p:nvSpPr>
        <p:spPr>
          <a:xfrm>
            <a:off x="1171156" y="737903"/>
            <a:ext cx="2180930" cy="1477328"/>
          </a:xfrm>
          <a:prstGeom prst="rect">
            <a:avLst/>
          </a:prstGeom>
          <a:solidFill>
            <a:schemeClr val="bg2"/>
          </a:solidFill>
        </p:spPr>
        <p:txBody>
          <a:bodyPr wrap="square" rtlCol="0">
            <a:spAutoFit/>
          </a:bodyPr>
          <a:lstStyle/>
          <a:p>
            <a:r>
              <a:rPr lang="zh-CN" altLang="en-US" dirty="0">
                <a:latin typeface="方正超粗黑_GBK" panose="03000509000000000000" pitchFamily="65" charset="-122"/>
                <a:ea typeface="方正超粗黑_GBK" panose="03000509000000000000" pitchFamily="65" charset="-122"/>
              </a:rPr>
              <a:t>通气系统的功用是平衡滑油系统各腔室的压力，减少滑油消耗量，保证滑油系统的正常工作。</a:t>
            </a:r>
            <a:endParaRPr lang="zh-CN" altLang="en-US" dirty="0" smtClean="0">
              <a:latin typeface="方正超粗黑_GBK" panose="03000509000000000000" pitchFamily="65" charset="-122"/>
              <a:ea typeface="方正超粗黑_GBK" panose="03000509000000000000" pitchFamily="65" charset="-122"/>
            </a:endParaRPr>
          </a:p>
        </p:txBody>
      </p:sp>
      <p:cxnSp>
        <p:nvCxnSpPr>
          <p:cNvPr id="5" name="直接箭头连接符 4"/>
          <p:cNvCxnSpPr>
            <a:stCxn id="12" idx="1"/>
          </p:cNvCxnSpPr>
          <p:nvPr/>
        </p:nvCxnSpPr>
        <p:spPr>
          <a:xfrm flipH="1">
            <a:off x="6323888" y="737904"/>
            <a:ext cx="845088" cy="581583"/>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7168976" y="414738"/>
            <a:ext cx="1466490" cy="646331"/>
          </a:xfrm>
          <a:prstGeom prst="rect">
            <a:avLst/>
          </a:prstGeom>
          <a:solidFill>
            <a:schemeClr val="bg2"/>
          </a:solidFill>
        </p:spPr>
        <p:txBody>
          <a:bodyPr wrap="square" rtlCol="0">
            <a:spAutoFit/>
          </a:bodyPr>
          <a:lstStyle/>
          <a:p>
            <a:r>
              <a:rPr lang="zh-CN" altLang="en-US" dirty="0" smtClean="0">
                <a:latin typeface="方正超粗黑_GBK" panose="03000509000000000000" pitchFamily="65" charset="-122"/>
                <a:ea typeface="方正超粗黑_GBK" panose="03000509000000000000" pitchFamily="65" charset="-122"/>
              </a:rPr>
              <a:t>穿过风扇框架</a:t>
            </a:r>
            <a:r>
              <a:rPr lang="en-US" altLang="zh-CN" dirty="0" smtClean="0">
                <a:latin typeface="方正超粗黑_GBK" panose="03000509000000000000" pitchFamily="65" charset="-122"/>
                <a:ea typeface="方正超粗黑_GBK" panose="03000509000000000000" pitchFamily="65" charset="-122"/>
              </a:rPr>
              <a:t>4</a:t>
            </a:r>
            <a:r>
              <a:rPr lang="zh-CN" altLang="en-US" dirty="0" smtClean="0">
                <a:latin typeface="方正超粗黑_GBK" panose="03000509000000000000" pitchFamily="65" charset="-122"/>
                <a:ea typeface="方正超粗黑_GBK" panose="03000509000000000000" pitchFamily="65" charset="-122"/>
              </a:rPr>
              <a:t>号支柱</a:t>
            </a:r>
          </a:p>
        </p:txBody>
      </p:sp>
      <p:cxnSp>
        <p:nvCxnSpPr>
          <p:cNvPr id="14" name="直接箭头连接符 13"/>
          <p:cNvCxnSpPr/>
          <p:nvPr/>
        </p:nvCxnSpPr>
        <p:spPr>
          <a:xfrm flipH="1" flipV="1">
            <a:off x="10404182" y="4830439"/>
            <a:ext cx="429379" cy="610387"/>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7" name="文本框 16"/>
          <p:cNvSpPr txBox="1"/>
          <p:nvPr/>
        </p:nvSpPr>
        <p:spPr>
          <a:xfrm>
            <a:off x="10689706" y="5514578"/>
            <a:ext cx="1069396" cy="369332"/>
          </a:xfrm>
          <a:prstGeom prst="rect">
            <a:avLst/>
          </a:prstGeom>
          <a:solidFill>
            <a:schemeClr val="bg2"/>
          </a:solidFill>
        </p:spPr>
        <p:txBody>
          <a:bodyPr wrap="square" rtlCol="0">
            <a:spAutoFit/>
          </a:bodyPr>
          <a:lstStyle/>
          <a:p>
            <a:r>
              <a:rPr lang="en-US" altLang="zh-CN" dirty="0" smtClean="0">
                <a:latin typeface="方正超粗黑_GBK" panose="03000509000000000000" pitchFamily="65" charset="-122"/>
                <a:ea typeface="方正超粗黑_GBK" panose="03000509000000000000" pitchFamily="65" charset="-122"/>
              </a:rPr>
              <a:t>4</a:t>
            </a:r>
            <a:r>
              <a:rPr lang="zh-CN" altLang="en-US" dirty="0" smtClean="0">
                <a:latin typeface="方正超粗黑_GBK" panose="03000509000000000000" pitchFamily="65" charset="-122"/>
                <a:ea typeface="方正超粗黑_GBK" panose="03000509000000000000" pitchFamily="65" charset="-122"/>
              </a:rPr>
              <a:t>号支柱</a:t>
            </a:r>
          </a:p>
        </p:txBody>
      </p:sp>
      <p:sp>
        <p:nvSpPr>
          <p:cNvPr id="18" name="文本框 17"/>
          <p:cNvSpPr txBox="1"/>
          <p:nvPr/>
        </p:nvSpPr>
        <p:spPr>
          <a:xfrm>
            <a:off x="9789614" y="2770485"/>
            <a:ext cx="943010" cy="369332"/>
          </a:xfrm>
          <a:prstGeom prst="rect">
            <a:avLst/>
          </a:prstGeom>
          <a:solidFill>
            <a:schemeClr val="bg2"/>
          </a:solidFill>
        </p:spPr>
        <p:txBody>
          <a:bodyPr wrap="square" rtlCol="0">
            <a:spAutoFit/>
          </a:bodyPr>
          <a:lstStyle/>
          <a:p>
            <a:pPr algn="ctr"/>
            <a:r>
              <a:rPr lang="zh-CN" altLang="en-US" dirty="0">
                <a:latin typeface="方正超粗黑_GBK" panose="03000509000000000000" pitchFamily="65" charset="-122"/>
                <a:ea typeface="方正超粗黑_GBK" panose="03000509000000000000" pitchFamily="65" charset="-122"/>
              </a:rPr>
              <a:t>滑</a:t>
            </a:r>
            <a:r>
              <a:rPr lang="zh-CN" altLang="en-US" dirty="0" smtClean="0">
                <a:latin typeface="方正超粗黑_GBK" panose="03000509000000000000" pitchFamily="65" charset="-122"/>
                <a:ea typeface="方正超粗黑_GBK" panose="03000509000000000000" pitchFamily="65" charset="-122"/>
              </a:rPr>
              <a:t>油箱</a:t>
            </a:r>
          </a:p>
        </p:txBody>
      </p:sp>
      <p:cxnSp>
        <p:nvCxnSpPr>
          <p:cNvPr id="19" name="直接箭头连接符 18"/>
          <p:cNvCxnSpPr/>
          <p:nvPr/>
        </p:nvCxnSpPr>
        <p:spPr>
          <a:xfrm>
            <a:off x="10261119" y="3139817"/>
            <a:ext cx="334341" cy="469104"/>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2" name="矩形 21"/>
          <p:cNvSpPr/>
          <p:nvPr/>
        </p:nvSpPr>
        <p:spPr>
          <a:xfrm>
            <a:off x="3642660" y="4775914"/>
            <a:ext cx="3189762" cy="1477328"/>
          </a:xfrm>
          <a:prstGeom prst="rect">
            <a:avLst/>
          </a:prstGeom>
        </p:spPr>
        <p:txBody>
          <a:bodyPr wrap="square">
            <a:spAutoFit/>
          </a:bodyPr>
          <a:lstStyle/>
          <a:p>
            <a:r>
              <a:rPr lang="zh-CN" altLang="zh-CN" kern="100"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cs typeface="Times New Roman" panose="02020603050405020304" pitchFamily="18" charset="0"/>
              </a:rPr>
              <a:t>滑油箱通气路径：滑油箱</a:t>
            </a:r>
            <a:r>
              <a:rPr lang="en-US" altLang="zh-CN" kern="100"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cs typeface="Times New Roman" panose="02020603050405020304" pitchFamily="18" charset="0"/>
                <a:sym typeface="Symbol" panose="05050102010706020507" pitchFamily="18" charset="2"/>
              </a:rPr>
              <a:t></a:t>
            </a:r>
            <a:r>
              <a:rPr lang="zh-CN" altLang="zh-CN" kern="100"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cs typeface="Times New Roman" panose="02020603050405020304" pitchFamily="18" charset="0"/>
              </a:rPr>
              <a:t>通气管</a:t>
            </a:r>
            <a:r>
              <a:rPr lang="en-US" altLang="zh-CN" kern="100"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cs typeface="Times New Roman" panose="02020603050405020304" pitchFamily="18" charset="0"/>
                <a:sym typeface="Symbol" panose="05050102010706020507" pitchFamily="18" charset="2"/>
              </a:rPr>
              <a:t></a:t>
            </a:r>
            <a:r>
              <a:rPr lang="zh-CN" altLang="zh-CN" kern="100"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cs typeface="Times New Roman" panose="02020603050405020304" pitchFamily="18" charset="0"/>
              </a:rPr>
              <a:t>风扇框架</a:t>
            </a:r>
            <a:r>
              <a:rPr lang="en-US" altLang="zh-CN" kern="100"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4</a:t>
            </a:r>
            <a:r>
              <a:rPr lang="zh-CN" altLang="zh-CN" kern="100"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cs typeface="Times New Roman" panose="02020603050405020304" pitchFamily="18" charset="0"/>
              </a:rPr>
              <a:t>号支柱</a:t>
            </a:r>
            <a:r>
              <a:rPr lang="en-US" altLang="zh-CN" kern="100"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cs typeface="Times New Roman" panose="02020603050405020304" pitchFamily="18" charset="0"/>
                <a:sym typeface="Symbol" panose="05050102010706020507" pitchFamily="18" charset="2"/>
              </a:rPr>
              <a:t></a:t>
            </a:r>
            <a:r>
              <a:rPr lang="zh-CN" altLang="zh-CN" kern="100"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cs typeface="Times New Roman" panose="02020603050405020304" pitchFamily="18" charset="0"/>
              </a:rPr>
              <a:t>前集油槽</a:t>
            </a:r>
            <a:r>
              <a:rPr lang="en-US" altLang="zh-CN" kern="100"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cs typeface="Times New Roman" panose="02020603050405020304" pitchFamily="18" charset="0"/>
                <a:sym typeface="Symbol" panose="05050102010706020507" pitchFamily="18" charset="2"/>
              </a:rPr>
              <a:t></a:t>
            </a:r>
            <a:r>
              <a:rPr lang="zh-CN" altLang="zh-CN" kern="100"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cs typeface="Times New Roman" panose="02020603050405020304" pitchFamily="18" charset="0"/>
              </a:rPr>
              <a:t>前油槽油气分离器</a:t>
            </a:r>
            <a:r>
              <a:rPr lang="en-US" altLang="zh-CN" kern="100"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cs typeface="Times New Roman" panose="02020603050405020304" pitchFamily="18" charset="0"/>
                <a:sym typeface="Symbol" panose="05050102010706020507" pitchFamily="18" charset="2"/>
              </a:rPr>
              <a:t></a:t>
            </a:r>
            <a:r>
              <a:rPr lang="zh-CN" altLang="zh-CN" kern="100"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cs typeface="Times New Roman" panose="02020603050405020304" pitchFamily="18" charset="0"/>
              </a:rPr>
              <a:t>中央通气管</a:t>
            </a:r>
            <a:r>
              <a:rPr lang="en-US" altLang="zh-CN" kern="100"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cs typeface="Times New Roman" panose="02020603050405020304" pitchFamily="18" charset="0"/>
                <a:sym typeface="Symbol" panose="05050102010706020507" pitchFamily="18" charset="2"/>
              </a:rPr>
              <a:t></a:t>
            </a:r>
            <a:r>
              <a:rPr lang="zh-CN" altLang="zh-CN" kern="100"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cs typeface="Times New Roman" panose="02020603050405020304" pitchFamily="18" charset="0"/>
              </a:rPr>
              <a:t>排气尾锥</a:t>
            </a:r>
            <a:r>
              <a:rPr lang="en-US" altLang="zh-CN" kern="100"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cs typeface="Times New Roman" panose="02020603050405020304" pitchFamily="18" charset="0"/>
                <a:sym typeface="Symbol" panose="05050102010706020507" pitchFamily="18" charset="2"/>
              </a:rPr>
              <a:t></a:t>
            </a:r>
            <a:r>
              <a:rPr lang="zh-CN" altLang="zh-CN" kern="100"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cs typeface="Times New Roman" panose="02020603050405020304" pitchFamily="18" charset="0"/>
              </a:rPr>
              <a:t>排出机外。</a:t>
            </a:r>
            <a:endPar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Tree>
    <p:extLst>
      <p:ext uri="{BB962C8B-B14F-4D97-AF65-F5344CB8AC3E}">
        <p14:creationId xmlns:p14="http://schemas.microsoft.com/office/powerpoint/2010/main" val="9434138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87501" y="410317"/>
            <a:ext cx="7731389" cy="5346192"/>
          </a:xfrm>
          <a:prstGeom prst="rect">
            <a:avLst/>
          </a:prstGeom>
        </p:spPr>
      </p:pic>
      <p:sp>
        <p:nvSpPr>
          <p:cNvPr id="10" name="文本框 9"/>
          <p:cNvSpPr txBox="1"/>
          <p:nvPr/>
        </p:nvSpPr>
        <p:spPr>
          <a:xfrm>
            <a:off x="11024838" y="1655720"/>
            <a:ext cx="1015663" cy="3546560"/>
          </a:xfrm>
          <a:prstGeom prst="rect">
            <a:avLst/>
          </a:prstGeom>
          <a:solidFill>
            <a:schemeClr val="bg2"/>
          </a:solidFill>
        </p:spPr>
        <p:txBody>
          <a:bodyPr vert="eaVert" wrap="square" rtlCol="0">
            <a:spAutoFit/>
          </a:bodyPr>
          <a:lstStyle/>
          <a:p>
            <a:pPr algn="ctr"/>
            <a:r>
              <a:rPr lang="zh-CN" altLang="en-US" sz="5400" dirty="0">
                <a:solidFill>
                  <a:srgbClr val="FF0000"/>
                </a:solidFill>
                <a:latin typeface="方正超粗黑_GBK" panose="03000509000000000000" pitchFamily="65" charset="-122"/>
                <a:ea typeface="方正超粗黑_GBK" panose="03000509000000000000" pitchFamily="65" charset="-122"/>
              </a:rPr>
              <a:t>滑</a:t>
            </a:r>
            <a:r>
              <a:rPr lang="zh-CN" altLang="en-US" sz="5400" dirty="0" smtClean="0">
                <a:solidFill>
                  <a:srgbClr val="FF0000"/>
                </a:solidFill>
                <a:latin typeface="方正超粗黑_GBK" panose="03000509000000000000" pitchFamily="65" charset="-122"/>
                <a:ea typeface="方正超粗黑_GBK" panose="03000509000000000000" pitchFamily="65" charset="-122"/>
              </a:rPr>
              <a:t>油箱通气</a:t>
            </a:r>
            <a:endParaRPr lang="zh-CN" altLang="en-US" sz="5400" dirty="0">
              <a:solidFill>
                <a:srgbClr val="FF0000"/>
              </a:solidFill>
              <a:latin typeface="方正超粗黑_GBK" panose="03000509000000000000" pitchFamily="65" charset="-122"/>
              <a:ea typeface="方正超粗黑_GBK" panose="03000509000000000000" pitchFamily="65" charset="-122"/>
            </a:endParaRPr>
          </a:p>
        </p:txBody>
      </p:sp>
      <p:cxnSp>
        <p:nvCxnSpPr>
          <p:cNvPr id="5" name="直接箭头连接符 4"/>
          <p:cNvCxnSpPr/>
          <p:nvPr/>
        </p:nvCxnSpPr>
        <p:spPr>
          <a:xfrm>
            <a:off x="3347044" y="1085419"/>
            <a:ext cx="902741" cy="570301"/>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1880554" y="762254"/>
            <a:ext cx="1466490" cy="646331"/>
          </a:xfrm>
          <a:prstGeom prst="rect">
            <a:avLst/>
          </a:prstGeom>
          <a:solidFill>
            <a:schemeClr val="bg2"/>
          </a:solidFill>
        </p:spPr>
        <p:txBody>
          <a:bodyPr wrap="square" rtlCol="0">
            <a:spAutoFit/>
          </a:bodyPr>
          <a:lstStyle/>
          <a:p>
            <a:r>
              <a:rPr lang="zh-CN" altLang="en-US" dirty="0" smtClean="0">
                <a:latin typeface="方正超粗黑_GBK" panose="03000509000000000000" pitchFamily="65" charset="-122"/>
                <a:ea typeface="方正超粗黑_GBK" panose="03000509000000000000" pitchFamily="65" charset="-122"/>
              </a:rPr>
              <a:t>穿过风扇框架</a:t>
            </a:r>
            <a:r>
              <a:rPr lang="en-US" altLang="zh-CN" dirty="0" smtClean="0">
                <a:latin typeface="方正超粗黑_GBK" panose="03000509000000000000" pitchFamily="65" charset="-122"/>
                <a:ea typeface="方正超粗黑_GBK" panose="03000509000000000000" pitchFamily="65" charset="-122"/>
              </a:rPr>
              <a:t>4</a:t>
            </a:r>
            <a:r>
              <a:rPr lang="zh-CN" altLang="en-US" dirty="0" smtClean="0">
                <a:latin typeface="方正超粗黑_GBK" panose="03000509000000000000" pitchFamily="65" charset="-122"/>
                <a:ea typeface="方正超粗黑_GBK" panose="03000509000000000000" pitchFamily="65" charset="-122"/>
              </a:rPr>
              <a:t>号支柱</a:t>
            </a:r>
          </a:p>
        </p:txBody>
      </p:sp>
      <p:sp>
        <p:nvSpPr>
          <p:cNvPr id="17" name="文本框 16"/>
          <p:cNvSpPr txBox="1"/>
          <p:nvPr/>
        </p:nvSpPr>
        <p:spPr>
          <a:xfrm>
            <a:off x="4668468" y="5215478"/>
            <a:ext cx="1069396" cy="369332"/>
          </a:xfrm>
          <a:prstGeom prst="rect">
            <a:avLst/>
          </a:prstGeom>
          <a:solidFill>
            <a:schemeClr val="bg2"/>
          </a:solidFill>
        </p:spPr>
        <p:txBody>
          <a:bodyPr wrap="square" rtlCol="0">
            <a:spAutoFit/>
          </a:bodyPr>
          <a:lstStyle/>
          <a:p>
            <a:r>
              <a:rPr lang="en-US" altLang="zh-CN" dirty="0" smtClean="0">
                <a:latin typeface="方正超粗黑_GBK" panose="03000509000000000000" pitchFamily="65" charset="-122"/>
                <a:ea typeface="方正超粗黑_GBK" panose="03000509000000000000" pitchFamily="65" charset="-122"/>
              </a:rPr>
              <a:t>4</a:t>
            </a:r>
            <a:r>
              <a:rPr lang="zh-CN" altLang="en-US" dirty="0" smtClean="0">
                <a:latin typeface="方正超粗黑_GBK" panose="03000509000000000000" pitchFamily="65" charset="-122"/>
                <a:ea typeface="方正超粗黑_GBK" panose="03000509000000000000" pitchFamily="65" charset="-122"/>
              </a:rPr>
              <a:t>号支柱</a:t>
            </a:r>
          </a:p>
        </p:txBody>
      </p:sp>
      <p:sp>
        <p:nvSpPr>
          <p:cNvPr id="18" name="文本框 17"/>
          <p:cNvSpPr txBox="1"/>
          <p:nvPr/>
        </p:nvSpPr>
        <p:spPr>
          <a:xfrm>
            <a:off x="9225619" y="4559862"/>
            <a:ext cx="943010" cy="369332"/>
          </a:xfrm>
          <a:prstGeom prst="rect">
            <a:avLst/>
          </a:prstGeom>
          <a:solidFill>
            <a:schemeClr val="bg2"/>
          </a:solidFill>
        </p:spPr>
        <p:txBody>
          <a:bodyPr wrap="square" rtlCol="0">
            <a:spAutoFit/>
          </a:bodyPr>
          <a:lstStyle/>
          <a:p>
            <a:pPr algn="ctr"/>
            <a:r>
              <a:rPr lang="zh-CN" altLang="en-US" dirty="0">
                <a:latin typeface="方正超粗黑_GBK" panose="03000509000000000000" pitchFamily="65" charset="-122"/>
                <a:ea typeface="方正超粗黑_GBK" panose="03000509000000000000" pitchFamily="65" charset="-122"/>
              </a:rPr>
              <a:t>滑</a:t>
            </a:r>
            <a:r>
              <a:rPr lang="zh-CN" altLang="en-US" dirty="0" smtClean="0">
                <a:latin typeface="方正超粗黑_GBK" panose="03000509000000000000" pitchFamily="65" charset="-122"/>
                <a:ea typeface="方正超粗黑_GBK" panose="03000509000000000000" pitchFamily="65" charset="-122"/>
              </a:rPr>
              <a:t>油箱</a:t>
            </a:r>
          </a:p>
        </p:txBody>
      </p:sp>
      <p:cxnSp>
        <p:nvCxnSpPr>
          <p:cNvPr id="19" name="直接箭头连接符 18"/>
          <p:cNvCxnSpPr/>
          <p:nvPr/>
        </p:nvCxnSpPr>
        <p:spPr>
          <a:xfrm flipH="1" flipV="1">
            <a:off x="7541704" y="3552517"/>
            <a:ext cx="1680556" cy="1192011"/>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pic>
        <p:nvPicPr>
          <p:cNvPr id="20" name="图片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7586" y="2763796"/>
            <a:ext cx="4288612" cy="3757774"/>
          </a:xfrm>
          <a:prstGeom prst="rect">
            <a:avLst/>
          </a:prstGeom>
        </p:spPr>
      </p:pic>
      <p:cxnSp>
        <p:nvCxnSpPr>
          <p:cNvPr id="14" name="直接箭头连接符 13"/>
          <p:cNvCxnSpPr>
            <a:stCxn id="17" idx="0"/>
          </p:cNvCxnSpPr>
          <p:nvPr/>
        </p:nvCxnSpPr>
        <p:spPr>
          <a:xfrm flipH="1" flipV="1">
            <a:off x="3684205" y="4559864"/>
            <a:ext cx="1518961" cy="655614"/>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485274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2087805" y="0"/>
            <a:ext cx="8016389" cy="6858000"/>
          </a:xfrm>
          <a:prstGeom prst="rect">
            <a:avLst/>
          </a:prstGeom>
        </p:spPr>
      </p:pic>
      <p:sp>
        <p:nvSpPr>
          <p:cNvPr id="10" name="文本框 9"/>
          <p:cNvSpPr txBox="1"/>
          <p:nvPr/>
        </p:nvSpPr>
        <p:spPr>
          <a:xfrm>
            <a:off x="10886818" y="737559"/>
            <a:ext cx="1015663" cy="5382883"/>
          </a:xfrm>
          <a:prstGeom prst="rect">
            <a:avLst/>
          </a:prstGeom>
          <a:solidFill>
            <a:schemeClr val="bg2"/>
          </a:solidFill>
        </p:spPr>
        <p:txBody>
          <a:bodyPr vert="eaVert" wrap="square" rtlCol="0">
            <a:spAutoFit/>
          </a:bodyPr>
          <a:lstStyle/>
          <a:p>
            <a:pPr algn="ctr"/>
            <a:r>
              <a:rPr lang="en-US" altLang="zh-CN" sz="5400" dirty="0" smtClean="0">
                <a:solidFill>
                  <a:srgbClr val="FF0000"/>
                </a:solidFill>
                <a:latin typeface="方正超粗黑_GBK" panose="03000509000000000000" pitchFamily="65" charset="-122"/>
                <a:ea typeface="方正超粗黑_GBK" panose="03000509000000000000" pitchFamily="65" charset="-122"/>
              </a:rPr>
              <a:t>AGB/TGB</a:t>
            </a:r>
            <a:r>
              <a:rPr lang="zh-CN" altLang="en-US" sz="5400" dirty="0" smtClean="0">
                <a:solidFill>
                  <a:srgbClr val="FF0000"/>
                </a:solidFill>
                <a:latin typeface="方正超粗黑_GBK" panose="03000509000000000000" pitchFamily="65" charset="-122"/>
                <a:ea typeface="方正超粗黑_GBK" panose="03000509000000000000" pitchFamily="65" charset="-122"/>
              </a:rPr>
              <a:t>通气</a:t>
            </a:r>
            <a:endParaRPr lang="zh-CN" altLang="en-US" sz="5400" dirty="0">
              <a:solidFill>
                <a:srgbClr val="FF0000"/>
              </a:solidFill>
              <a:latin typeface="方正超粗黑_GBK" panose="03000509000000000000" pitchFamily="65" charset="-122"/>
              <a:ea typeface="方正超粗黑_GBK" panose="03000509000000000000" pitchFamily="65" charset="-122"/>
            </a:endParaRPr>
          </a:p>
        </p:txBody>
      </p:sp>
      <p:sp>
        <p:nvSpPr>
          <p:cNvPr id="11" name="文本框 10"/>
          <p:cNvSpPr txBox="1"/>
          <p:nvPr/>
        </p:nvSpPr>
        <p:spPr>
          <a:xfrm>
            <a:off x="157589" y="171965"/>
            <a:ext cx="3485071" cy="1477328"/>
          </a:xfrm>
          <a:prstGeom prst="rect">
            <a:avLst/>
          </a:prstGeom>
          <a:solidFill>
            <a:schemeClr val="bg2"/>
          </a:solidFill>
        </p:spPr>
        <p:txBody>
          <a:bodyPr wrap="square" rtlCol="0">
            <a:spAutoFit/>
          </a:bodyPr>
          <a:lstStyle/>
          <a:p>
            <a:r>
              <a:rPr lang="en-US" altLang="zh-CN" dirty="0">
                <a:latin typeface="方正超粗黑_GBK" panose="03000509000000000000" pitchFamily="65" charset="-122"/>
                <a:ea typeface="方正超粗黑_GBK" panose="03000509000000000000" pitchFamily="65" charset="-122"/>
              </a:rPr>
              <a:t>AGB/TGB</a:t>
            </a:r>
            <a:r>
              <a:rPr lang="zh-CN" altLang="en-US" dirty="0">
                <a:latin typeface="方正超粗黑_GBK" panose="03000509000000000000" pitchFamily="65" charset="-122"/>
                <a:ea typeface="方正超粗黑_GBK" panose="03000509000000000000" pitchFamily="65" charset="-122"/>
              </a:rPr>
              <a:t>通气路径：</a:t>
            </a:r>
            <a:r>
              <a:rPr lang="en-US" altLang="zh-CN" dirty="0">
                <a:latin typeface="方正超粗黑_GBK" panose="03000509000000000000" pitchFamily="65" charset="-122"/>
                <a:ea typeface="方正超粗黑_GBK" panose="03000509000000000000" pitchFamily="65" charset="-122"/>
              </a:rPr>
              <a:t>AGB/TGB</a:t>
            </a:r>
            <a:r>
              <a:rPr lang="zh-CN" altLang="en-US" dirty="0">
                <a:latin typeface="方正超粗黑_GBK" panose="03000509000000000000" pitchFamily="65" charset="-122"/>
                <a:ea typeface="方正超粗黑_GBK" panose="03000509000000000000" pitchFamily="65" charset="-122"/>
              </a:rPr>
              <a:t>内部通</a:t>
            </a:r>
            <a:r>
              <a:rPr lang="zh-CN" altLang="en-US" dirty="0" smtClean="0">
                <a:latin typeface="方正超粗黑_GBK" panose="03000509000000000000" pitchFamily="65" charset="-122"/>
                <a:ea typeface="方正超粗黑_GBK" panose="03000509000000000000" pitchFamily="65" charset="-122"/>
              </a:rPr>
              <a:t>道</a:t>
            </a:r>
            <a:r>
              <a:rPr lang="zh-CN" altLang="en-US" dirty="0" smtClean="0">
                <a:latin typeface="方正超粗黑_GBK" panose="03000509000000000000" pitchFamily="65" charset="-122"/>
                <a:ea typeface="方正超粗黑_GBK" panose="03000509000000000000" pitchFamily="65" charset="-122"/>
                <a:sym typeface="Symbol" panose="05050102010706020507" pitchFamily="18" charset="2"/>
              </a:rPr>
              <a:t></a:t>
            </a:r>
            <a:r>
              <a:rPr lang="zh-CN" altLang="en-US" dirty="0" smtClean="0">
                <a:latin typeface="方正超粗黑_GBK" panose="03000509000000000000" pitchFamily="65" charset="-122"/>
                <a:ea typeface="方正超粗黑_GBK" panose="03000509000000000000" pitchFamily="65" charset="-122"/>
              </a:rPr>
              <a:t>风</a:t>
            </a:r>
            <a:r>
              <a:rPr lang="zh-CN" altLang="en-US" dirty="0">
                <a:latin typeface="方正超粗黑_GBK" panose="03000509000000000000" pitchFamily="65" charset="-122"/>
                <a:ea typeface="方正超粗黑_GBK" panose="03000509000000000000" pitchFamily="65" charset="-122"/>
              </a:rPr>
              <a:t>扇框架</a:t>
            </a:r>
            <a:r>
              <a:rPr lang="en-US" altLang="zh-CN" dirty="0">
                <a:latin typeface="方正超粗黑_GBK" panose="03000509000000000000" pitchFamily="65" charset="-122"/>
                <a:ea typeface="方正超粗黑_GBK" panose="03000509000000000000" pitchFamily="65" charset="-122"/>
              </a:rPr>
              <a:t>10</a:t>
            </a:r>
            <a:r>
              <a:rPr lang="zh-CN" altLang="en-US" dirty="0">
                <a:latin typeface="方正超粗黑_GBK" panose="03000509000000000000" pitchFamily="65" charset="-122"/>
                <a:ea typeface="方正超粗黑_GBK" panose="03000509000000000000" pitchFamily="65" charset="-122"/>
              </a:rPr>
              <a:t>号支</a:t>
            </a:r>
            <a:r>
              <a:rPr lang="zh-CN" altLang="en-US" dirty="0" smtClean="0">
                <a:latin typeface="方正超粗黑_GBK" panose="03000509000000000000" pitchFamily="65" charset="-122"/>
                <a:ea typeface="方正超粗黑_GBK" panose="03000509000000000000" pitchFamily="65" charset="-122"/>
              </a:rPr>
              <a:t>柱</a:t>
            </a:r>
            <a:r>
              <a:rPr lang="zh-CN" altLang="en-US" dirty="0">
                <a:latin typeface="方正超粗黑_GBK" panose="03000509000000000000" pitchFamily="65" charset="-122"/>
                <a:ea typeface="方正超粗黑_GBK" panose="03000509000000000000" pitchFamily="65" charset="-122"/>
                <a:sym typeface="Symbol" panose="05050102010706020507" pitchFamily="18" charset="2"/>
              </a:rPr>
              <a:t></a:t>
            </a:r>
            <a:r>
              <a:rPr lang="zh-CN" altLang="en-US" dirty="0" smtClean="0">
                <a:latin typeface="方正超粗黑_GBK" panose="03000509000000000000" pitchFamily="65" charset="-122"/>
                <a:ea typeface="方正超粗黑_GBK" panose="03000509000000000000" pitchFamily="65" charset="-122"/>
              </a:rPr>
              <a:t>前</a:t>
            </a:r>
            <a:r>
              <a:rPr lang="zh-CN" altLang="en-US" dirty="0">
                <a:latin typeface="方正超粗黑_GBK" panose="03000509000000000000" pitchFamily="65" charset="-122"/>
                <a:ea typeface="方正超粗黑_GBK" panose="03000509000000000000" pitchFamily="65" charset="-122"/>
              </a:rPr>
              <a:t>油</a:t>
            </a:r>
            <a:r>
              <a:rPr lang="zh-CN" altLang="en-US" dirty="0" smtClean="0">
                <a:latin typeface="方正超粗黑_GBK" panose="03000509000000000000" pitchFamily="65" charset="-122"/>
                <a:ea typeface="方正超粗黑_GBK" panose="03000509000000000000" pitchFamily="65" charset="-122"/>
              </a:rPr>
              <a:t>槽</a:t>
            </a:r>
            <a:r>
              <a:rPr lang="zh-CN" altLang="en-US" dirty="0">
                <a:latin typeface="方正超粗黑_GBK" panose="03000509000000000000" pitchFamily="65" charset="-122"/>
                <a:ea typeface="方正超粗黑_GBK" panose="03000509000000000000" pitchFamily="65" charset="-122"/>
                <a:sym typeface="Symbol" panose="05050102010706020507" pitchFamily="18" charset="2"/>
              </a:rPr>
              <a:t></a:t>
            </a:r>
            <a:r>
              <a:rPr lang="zh-CN" altLang="en-US" dirty="0" smtClean="0">
                <a:latin typeface="方正超粗黑_GBK" panose="03000509000000000000" pitchFamily="65" charset="-122"/>
                <a:ea typeface="方正超粗黑_GBK" panose="03000509000000000000" pitchFamily="65" charset="-122"/>
              </a:rPr>
              <a:t>前</a:t>
            </a:r>
            <a:r>
              <a:rPr lang="zh-CN" altLang="en-US" dirty="0">
                <a:latin typeface="方正超粗黑_GBK" panose="03000509000000000000" pitchFamily="65" charset="-122"/>
                <a:ea typeface="方正超粗黑_GBK" panose="03000509000000000000" pitchFamily="65" charset="-122"/>
              </a:rPr>
              <a:t>油槽油气分离</a:t>
            </a:r>
            <a:r>
              <a:rPr lang="zh-CN" altLang="en-US" dirty="0" smtClean="0">
                <a:latin typeface="方正超粗黑_GBK" panose="03000509000000000000" pitchFamily="65" charset="-122"/>
                <a:ea typeface="方正超粗黑_GBK" panose="03000509000000000000" pitchFamily="65" charset="-122"/>
              </a:rPr>
              <a:t>器</a:t>
            </a:r>
            <a:r>
              <a:rPr lang="zh-CN" altLang="en-US" dirty="0">
                <a:latin typeface="方正超粗黑_GBK" panose="03000509000000000000" pitchFamily="65" charset="-122"/>
                <a:ea typeface="方正超粗黑_GBK" panose="03000509000000000000" pitchFamily="65" charset="-122"/>
                <a:sym typeface="Symbol" panose="05050102010706020507" pitchFamily="18" charset="2"/>
              </a:rPr>
              <a:t></a:t>
            </a:r>
            <a:r>
              <a:rPr lang="zh-CN" altLang="en-US" dirty="0" smtClean="0">
                <a:latin typeface="方正超粗黑_GBK" panose="03000509000000000000" pitchFamily="65" charset="-122"/>
                <a:ea typeface="方正超粗黑_GBK" panose="03000509000000000000" pitchFamily="65" charset="-122"/>
              </a:rPr>
              <a:t>中</a:t>
            </a:r>
            <a:r>
              <a:rPr lang="zh-CN" altLang="en-US" dirty="0">
                <a:latin typeface="方正超粗黑_GBK" panose="03000509000000000000" pitchFamily="65" charset="-122"/>
                <a:ea typeface="方正超粗黑_GBK" panose="03000509000000000000" pitchFamily="65" charset="-122"/>
              </a:rPr>
              <a:t>央通气</a:t>
            </a:r>
            <a:r>
              <a:rPr lang="zh-CN" altLang="en-US" dirty="0" smtClean="0">
                <a:latin typeface="方正超粗黑_GBK" panose="03000509000000000000" pitchFamily="65" charset="-122"/>
                <a:ea typeface="方正超粗黑_GBK" panose="03000509000000000000" pitchFamily="65" charset="-122"/>
              </a:rPr>
              <a:t>管</a:t>
            </a:r>
            <a:r>
              <a:rPr lang="zh-CN" altLang="en-US" dirty="0">
                <a:latin typeface="方正超粗黑_GBK" panose="03000509000000000000" pitchFamily="65" charset="-122"/>
                <a:ea typeface="方正超粗黑_GBK" panose="03000509000000000000" pitchFamily="65" charset="-122"/>
                <a:sym typeface="Symbol" panose="05050102010706020507" pitchFamily="18" charset="2"/>
              </a:rPr>
              <a:t></a:t>
            </a:r>
            <a:r>
              <a:rPr lang="zh-CN" altLang="en-US" dirty="0" smtClean="0">
                <a:latin typeface="方正超粗黑_GBK" panose="03000509000000000000" pitchFamily="65" charset="-122"/>
                <a:ea typeface="方正超粗黑_GBK" panose="03000509000000000000" pitchFamily="65" charset="-122"/>
              </a:rPr>
              <a:t>排</a:t>
            </a:r>
            <a:r>
              <a:rPr lang="zh-CN" altLang="en-US" dirty="0">
                <a:latin typeface="方正超粗黑_GBK" panose="03000509000000000000" pitchFamily="65" charset="-122"/>
                <a:ea typeface="方正超粗黑_GBK" panose="03000509000000000000" pitchFamily="65" charset="-122"/>
              </a:rPr>
              <a:t>气尾</a:t>
            </a:r>
            <a:r>
              <a:rPr lang="zh-CN" altLang="en-US" dirty="0" smtClean="0">
                <a:latin typeface="方正超粗黑_GBK" panose="03000509000000000000" pitchFamily="65" charset="-122"/>
                <a:ea typeface="方正超粗黑_GBK" panose="03000509000000000000" pitchFamily="65" charset="-122"/>
              </a:rPr>
              <a:t>锥</a:t>
            </a:r>
            <a:r>
              <a:rPr lang="zh-CN" altLang="en-US" dirty="0">
                <a:latin typeface="方正超粗黑_GBK" panose="03000509000000000000" pitchFamily="65" charset="-122"/>
                <a:ea typeface="方正超粗黑_GBK" panose="03000509000000000000" pitchFamily="65" charset="-122"/>
                <a:sym typeface="Symbol" panose="05050102010706020507" pitchFamily="18" charset="2"/>
              </a:rPr>
              <a:t></a:t>
            </a:r>
            <a:r>
              <a:rPr lang="zh-CN" altLang="en-US" dirty="0" smtClean="0">
                <a:latin typeface="方正超粗黑_GBK" panose="03000509000000000000" pitchFamily="65" charset="-122"/>
                <a:ea typeface="方正超粗黑_GBK" panose="03000509000000000000" pitchFamily="65" charset="-122"/>
              </a:rPr>
              <a:t>排</a:t>
            </a:r>
            <a:r>
              <a:rPr lang="zh-CN" altLang="en-US" dirty="0">
                <a:latin typeface="方正超粗黑_GBK" panose="03000509000000000000" pitchFamily="65" charset="-122"/>
                <a:ea typeface="方正超粗黑_GBK" panose="03000509000000000000" pitchFamily="65" charset="-122"/>
              </a:rPr>
              <a:t>出机外。</a:t>
            </a:r>
            <a:endParaRPr lang="zh-CN" altLang="en-US" dirty="0" smtClean="0">
              <a:latin typeface="方正超粗黑_GBK" panose="03000509000000000000" pitchFamily="65" charset="-122"/>
              <a:ea typeface="方正超粗黑_GBK" panose="03000509000000000000" pitchFamily="65" charset="-122"/>
            </a:endParaRPr>
          </a:p>
        </p:txBody>
      </p:sp>
      <p:sp>
        <p:nvSpPr>
          <p:cNvPr id="7" name="圆角矩形 6"/>
          <p:cNvSpPr/>
          <p:nvPr/>
        </p:nvSpPr>
        <p:spPr>
          <a:xfrm>
            <a:off x="873860" y="2168763"/>
            <a:ext cx="431321" cy="427787"/>
          </a:xfrm>
          <a:prstGeom prst="roundRect">
            <a:avLst/>
          </a:prstGeom>
          <a:solidFill>
            <a:srgbClr val="92D050"/>
          </a:solid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 name="直接箭头连接符 4"/>
          <p:cNvCxnSpPr/>
          <p:nvPr/>
        </p:nvCxnSpPr>
        <p:spPr>
          <a:xfrm flipV="1">
            <a:off x="2087805" y="3790738"/>
            <a:ext cx="842169" cy="462908"/>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2" name="矩形 21"/>
          <p:cNvSpPr/>
          <p:nvPr/>
        </p:nvSpPr>
        <p:spPr>
          <a:xfrm>
            <a:off x="1305181" y="2168763"/>
            <a:ext cx="687800" cy="369332"/>
          </a:xfrm>
          <a:prstGeom prst="rect">
            <a:avLst/>
          </a:prstGeom>
        </p:spPr>
        <p:txBody>
          <a:bodyPr wrap="square">
            <a:spAutoFit/>
          </a:bodyPr>
          <a:lstStyle/>
          <a:p>
            <a:pPr algn="ctr"/>
            <a:r>
              <a:rPr lang="zh-CN" altLang="en-US"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通气</a:t>
            </a:r>
            <a:endPar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
        <p:nvSpPr>
          <p:cNvPr id="15" name="文本框 14"/>
          <p:cNvSpPr txBox="1"/>
          <p:nvPr/>
        </p:nvSpPr>
        <p:spPr>
          <a:xfrm>
            <a:off x="7921362" y="171965"/>
            <a:ext cx="1162253" cy="369332"/>
          </a:xfrm>
          <a:prstGeom prst="rect">
            <a:avLst/>
          </a:prstGeom>
          <a:solidFill>
            <a:schemeClr val="bg2"/>
          </a:solidFill>
        </p:spPr>
        <p:txBody>
          <a:bodyPr wrap="square" rtlCol="0">
            <a:spAutoFit/>
          </a:bodyPr>
          <a:lstStyle/>
          <a:p>
            <a:pPr algn="ctr"/>
            <a:r>
              <a:rPr lang="zh-CN" altLang="en-US" dirty="0">
                <a:latin typeface="方正超粗黑_GBK" panose="03000509000000000000" pitchFamily="65" charset="-122"/>
                <a:ea typeface="方正超粗黑_GBK" panose="03000509000000000000" pitchFamily="65" charset="-122"/>
              </a:rPr>
              <a:t>风</a:t>
            </a:r>
            <a:r>
              <a:rPr lang="zh-CN" altLang="en-US" dirty="0" smtClean="0">
                <a:latin typeface="方正超粗黑_GBK" panose="03000509000000000000" pitchFamily="65" charset="-122"/>
                <a:ea typeface="方正超粗黑_GBK" panose="03000509000000000000" pitchFamily="65" charset="-122"/>
              </a:rPr>
              <a:t>扇框架</a:t>
            </a:r>
          </a:p>
        </p:txBody>
      </p:sp>
      <p:sp>
        <p:nvSpPr>
          <p:cNvPr id="16" name="文本框 15"/>
          <p:cNvSpPr txBox="1"/>
          <p:nvPr/>
        </p:nvSpPr>
        <p:spPr>
          <a:xfrm>
            <a:off x="759338" y="4022192"/>
            <a:ext cx="1328467" cy="646331"/>
          </a:xfrm>
          <a:prstGeom prst="rect">
            <a:avLst/>
          </a:prstGeom>
          <a:solidFill>
            <a:schemeClr val="bg2"/>
          </a:solidFill>
        </p:spPr>
        <p:txBody>
          <a:bodyPr wrap="square" rtlCol="0">
            <a:spAutoFit/>
          </a:bodyPr>
          <a:lstStyle/>
          <a:p>
            <a:pPr algn="ctr"/>
            <a:r>
              <a:rPr lang="en-US" altLang="zh-CN" dirty="0" smtClean="0">
                <a:latin typeface="方正超粗黑_GBK" panose="03000509000000000000" pitchFamily="65" charset="-122"/>
                <a:ea typeface="方正超粗黑_GBK" panose="03000509000000000000" pitchFamily="65" charset="-122"/>
              </a:rPr>
              <a:t>AGB/TGB</a:t>
            </a:r>
          </a:p>
          <a:p>
            <a:pPr algn="ctr"/>
            <a:r>
              <a:rPr lang="zh-CN" altLang="en-US" dirty="0" smtClean="0">
                <a:latin typeface="方正超粗黑_GBK" panose="03000509000000000000" pitchFamily="65" charset="-122"/>
                <a:ea typeface="方正超粗黑_GBK" panose="03000509000000000000" pitchFamily="65" charset="-122"/>
              </a:rPr>
              <a:t>通气路径</a:t>
            </a:r>
          </a:p>
        </p:txBody>
      </p:sp>
      <p:cxnSp>
        <p:nvCxnSpPr>
          <p:cNvPr id="20" name="直接箭头连接符 19"/>
          <p:cNvCxnSpPr/>
          <p:nvPr/>
        </p:nvCxnSpPr>
        <p:spPr>
          <a:xfrm flipH="1">
            <a:off x="9322148" y="1164566"/>
            <a:ext cx="304931" cy="253273"/>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9627079" y="979900"/>
            <a:ext cx="876870" cy="369332"/>
          </a:xfrm>
          <a:prstGeom prst="rect">
            <a:avLst/>
          </a:prstGeom>
          <a:solidFill>
            <a:schemeClr val="bg2"/>
          </a:solidFill>
        </p:spPr>
        <p:txBody>
          <a:bodyPr wrap="square" rtlCol="0">
            <a:spAutoFit/>
          </a:bodyPr>
          <a:lstStyle/>
          <a:p>
            <a:pPr algn="ctr"/>
            <a:r>
              <a:rPr lang="zh-CN" altLang="en-US" dirty="0" smtClean="0">
                <a:latin typeface="方正超粗黑_GBK" panose="03000509000000000000" pitchFamily="65" charset="-122"/>
                <a:ea typeface="方正超粗黑_GBK" panose="03000509000000000000" pitchFamily="65" charset="-122"/>
              </a:rPr>
              <a:t>滑油箱</a:t>
            </a:r>
          </a:p>
        </p:txBody>
      </p:sp>
      <p:cxnSp>
        <p:nvCxnSpPr>
          <p:cNvPr id="23" name="直接箭头连接符 22"/>
          <p:cNvCxnSpPr/>
          <p:nvPr/>
        </p:nvCxnSpPr>
        <p:spPr>
          <a:xfrm flipH="1" flipV="1">
            <a:off x="8502488" y="3229790"/>
            <a:ext cx="543776" cy="2231134"/>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4" name="文本框 23"/>
          <p:cNvSpPr txBox="1"/>
          <p:nvPr/>
        </p:nvSpPr>
        <p:spPr>
          <a:xfrm>
            <a:off x="8645180" y="5474262"/>
            <a:ext cx="876870" cy="646331"/>
          </a:xfrm>
          <a:prstGeom prst="rect">
            <a:avLst/>
          </a:prstGeom>
          <a:solidFill>
            <a:schemeClr val="bg2"/>
          </a:solidFill>
        </p:spPr>
        <p:txBody>
          <a:bodyPr wrap="square" rtlCol="0">
            <a:spAutoFit/>
          </a:bodyPr>
          <a:lstStyle/>
          <a:p>
            <a:pPr algn="ctr"/>
            <a:r>
              <a:rPr lang="zh-CN" altLang="en-US" dirty="0" smtClean="0">
                <a:latin typeface="方正超粗黑_GBK" panose="03000509000000000000" pitchFamily="65" charset="-122"/>
                <a:ea typeface="方正超粗黑_GBK" panose="03000509000000000000" pitchFamily="65" charset="-122"/>
              </a:rPr>
              <a:t>滑油箱通气</a:t>
            </a:r>
          </a:p>
        </p:txBody>
      </p:sp>
    </p:spTree>
    <p:extLst>
      <p:ext uri="{BB962C8B-B14F-4D97-AF65-F5344CB8AC3E}">
        <p14:creationId xmlns:p14="http://schemas.microsoft.com/office/powerpoint/2010/main" val="12815650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886346" y="0"/>
            <a:ext cx="8419307" cy="6858000"/>
          </a:xfrm>
          <a:prstGeom prst="rect">
            <a:avLst/>
          </a:prstGeom>
        </p:spPr>
      </p:pic>
      <p:sp>
        <p:nvSpPr>
          <p:cNvPr id="10" name="文本框 9"/>
          <p:cNvSpPr txBox="1"/>
          <p:nvPr/>
        </p:nvSpPr>
        <p:spPr>
          <a:xfrm>
            <a:off x="10783300" y="1938408"/>
            <a:ext cx="1015663" cy="2981185"/>
          </a:xfrm>
          <a:prstGeom prst="rect">
            <a:avLst/>
          </a:prstGeom>
          <a:solidFill>
            <a:schemeClr val="bg2"/>
          </a:solidFill>
        </p:spPr>
        <p:txBody>
          <a:bodyPr vert="eaVert" wrap="square" rtlCol="0">
            <a:spAutoFit/>
          </a:bodyPr>
          <a:lstStyle/>
          <a:p>
            <a:pPr algn="ctr"/>
            <a:r>
              <a:rPr lang="zh-CN" altLang="en-US" sz="5400" dirty="0">
                <a:solidFill>
                  <a:srgbClr val="FF0000"/>
                </a:solidFill>
                <a:latin typeface="方正超粗黑_GBK" panose="03000509000000000000" pitchFamily="65" charset="-122"/>
                <a:ea typeface="方正超粗黑_GBK" panose="03000509000000000000" pitchFamily="65" charset="-122"/>
              </a:rPr>
              <a:t>滑</a:t>
            </a:r>
            <a:r>
              <a:rPr lang="zh-CN" altLang="en-US" sz="5400" dirty="0" smtClean="0">
                <a:solidFill>
                  <a:srgbClr val="FF0000"/>
                </a:solidFill>
                <a:latin typeface="方正超粗黑_GBK" panose="03000509000000000000" pitchFamily="65" charset="-122"/>
                <a:ea typeface="方正超粗黑_GBK" panose="03000509000000000000" pitchFamily="65" charset="-122"/>
              </a:rPr>
              <a:t>油通气</a:t>
            </a:r>
            <a:endParaRPr lang="zh-CN" altLang="en-US" sz="5400" dirty="0">
              <a:solidFill>
                <a:srgbClr val="FF0000"/>
              </a:solidFill>
              <a:latin typeface="方正超粗黑_GBK" panose="03000509000000000000" pitchFamily="65" charset="-122"/>
              <a:ea typeface="方正超粗黑_GBK" panose="03000509000000000000" pitchFamily="65" charset="-122"/>
            </a:endParaRPr>
          </a:p>
        </p:txBody>
      </p:sp>
    </p:spTree>
    <p:extLst>
      <p:ext uri="{BB962C8B-B14F-4D97-AF65-F5344CB8AC3E}">
        <p14:creationId xmlns:p14="http://schemas.microsoft.com/office/powerpoint/2010/main" val="40363400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828800" y="4762"/>
            <a:ext cx="10363200" cy="6848475"/>
          </a:xfrm>
          <a:prstGeom prst="rect">
            <a:avLst/>
          </a:prstGeom>
        </p:spPr>
      </p:pic>
      <p:sp>
        <p:nvSpPr>
          <p:cNvPr id="10" name="文本框 9"/>
          <p:cNvSpPr txBox="1"/>
          <p:nvPr/>
        </p:nvSpPr>
        <p:spPr>
          <a:xfrm>
            <a:off x="190907" y="1959086"/>
            <a:ext cx="1015663" cy="2939828"/>
          </a:xfrm>
          <a:prstGeom prst="rect">
            <a:avLst/>
          </a:prstGeom>
          <a:solidFill>
            <a:schemeClr val="bg2"/>
          </a:solidFill>
        </p:spPr>
        <p:txBody>
          <a:bodyPr vert="eaVert" wrap="square" rtlCol="0">
            <a:spAutoFit/>
          </a:bodyPr>
          <a:lstStyle/>
          <a:p>
            <a:pPr algn="ctr"/>
            <a:r>
              <a:rPr lang="zh-CN" altLang="en-US" sz="5400" dirty="0" smtClean="0">
                <a:solidFill>
                  <a:srgbClr val="FF0000"/>
                </a:solidFill>
                <a:latin typeface="方正超粗黑_GBK" panose="03000509000000000000" pitchFamily="65" charset="-122"/>
                <a:ea typeface="方正超粗黑_GBK" panose="03000509000000000000" pitchFamily="65" charset="-122"/>
              </a:rPr>
              <a:t>滑油系统</a:t>
            </a:r>
            <a:endParaRPr lang="zh-CN" altLang="en-US" sz="5400" dirty="0">
              <a:solidFill>
                <a:srgbClr val="FF0000"/>
              </a:solidFill>
              <a:latin typeface="方正超粗黑_GBK" panose="03000509000000000000" pitchFamily="65" charset="-122"/>
              <a:ea typeface="方正超粗黑_GBK" panose="03000509000000000000" pitchFamily="65" charset="-122"/>
            </a:endParaRPr>
          </a:p>
        </p:txBody>
      </p:sp>
      <p:sp>
        <p:nvSpPr>
          <p:cNvPr id="7" name="圆角矩形 6"/>
          <p:cNvSpPr/>
          <p:nvPr/>
        </p:nvSpPr>
        <p:spPr>
          <a:xfrm>
            <a:off x="3062376" y="471323"/>
            <a:ext cx="793631" cy="1012420"/>
          </a:xfrm>
          <a:prstGeom prst="round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31775316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63040" y="411480"/>
            <a:ext cx="9265920" cy="6035040"/>
          </a:xfrm>
          <a:prstGeom prst="rect">
            <a:avLst/>
          </a:prstGeom>
        </p:spPr>
      </p:pic>
      <p:sp>
        <p:nvSpPr>
          <p:cNvPr id="10" name="文本框 9"/>
          <p:cNvSpPr txBox="1"/>
          <p:nvPr/>
        </p:nvSpPr>
        <p:spPr>
          <a:xfrm>
            <a:off x="11024838" y="1655720"/>
            <a:ext cx="1015663" cy="3546560"/>
          </a:xfrm>
          <a:prstGeom prst="rect">
            <a:avLst/>
          </a:prstGeom>
          <a:solidFill>
            <a:schemeClr val="bg2"/>
          </a:solidFill>
        </p:spPr>
        <p:txBody>
          <a:bodyPr vert="eaVert" wrap="square" rtlCol="0">
            <a:spAutoFit/>
          </a:bodyPr>
          <a:lstStyle/>
          <a:p>
            <a:pPr algn="ctr"/>
            <a:r>
              <a:rPr lang="zh-CN" altLang="en-US" sz="5400" dirty="0">
                <a:solidFill>
                  <a:srgbClr val="FF0000"/>
                </a:solidFill>
                <a:latin typeface="方正超粗黑_GBK" panose="03000509000000000000" pitchFamily="65" charset="-122"/>
                <a:ea typeface="方正超粗黑_GBK" panose="03000509000000000000" pitchFamily="65" charset="-122"/>
              </a:rPr>
              <a:t>滑</a:t>
            </a:r>
            <a:r>
              <a:rPr lang="zh-CN" altLang="en-US" sz="5400" dirty="0" smtClean="0">
                <a:solidFill>
                  <a:srgbClr val="FF0000"/>
                </a:solidFill>
                <a:latin typeface="方正超粗黑_GBK" panose="03000509000000000000" pitchFamily="65" charset="-122"/>
                <a:ea typeface="方正超粗黑_GBK" panose="03000509000000000000" pitchFamily="65" charset="-122"/>
              </a:rPr>
              <a:t>油系统</a:t>
            </a:r>
            <a:endParaRPr lang="zh-CN" altLang="en-US" sz="5400" dirty="0">
              <a:solidFill>
                <a:srgbClr val="FF0000"/>
              </a:solidFill>
              <a:latin typeface="方正超粗黑_GBK" panose="03000509000000000000" pitchFamily="65" charset="-122"/>
              <a:ea typeface="方正超粗黑_GBK" panose="03000509000000000000" pitchFamily="65" charset="-122"/>
            </a:endParaRPr>
          </a:p>
        </p:txBody>
      </p:sp>
      <p:sp>
        <p:nvSpPr>
          <p:cNvPr id="11" name="文本框 10"/>
          <p:cNvSpPr txBox="1"/>
          <p:nvPr/>
        </p:nvSpPr>
        <p:spPr>
          <a:xfrm>
            <a:off x="8420918" y="3429000"/>
            <a:ext cx="503486" cy="246221"/>
          </a:xfrm>
          <a:prstGeom prst="rect">
            <a:avLst/>
          </a:prstGeom>
          <a:solidFill>
            <a:schemeClr val="bg2"/>
          </a:solidFill>
        </p:spPr>
        <p:txBody>
          <a:bodyPr wrap="square" rtlCol="0">
            <a:spAutoFit/>
          </a:bodyPr>
          <a:lstStyle/>
          <a:p>
            <a:pPr algn="ctr"/>
            <a:r>
              <a:rPr lang="en-US" altLang="zh-CN" sz="1000" dirty="0" smtClean="0">
                <a:solidFill>
                  <a:srgbClr val="C00000"/>
                </a:solidFill>
                <a:latin typeface="方正超粗黑_GBK" panose="03000509000000000000" pitchFamily="65" charset="-122"/>
                <a:ea typeface="方正超粗黑_GBK" panose="03000509000000000000" pitchFamily="65" charset="-122"/>
              </a:rPr>
              <a:t>TGB</a:t>
            </a:r>
            <a:endParaRPr lang="zh-CN" altLang="en-US" sz="1000" dirty="0" smtClean="0">
              <a:solidFill>
                <a:srgbClr val="C00000"/>
              </a:solidFill>
              <a:latin typeface="方正超粗黑_GBK" panose="03000509000000000000" pitchFamily="65" charset="-122"/>
              <a:ea typeface="方正超粗黑_GBK" panose="03000509000000000000" pitchFamily="65" charset="-122"/>
            </a:endParaRPr>
          </a:p>
        </p:txBody>
      </p:sp>
      <p:sp>
        <p:nvSpPr>
          <p:cNvPr id="12" name="文本框 11"/>
          <p:cNvSpPr txBox="1"/>
          <p:nvPr/>
        </p:nvSpPr>
        <p:spPr>
          <a:xfrm>
            <a:off x="8451761" y="1422024"/>
            <a:ext cx="338554" cy="536399"/>
          </a:xfrm>
          <a:prstGeom prst="rect">
            <a:avLst/>
          </a:prstGeom>
          <a:solidFill>
            <a:schemeClr val="bg2"/>
          </a:solidFill>
        </p:spPr>
        <p:txBody>
          <a:bodyPr vert="eaVert" wrap="square" rtlCol="0">
            <a:spAutoFit/>
          </a:bodyPr>
          <a:lstStyle/>
          <a:p>
            <a:pPr algn="ctr"/>
            <a:r>
              <a:rPr lang="zh-CN" altLang="en-US" sz="1000" dirty="0" smtClean="0">
                <a:solidFill>
                  <a:srgbClr val="C00000"/>
                </a:solidFill>
                <a:latin typeface="方正超粗黑_GBK" panose="03000509000000000000" pitchFamily="65" charset="-122"/>
                <a:ea typeface="方正超粗黑_GBK" panose="03000509000000000000" pitchFamily="65" charset="-122"/>
              </a:rPr>
              <a:t>后油槽</a:t>
            </a:r>
          </a:p>
        </p:txBody>
      </p:sp>
      <p:cxnSp>
        <p:nvCxnSpPr>
          <p:cNvPr id="14" name="直接箭头连接符 13"/>
          <p:cNvCxnSpPr/>
          <p:nvPr/>
        </p:nvCxnSpPr>
        <p:spPr>
          <a:xfrm flipH="1">
            <a:off x="5254213" y="974785"/>
            <a:ext cx="318451" cy="779577"/>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7" name="文本框 16"/>
          <p:cNvSpPr txBox="1"/>
          <p:nvPr/>
        </p:nvSpPr>
        <p:spPr>
          <a:xfrm>
            <a:off x="5191804" y="726918"/>
            <a:ext cx="904196" cy="369332"/>
          </a:xfrm>
          <a:prstGeom prst="rect">
            <a:avLst/>
          </a:prstGeom>
          <a:solidFill>
            <a:schemeClr val="bg2"/>
          </a:solidFill>
        </p:spPr>
        <p:txBody>
          <a:bodyPr wrap="square" rtlCol="0">
            <a:spAutoFit/>
          </a:bodyPr>
          <a:lstStyle/>
          <a:p>
            <a:r>
              <a:rPr lang="zh-CN" altLang="en-US" dirty="0">
                <a:latin typeface="方正超粗黑_GBK" panose="03000509000000000000" pitchFamily="65" charset="-122"/>
                <a:ea typeface="方正超粗黑_GBK" panose="03000509000000000000" pitchFamily="65" charset="-122"/>
              </a:rPr>
              <a:t>压</a:t>
            </a:r>
            <a:r>
              <a:rPr lang="zh-CN" altLang="en-US" dirty="0" smtClean="0">
                <a:latin typeface="方正超粗黑_GBK" panose="03000509000000000000" pitchFamily="65" charset="-122"/>
                <a:ea typeface="方正超粗黑_GBK" panose="03000509000000000000" pitchFamily="65" charset="-122"/>
              </a:rPr>
              <a:t>力泵</a:t>
            </a:r>
          </a:p>
        </p:txBody>
      </p:sp>
      <p:sp>
        <p:nvSpPr>
          <p:cNvPr id="18" name="文本框 17"/>
          <p:cNvSpPr txBox="1"/>
          <p:nvPr/>
        </p:nvSpPr>
        <p:spPr>
          <a:xfrm>
            <a:off x="1817502" y="1690223"/>
            <a:ext cx="943010" cy="369332"/>
          </a:xfrm>
          <a:prstGeom prst="rect">
            <a:avLst/>
          </a:prstGeom>
          <a:solidFill>
            <a:schemeClr val="bg2"/>
          </a:solidFill>
        </p:spPr>
        <p:txBody>
          <a:bodyPr wrap="square" rtlCol="0">
            <a:spAutoFit/>
          </a:bodyPr>
          <a:lstStyle/>
          <a:p>
            <a:pPr algn="ctr"/>
            <a:r>
              <a:rPr lang="zh-CN" altLang="en-US" dirty="0">
                <a:latin typeface="方正超粗黑_GBK" panose="03000509000000000000" pitchFamily="65" charset="-122"/>
                <a:ea typeface="方正超粗黑_GBK" panose="03000509000000000000" pitchFamily="65" charset="-122"/>
              </a:rPr>
              <a:t>滑</a:t>
            </a:r>
            <a:r>
              <a:rPr lang="zh-CN" altLang="en-US" dirty="0" smtClean="0">
                <a:latin typeface="方正超粗黑_GBK" panose="03000509000000000000" pitchFamily="65" charset="-122"/>
                <a:ea typeface="方正超粗黑_GBK" panose="03000509000000000000" pitchFamily="65" charset="-122"/>
              </a:rPr>
              <a:t>油箱</a:t>
            </a:r>
          </a:p>
        </p:txBody>
      </p:sp>
      <p:cxnSp>
        <p:nvCxnSpPr>
          <p:cNvPr id="19" name="直接箭头连接符 18"/>
          <p:cNvCxnSpPr/>
          <p:nvPr/>
        </p:nvCxnSpPr>
        <p:spPr>
          <a:xfrm>
            <a:off x="10261119" y="3139817"/>
            <a:ext cx="334341" cy="469104"/>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8420918" y="2296540"/>
            <a:ext cx="338554" cy="536399"/>
          </a:xfrm>
          <a:prstGeom prst="rect">
            <a:avLst/>
          </a:prstGeom>
          <a:solidFill>
            <a:schemeClr val="bg2"/>
          </a:solidFill>
        </p:spPr>
        <p:txBody>
          <a:bodyPr vert="eaVert" wrap="square" rtlCol="0">
            <a:spAutoFit/>
          </a:bodyPr>
          <a:lstStyle/>
          <a:p>
            <a:pPr algn="ctr"/>
            <a:r>
              <a:rPr lang="zh-CN" altLang="en-US" sz="1000" dirty="0" smtClean="0">
                <a:solidFill>
                  <a:srgbClr val="C00000"/>
                </a:solidFill>
                <a:latin typeface="方正超粗黑_GBK" panose="03000509000000000000" pitchFamily="65" charset="-122"/>
                <a:ea typeface="方正超粗黑_GBK" panose="03000509000000000000" pitchFamily="65" charset="-122"/>
              </a:rPr>
              <a:t>前油槽</a:t>
            </a:r>
          </a:p>
        </p:txBody>
      </p:sp>
      <p:sp>
        <p:nvSpPr>
          <p:cNvPr id="23" name="文本框 22"/>
          <p:cNvSpPr txBox="1"/>
          <p:nvPr/>
        </p:nvSpPr>
        <p:spPr>
          <a:xfrm>
            <a:off x="9145537" y="4258174"/>
            <a:ext cx="503486" cy="246221"/>
          </a:xfrm>
          <a:prstGeom prst="rect">
            <a:avLst/>
          </a:prstGeom>
          <a:solidFill>
            <a:schemeClr val="bg2"/>
          </a:solidFill>
        </p:spPr>
        <p:txBody>
          <a:bodyPr wrap="square" rtlCol="0">
            <a:spAutoFit/>
          </a:bodyPr>
          <a:lstStyle/>
          <a:p>
            <a:pPr algn="ctr"/>
            <a:r>
              <a:rPr lang="en-US" altLang="zh-CN" sz="1000" dirty="0" smtClean="0">
                <a:solidFill>
                  <a:srgbClr val="C00000"/>
                </a:solidFill>
                <a:latin typeface="方正超粗黑_GBK" panose="03000509000000000000" pitchFamily="65" charset="-122"/>
                <a:ea typeface="方正超粗黑_GBK" panose="03000509000000000000" pitchFamily="65" charset="-122"/>
              </a:rPr>
              <a:t>AGB</a:t>
            </a:r>
            <a:endParaRPr lang="zh-CN" altLang="en-US" sz="1000" dirty="0" smtClean="0">
              <a:solidFill>
                <a:srgbClr val="C00000"/>
              </a:solidFill>
              <a:latin typeface="方正超粗黑_GBK" panose="03000509000000000000" pitchFamily="65" charset="-122"/>
              <a:ea typeface="方正超粗黑_GBK" panose="03000509000000000000" pitchFamily="65" charset="-122"/>
            </a:endParaRPr>
          </a:p>
        </p:txBody>
      </p:sp>
      <p:sp>
        <p:nvSpPr>
          <p:cNvPr id="24" name="文本框 23"/>
          <p:cNvSpPr txBox="1"/>
          <p:nvPr/>
        </p:nvSpPr>
        <p:spPr>
          <a:xfrm>
            <a:off x="2179811" y="4315634"/>
            <a:ext cx="580701" cy="553998"/>
          </a:xfrm>
          <a:prstGeom prst="rect">
            <a:avLst/>
          </a:prstGeom>
          <a:solidFill>
            <a:schemeClr val="bg2"/>
          </a:solidFill>
        </p:spPr>
        <p:txBody>
          <a:bodyPr wrap="square" rtlCol="0">
            <a:spAutoFit/>
          </a:bodyPr>
          <a:lstStyle/>
          <a:p>
            <a:pPr algn="ctr"/>
            <a:r>
              <a:rPr lang="zh-CN" altLang="en-US" sz="1000" dirty="0" smtClean="0">
                <a:latin typeface="方正超粗黑_GBK" panose="03000509000000000000" pitchFamily="65" charset="-122"/>
                <a:ea typeface="方正超粗黑_GBK" panose="03000509000000000000" pitchFamily="65" charset="-122"/>
              </a:rPr>
              <a:t>伺服</a:t>
            </a:r>
            <a:endParaRPr lang="en-US" altLang="zh-CN" sz="1000" dirty="0" smtClean="0">
              <a:latin typeface="方正超粗黑_GBK" panose="03000509000000000000" pitchFamily="65" charset="-122"/>
              <a:ea typeface="方正超粗黑_GBK" panose="03000509000000000000" pitchFamily="65" charset="-122"/>
            </a:endParaRPr>
          </a:p>
          <a:p>
            <a:pPr algn="ctr"/>
            <a:r>
              <a:rPr lang="zh-CN" altLang="en-US" sz="1000" dirty="0" smtClean="0">
                <a:latin typeface="方正超粗黑_GBK" panose="03000509000000000000" pitchFamily="65" charset="-122"/>
                <a:ea typeface="方正超粗黑_GBK" panose="03000509000000000000" pitchFamily="65" charset="-122"/>
              </a:rPr>
              <a:t>燃油</a:t>
            </a:r>
            <a:endParaRPr lang="en-US" altLang="zh-CN" sz="1000" dirty="0" smtClean="0">
              <a:latin typeface="方正超粗黑_GBK" panose="03000509000000000000" pitchFamily="65" charset="-122"/>
              <a:ea typeface="方正超粗黑_GBK" panose="03000509000000000000" pitchFamily="65" charset="-122"/>
            </a:endParaRPr>
          </a:p>
          <a:p>
            <a:pPr algn="ctr"/>
            <a:r>
              <a:rPr lang="zh-CN" altLang="en-US" sz="1000" dirty="0" smtClean="0">
                <a:latin typeface="方正超粗黑_GBK" panose="03000509000000000000" pitchFamily="65" charset="-122"/>
                <a:ea typeface="方正超粗黑_GBK" panose="03000509000000000000" pitchFamily="65" charset="-122"/>
              </a:rPr>
              <a:t>加温器</a:t>
            </a:r>
          </a:p>
        </p:txBody>
      </p:sp>
      <p:sp>
        <p:nvSpPr>
          <p:cNvPr id="25" name="文本框 24"/>
          <p:cNvSpPr txBox="1"/>
          <p:nvPr/>
        </p:nvSpPr>
        <p:spPr>
          <a:xfrm>
            <a:off x="3194780" y="5875390"/>
            <a:ext cx="943010" cy="646331"/>
          </a:xfrm>
          <a:prstGeom prst="rect">
            <a:avLst/>
          </a:prstGeom>
          <a:solidFill>
            <a:schemeClr val="bg2"/>
          </a:solidFill>
        </p:spPr>
        <p:txBody>
          <a:bodyPr wrap="square" rtlCol="0">
            <a:spAutoFit/>
          </a:bodyPr>
          <a:lstStyle/>
          <a:p>
            <a:pPr algn="ctr"/>
            <a:r>
              <a:rPr lang="zh-CN" altLang="en-US" dirty="0" smtClean="0">
                <a:latin typeface="方正超粗黑_GBK" panose="03000509000000000000" pitchFamily="65" charset="-122"/>
                <a:ea typeface="方正超粗黑_GBK" panose="03000509000000000000" pitchFamily="65" charset="-122"/>
              </a:rPr>
              <a:t>回油滤组件</a:t>
            </a:r>
          </a:p>
        </p:txBody>
      </p:sp>
      <p:sp>
        <p:nvSpPr>
          <p:cNvPr id="26" name="文本框 25"/>
          <p:cNvSpPr txBox="1"/>
          <p:nvPr/>
        </p:nvSpPr>
        <p:spPr>
          <a:xfrm>
            <a:off x="5009107" y="5930123"/>
            <a:ext cx="1127113" cy="369332"/>
          </a:xfrm>
          <a:prstGeom prst="rect">
            <a:avLst/>
          </a:prstGeom>
          <a:solidFill>
            <a:schemeClr val="bg2"/>
          </a:solidFill>
        </p:spPr>
        <p:txBody>
          <a:bodyPr wrap="square" rtlCol="0">
            <a:spAutoFit/>
          </a:bodyPr>
          <a:lstStyle/>
          <a:p>
            <a:pPr algn="ctr"/>
            <a:r>
              <a:rPr lang="zh-CN" altLang="en-US" dirty="0" smtClean="0">
                <a:latin typeface="方正超粗黑_GBK" panose="03000509000000000000" pitchFamily="65" charset="-122"/>
                <a:ea typeface="方正超粗黑_GBK" panose="03000509000000000000" pitchFamily="65" charset="-122"/>
              </a:rPr>
              <a:t>润滑组件</a:t>
            </a:r>
          </a:p>
        </p:txBody>
      </p:sp>
      <p:cxnSp>
        <p:nvCxnSpPr>
          <p:cNvPr id="27" name="直接箭头连接符 26"/>
          <p:cNvCxnSpPr/>
          <p:nvPr/>
        </p:nvCxnSpPr>
        <p:spPr>
          <a:xfrm flipV="1">
            <a:off x="1050057" y="3728086"/>
            <a:ext cx="920500" cy="1141546"/>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8" name="文本框 27"/>
          <p:cNvSpPr txBox="1"/>
          <p:nvPr/>
        </p:nvSpPr>
        <p:spPr>
          <a:xfrm>
            <a:off x="372534" y="4943737"/>
            <a:ext cx="1355045" cy="646331"/>
          </a:xfrm>
          <a:prstGeom prst="rect">
            <a:avLst/>
          </a:prstGeom>
          <a:solidFill>
            <a:schemeClr val="bg2"/>
          </a:solidFill>
        </p:spPr>
        <p:txBody>
          <a:bodyPr wrap="square" rtlCol="0">
            <a:spAutoFit/>
          </a:bodyPr>
          <a:lstStyle/>
          <a:p>
            <a:pPr algn="ctr"/>
            <a:r>
              <a:rPr lang="zh-CN" altLang="en-US" dirty="0" smtClean="0">
                <a:latin typeface="方正超粗黑_GBK" panose="03000509000000000000" pitchFamily="65" charset="-122"/>
                <a:ea typeface="方正超粗黑_GBK" panose="03000509000000000000" pitchFamily="65" charset="-122"/>
              </a:rPr>
              <a:t>主燃油</a:t>
            </a:r>
            <a:r>
              <a:rPr lang="en-US" altLang="zh-CN" dirty="0" smtClean="0">
                <a:latin typeface="方正超粗黑_GBK" panose="03000509000000000000" pitchFamily="65" charset="-122"/>
                <a:ea typeface="方正超粗黑_GBK" panose="03000509000000000000" pitchFamily="65" charset="-122"/>
              </a:rPr>
              <a:t>/</a:t>
            </a:r>
            <a:r>
              <a:rPr lang="zh-CN" altLang="en-US" dirty="0" smtClean="0">
                <a:latin typeface="方正超粗黑_GBK" panose="03000509000000000000" pitchFamily="65" charset="-122"/>
                <a:ea typeface="方正超粗黑_GBK" panose="03000509000000000000" pitchFamily="65" charset="-122"/>
              </a:rPr>
              <a:t>滑油热交换器</a:t>
            </a:r>
          </a:p>
        </p:txBody>
      </p:sp>
      <p:cxnSp>
        <p:nvCxnSpPr>
          <p:cNvPr id="29" name="直接箭头连接符 28"/>
          <p:cNvCxnSpPr/>
          <p:nvPr/>
        </p:nvCxnSpPr>
        <p:spPr>
          <a:xfrm flipH="1" flipV="1">
            <a:off x="5280932" y="5430400"/>
            <a:ext cx="1689211" cy="499723"/>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30" name="文本框 29"/>
          <p:cNvSpPr txBox="1"/>
          <p:nvPr/>
        </p:nvSpPr>
        <p:spPr>
          <a:xfrm>
            <a:off x="6986172" y="5745457"/>
            <a:ext cx="881119" cy="369332"/>
          </a:xfrm>
          <a:prstGeom prst="rect">
            <a:avLst/>
          </a:prstGeom>
          <a:solidFill>
            <a:schemeClr val="bg2"/>
          </a:solidFill>
        </p:spPr>
        <p:txBody>
          <a:bodyPr wrap="square" rtlCol="0">
            <a:spAutoFit/>
          </a:bodyPr>
          <a:lstStyle/>
          <a:p>
            <a:pPr algn="ctr"/>
            <a:r>
              <a:rPr lang="zh-CN" altLang="en-US" dirty="0" smtClean="0">
                <a:latin typeface="方正超粗黑_GBK" panose="03000509000000000000" pitchFamily="65" charset="-122"/>
                <a:ea typeface="方正超粗黑_GBK" panose="03000509000000000000" pitchFamily="65" charset="-122"/>
              </a:rPr>
              <a:t>回油泵</a:t>
            </a:r>
          </a:p>
        </p:txBody>
      </p:sp>
    </p:spTree>
    <p:extLst>
      <p:ext uri="{BB962C8B-B14F-4D97-AF65-F5344CB8AC3E}">
        <p14:creationId xmlns:p14="http://schemas.microsoft.com/office/powerpoint/2010/main" val="249642443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rotWithShape="1">
          <a:blip r:embed="rId2">
            <a:extLst>
              <a:ext uri="{28A0092B-C50C-407E-A947-70E740481C1C}">
                <a14:useLocalDpi xmlns:a14="http://schemas.microsoft.com/office/drawing/2010/main" val="0"/>
              </a:ext>
            </a:extLst>
          </a:blip>
          <a:srcRect t="9734" b="11879"/>
          <a:stretch/>
        </p:blipFill>
        <p:spPr>
          <a:xfrm>
            <a:off x="1066800" y="335074"/>
            <a:ext cx="10058400" cy="5210355"/>
          </a:xfrm>
          <a:prstGeom prst="rect">
            <a:avLst/>
          </a:prstGeom>
        </p:spPr>
      </p:pic>
      <p:sp>
        <p:nvSpPr>
          <p:cNvPr id="8" name="椭圆 7"/>
          <p:cNvSpPr/>
          <p:nvPr/>
        </p:nvSpPr>
        <p:spPr>
          <a:xfrm>
            <a:off x="6625087" y="3049436"/>
            <a:ext cx="1155939" cy="1470806"/>
          </a:xfrm>
          <a:prstGeom prst="ellipse">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9730596" y="5788098"/>
            <a:ext cx="2324487" cy="923330"/>
          </a:xfrm>
          <a:prstGeom prst="rect">
            <a:avLst/>
          </a:prstGeom>
          <a:solidFill>
            <a:schemeClr val="bg2"/>
          </a:solidFill>
        </p:spPr>
        <p:txBody>
          <a:bodyPr vert="horz" wrap="square" rtlCol="0">
            <a:spAutoFit/>
          </a:bodyPr>
          <a:lstStyle/>
          <a:p>
            <a:pPr algn="ctr"/>
            <a:r>
              <a:rPr lang="zh-CN" altLang="en-US" sz="5400" dirty="0" smtClean="0">
                <a:solidFill>
                  <a:srgbClr val="FF0000"/>
                </a:solidFill>
                <a:latin typeface="方正超粗黑_GBK" panose="03000509000000000000" pitchFamily="65" charset="-122"/>
                <a:ea typeface="方正超粗黑_GBK" panose="03000509000000000000" pitchFamily="65" charset="-122"/>
              </a:rPr>
              <a:t>滑油箱</a:t>
            </a:r>
            <a:endParaRPr lang="zh-CN" altLang="en-US" sz="5400" dirty="0">
              <a:solidFill>
                <a:srgbClr val="FF0000"/>
              </a:solidFill>
              <a:latin typeface="方正超粗黑_GBK" panose="03000509000000000000" pitchFamily="65" charset="-122"/>
              <a:ea typeface="方正超粗黑_GBK" panose="03000509000000000000" pitchFamily="65" charset="-122"/>
            </a:endParaRPr>
          </a:p>
        </p:txBody>
      </p:sp>
      <p:sp>
        <p:nvSpPr>
          <p:cNvPr id="10" name="文本框 9"/>
          <p:cNvSpPr txBox="1"/>
          <p:nvPr/>
        </p:nvSpPr>
        <p:spPr>
          <a:xfrm>
            <a:off x="4267198" y="5623618"/>
            <a:ext cx="4902681" cy="646331"/>
          </a:xfrm>
          <a:prstGeom prst="rect">
            <a:avLst/>
          </a:prstGeom>
          <a:solidFill>
            <a:schemeClr val="bg2"/>
          </a:solidFill>
        </p:spPr>
        <p:txBody>
          <a:bodyPr wrap="square" rtlCol="0">
            <a:spAutoFit/>
          </a:bodyPr>
          <a:lstStyle/>
          <a:p>
            <a:r>
              <a:rPr lang="zh-CN" altLang="en-US" dirty="0">
                <a:latin typeface="方正超粗黑_GBK" panose="03000509000000000000" pitchFamily="65" charset="-122"/>
                <a:ea typeface="方正超粗黑_GBK" panose="03000509000000000000" pitchFamily="65" charset="-122"/>
              </a:rPr>
              <a:t>滑油箱是在风扇机</a:t>
            </a:r>
            <a:r>
              <a:rPr lang="zh-CN" altLang="en-US" dirty="0" smtClean="0">
                <a:latin typeface="方正超粗黑_GBK" panose="03000509000000000000" pitchFamily="65" charset="-122"/>
                <a:ea typeface="方正超粗黑_GBK" panose="03000509000000000000" pitchFamily="65" charset="-122"/>
              </a:rPr>
              <a:t>匣</a:t>
            </a:r>
            <a:r>
              <a:rPr lang="en-US" altLang="zh-CN" dirty="0" smtClean="0">
                <a:latin typeface="方正超粗黑_GBK" panose="03000509000000000000" pitchFamily="65" charset="-122"/>
                <a:ea typeface="方正超粗黑_GBK" panose="03000509000000000000" pitchFamily="65" charset="-122"/>
              </a:rPr>
              <a:t>3</a:t>
            </a:r>
            <a:r>
              <a:rPr lang="zh-CN" altLang="en-US" dirty="0">
                <a:latin typeface="方正超粗黑_GBK" panose="03000509000000000000" pitchFamily="65" charset="-122"/>
                <a:ea typeface="方正超粗黑_GBK" panose="03000509000000000000" pitchFamily="65" charset="-122"/>
              </a:rPr>
              <a:t>：</a:t>
            </a:r>
            <a:r>
              <a:rPr lang="en-US" altLang="zh-CN" dirty="0">
                <a:latin typeface="方正超粗黑_GBK" panose="03000509000000000000" pitchFamily="65" charset="-122"/>
                <a:ea typeface="方正超粗黑_GBK" panose="03000509000000000000" pitchFamily="65" charset="-122"/>
              </a:rPr>
              <a:t>00</a:t>
            </a:r>
            <a:r>
              <a:rPr lang="zh-CN" altLang="en-US" dirty="0">
                <a:latin typeface="方正超粗黑_GBK" panose="03000509000000000000" pitchFamily="65" charset="-122"/>
                <a:ea typeface="方正超粗黑_GBK" panose="03000509000000000000" pitchFamily="65" charset="-122"/>
              </a:rPr>
              <a:t>位置。通过滑油箱检</a:t>
            </a:r>
            <a:r>
              <a:rPr lang="zh-CN" altLang="en-US" dirty="0" smtClean="0">
                <a:latin typeface="方正超粗黑_GBK" panose="03000509000000000000" pitchFamily="65" charset="-122"/>
                <a:ea typeface="方正超粗黑_GBK" panose="03000509000000000000" pitchFamily="65" charset="-122"/>
              </a:rPr>
              <a:t>查接近门可</a:t>
            </a:r>
            <a:r>
              <a:rPr lang="zh-CN" altLang="en-US" dirty="0">
                <a:latin typeface="方正超粗黑_GBK" panose="03000509000000000000" pitchFamily="65" charset="-122"/>
                <a:ea typeface="方正超粗黑_GBK" panose="03000509000000000000" pitchFamily="65" charset="-122"/>
              </a:rPr>
              <a:t>做滑油量的目视检查和加滑油。</a:t>
            </a:r>
            <a:endParaRPr lang="zh-CN" altLang="en-US" dirty="0" smtClean="0">
              <a:latin typeface="方正超粗黑_GBK" panose="03000509000000000000" pitchFamily="65" charset="-122"/>
              <a:ea typeface="方正超粗黑_GBK" panose="03000509000000000000" pitchFamily="65" charset="-122"/>
            </a:endParaRPr>
          </a:p>
        </p:txBody>
      </p:sp>
      <p:sp>
        <p:nvSpPr>
          <p:cNvPr id="11" name="文本框 10"/>
          <p:cNvSpPr txBox="1"/>
          <p:nvPr/>
        </p:nvSpPr>
        <p:spPr>
          <a:xfrm>
            <a:off x="621102" y="4868656"/>
            <a:ext cx="1621765" cy="646331"/>
          </a:xfrm>
          <a:prstGeom prst="rect">
            <a:avLst/>
          </a:prstGeom>
          <a:solidFill>
            <a:schemeClr val="bg2"/>
          </a:solidFill>
        </p:spPr>
        <p:txBody>
          <a:bodyPr wrap="square" rtlCol="0">
            <a:spAutoFit/>
          </a:bodyPr>
          <a:lstStyle/>
          <a:p>
            <a:pPr indent="180000"/>
            <a:r>
              <a:rPr lang="en-US" altLang="zh-CN" dirty="0" smtClean="0">
                <a:latin typeface="方正超粗黑_GBK" panose="03000509000000000000" pitchFamily="65" charset="-122"/>
                <a:ea typeface="方正超粗黑_GBK" panose="03000509000000000000" pitchFamily="65" charset="-122"/>
              </a:rPr>
              <a:t>AGB/TGB</a:t>
            </a:r>
          </a:p>
          <a:p>
            <a:pPr indent="180000"/>
            <a:r>
              <a:rPr lang="zh-CN" altLang="en-US" dirty="0" smtClean="0">
                <a:latin typeface="方正超粗黑_GBK" panose="03000509000000000000" pitchFamily="65" charset="-122"/>
                <a:ea typeface="方正超粗黑_GBK" panose="03000509000000000000" pitchFamily="65" charset="-122"/>
              </a:rPr>
              <a:t>通气路径</a:t>
            </a:r>
          </a:p>
        </p:txBody>
      </p:sp>
      <p:pic>
        <p:nvPicPr>
          <p:cNvPr id="14" name="图片 13"/>
          <p:cNvPicPr>
            <a:picLocks noChangeAspect="1"/>
          </p:cNvPicPr>
          <p:nvPr/>
        </p:nvPicPr>
        <p:blipFill rotWithShape="1">
          <a:blip r:embed="rId3" cstate="print">
            <a:extLst>
              <a:ext uri="{28A0092B-C50C-407E-A947-70E740481C1C}">
                <a14:useLocalDpi xmlns:a14="http://schemas.microsoft.com/office/drawing/2010/main" val="0"/>
              </a:ext>
            </a:extLst>
          </a:blip>
          <a:srcRect l="19901" r="28631"/>
          <a:stretch/>
        </p:blipFill>
        <p:spPr>
          <a:xfrm>
            <a:off x="409754" y="265107"/>
            <a:ext cx="3666226" cy="5350287"/>
          </a:xfrm>
          <a:prstGeom prst="rect">
            <a:avLst/>
          </a:prstGeom>
          <a:ln w="38100">
            <a:solidFill>
              <a:srgbClr val="FFC000"/>
            </a:solidFill>
          </a:ln>
        </p:spPr>
      </p:pic>
      <p:pic>
        <p:nvPicPr>
          <p:cNvPr id="15" name="图片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83276" y="0"/>
            <a:ext cx="4208724" cy="2907497"/>
          </a:xfrm>
          <a:prstGeom prst="rect">
            <a:avLst/>
          </a:prstGeom>
          <a:ln w="28575">
            <a:solidFill>
              <a:schemeClr val="accent4"/>
            </a:solidFill>
          </a:ln>
        </p:spPr>
      </p:pic>
      <p:cxnSp>
        <p:nvCxnSpPr>
          <p:cNvPr id="4" name="直接箭头连接符 3"/>
          <p:cNvCxnSpPr/>
          <p:nvPr/>
        </p:nvCxnSpPr>
        <p:spPr>
          <a:xfrm flipH="1" flipV="1">
            <a:off x="10087638" y="1900782"/>
            <a:ext cx="130349" cy="255433"/>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9302148" y="2156215"/>
            <a:ext cx="1831678" cy="646331"/>
          </a:xfrm>
          <a:prstGeom prst="rect">
            <a:avLst/>
          </a:prstGeom>
          <a:solidFill>
            <a:schemeClr val="bg2"/>
          </a:solidFill>
        </p:spPr>
        <p:txBody>
          <a:bodyPr wrap="square" rtlCol="0">
            <a:spAutoFit/>
          </a:bodyPr>
          <a:lstStyle/>
          <a:p>
            <a:pPr algn="ctr"/>
            <a:r>
              <a:rPr lang="zh-CN" altLang="en-US" dirty="0">
                <a:latin typeface="方正超粗黑_GBK" panose="03000509000000000000" pitchFamily="65" charset="-122"/>
                <a:ea typeface="方正超粗黑_GBK" panose="03000509000000000000" pitchFamily="65" charset="-122"/>
              </a:rPr>
              <a:t>右</a:t>
            </a:r>
            <a:r>
              <a:rPr lang="zh-CN" altLang="en-US" dirty="0" smtClean="0">
                <a:latin typeface="方正超粗黑_GBK" panose="03000509000000000000" pitchFamily="65" charset="-122"/>
                <a:ea typeface="方正超粗黑_GBK" panose="03000509000000000000" pitchFamily="65" charset="-122"/>
              </a:rPr>
              <a:t>侧风扇整流罩滑油箱接近门</a:t>
            </a:r>
          </a:p>
        </p:txBody>
      </p:sp>
      <p:pic>
        <p:nvPicPr>
          <p:cNvPr id="18" name="图片 17"/>
          <p:cNvPicPr>
            <a:picLocks noChangeAspect="1"/>
          </p:cNvPicPr>
          <p:nvPr/>
        </p:nvPicPr>
        <p:blipFill>
          <a:blip r:embed="rId5"/>
          <a:stretch>
            <a:fillRect/>
          </a:stretch>
        </p:blipFill>
        <p:spPr>
          <a:xfrm>
            <a:off x="4733026" y="265107"/>
            <a:ext cx="3651222" cy="1408418"/>
          </a:xfrm>
          <a:prstGeom prst="rect">
            <a:avLst/>
          </a:prstGeom>
          <a:ln w="38100">
            <a:solidFill>
              <a:srgbClr val="FFC000"/>
            </a:solidFill>
          </a:ln>
        </p:spPr>
      </p:pic>
      <p:cxnSp>
        <p:nvCxnSpPr>
          <p:cNvPr id="19" name="直接箭头连接符 18"/>
          <p:cNvCxnSpPr/>
          <p:nvPr/>
        </p:nvCxnSpPr>
        <p:spPr>
          <a:xfrm flipH="1" flipV="1">
            <a:off x="7589580" y="1198316"/>
            <a:ext cx="1712568" cy="964478"/>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57995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2" cstate="print">
            <a:extLst>
              <a:ext uri="{28A0092B-C50C-407E-A947-70E740481C1C}">
                <a14:useLocalDpi xmlns:a14="http://schemas.microsoft.com/office/drawing/2010/main" val="0"/>
              </a:ext>
            </a:extLst>
          </a:blip>
          <a:srcRect l="40423" t="27144" r="34963" b="42110"/>
          <a:stretch/>
        </p:blipFill>
        <p:spPr>
          <a:xfrm>
            <a:off x="1682150" y="3017511"/>
            <a:ext cx="4497946" cy="3745673"/>
          </a:xfrm>
          <a:prstGeom prst="rect">
            <a:avLst/>
          </a:prstGeom>
          <a:ln w="38100">
            <a:solidFill>
              <a:srgbClr val="FFC000"/>
            </a:solidFill>
          </a:ln>
        </p:spPr>
      </p:pic>
      <p:sp>
        <p:nvSpPr>
          <p:cNvPr id="7" name="圆角矩形 6"/>
          <p:cNvSpPr/>
          <p:nvPr/>
        </p:nvSpPr>
        <p:spPr>
          <a:xfrm>
            <a:off x="379561" y="5854129"/>
            <a:ext cx="741872" cy="615682"/>
          </a:xfrm>
          <a:prstGeom prst="round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9730596" y="5788098"/>
            <a:ext cx="2324487" cy="923330"/>
          </a:xfrm>
          <a:prstGeom prst="rect">
            <a:avLst/>
          </a:prstGeom>
          <a:solidFill>
            <a:schemeClr val="bg2"/>
          </a:solidFill>
        </p:spPr>
        <p:txBody>
          <a:bodyPr vert="horz" wrap="square" rtlCol="0">
            <a:spAutoFit/>
          </a:bodyPr>
          <a:lstStyle/>
          <a:p>
            <a:pPr algn="ctr"/>
            <a:r>
              <a:rPr lang="zh-CN" altLang="en-US" sz="5400" dirty="0" smtClean="0">
                <a:solidFill>
                  <a:srgbClr val="FF0000"/>
                </a:solidFill>
                <a:latin typeface="方正超粗黑_GBK" panose="03000509000000000000" pitchFamily="65" charset="-122"/>
                <a:ea typeface="方正超粗黑_GBK" panose="03000509000000000000" pitchFamily="65" charset="-122"/>
              </a:rPr>
              <a:t>滑油箱</a:t>
            </a:r>
            <a:endParaRPr lang="zh-CN" altLang="en-US" sz="5400" dirty="0">
              <a:solidFill>
                <a:srgbClr val="FF0000"/>
              </a:solidFill>
              <a:latin typeface="方正超粗黑_GBK" panose="03000509000000000000" pitchFamily="65" charset="-122"/>
              <a:ea typeface="方正超粗黑_GBK" panose="03000509000000000000" pitchFamily="65" charset="-122"/>
            </a:endParaRPr>
          </a:p>
        </p:txBody>
      </p:sp>
      <p:sp>
        <p:nvSpPr>
          <p:cNvPr id="10" name="文本框 9"/>
          <p:cNvSpPr txBox="1"/>
          <p:nvPr/>
        </p:nvSpPr>
        <p:spPr>
          <a:xfrm>
            <a:off x="338573" y="4335576"/>
            <a:ext cx="1797172" cy="369332"/>
          </a:xfrm>
          <a:prstGeom prst="rect">
            <a:avLst/>
          </a:prstGeom>
          <a:solidFill>
            <a:schemeClr val="bg2"/>
          </a:solidFill>
        </p:spPr>
        <p:txBody>
          <a:bodyPr wrap="square" rtlCol="0">
            <a:spAutoFit/>
          </a:bodyPr>
          <a:lstStyle/>
          <a:p>
            <a:r>
              <a:rPr lang="zh-CN" altLang="en-US" dirty="0" smtClean="0">
                <a:latin typeface="方正超粗黑_GBK" panose="03000509000000000000" pitchFamily="65" charset="-122"/>
                <a:ea typeface="方正超粗黑_GBK" panose="03000509000000000000" pitchFamily="65" charset="-122"/>
              </a:rPr>
              <a:t>滑油量目视窗口</a:t>
            </a:r>
          </a:p>
        </p:txBody>
      </p:sp>
      <p:pic>
        <p:nvPicPr>
          <p:cNvPr id="15" name="图片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83276" y="141939"/>
            <a:ext cx="4208724" cy="2907497"/>
          </a:xfrm>
          <a:prstGeom prst="rect">
            <a:avLst/>
          </a:prstGeom>
          <a:ln w="28575">
            <a:solidFill>
              <a:schemeClr val="accent4"/>
            </a:solidFill>
          </a:ln>
        </p:spPr>
      </p:pic>
      <p:cxnSp>
        <p:nvCxnSpPr>
          <p:cNvPr id="4" name="直接箭头连接符 3"/>
          <p:cNvCxnSpPr/>
          <p:nvPr/>
        </p:nvCxnSpPr>
        <p:spPr>
          <a:xfrm flipH="1" flipV="1">
            <a:off x="10087638" y="1900782"/>
            <a:ext cx="130349" cy="255433"/>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9302148" y="2156215"/>
            <a:ext cx="1831678" cy="646331"/>
          </a:xfrm>
          <a:prstGeom prst="rect">
            <a:avLst/>
          </a:prstGeom>
          <a:solidFill>
            <a:schemeClr val="bg2"/>
          </a:solidFill>
        </p:spPr>
        <p:txBody>
          <a:bodyPr wrap="square" rtlCol="0">
            <a:spAutoFit/>
          </a:bodyPr>
          <a:lstStyle/>
          <a:p>
            <a:pPr algn="ctr"/>
            <a:r>
              <a:rPr lang="zh-CN" altLang="en-US" dirty="0">
                <a:latin typeface="方正超粗黑_GBK" panose="03000509000000000000" pitchFamily="65" charset="-122"/>
                <a:ea typeface="方正超粗黑_GBK" panose="03000509000000000000" pitchFamily="65" charset="-122"/>
              </a:rPr>
              <a:t>右</a:t>
            </a:r>
            <a:r>
              <a:rPr lang="zh-CN" altLang="en-US" dirty="0" smtClean="0">
                <a:latin typeface="方正超粗黑_GBK" panose="03000509000000000000" pitchFamily="65" charset="-122"/>
                <a:ea typeface="方正超粗黑_GBK" panose="03000509000000000000" pitchFamily="65" charset="-122"/>
              </a:rPr>
              <a:t>侧风扇整流罩滑油箱接近门</a:t>
            </a:r>
          </a:p>
        </p:txBody>
      </p:sp>
      <p:pic>
        <p:nvPicPr>
          <p:cNvPr id="18" name="图片 17"/>
          <p:cNvPicPr>
            <a:picLocks noChangeAspect="1"/>
          </p:cNvPicPr>
          <p:nvPr/>
        </p:nvPicPr>
        <p:blipFill>
          <a:blip r:embed="rId4"/>
          <a:stretch>
            <a:fillRect/>
          </a:stretch>
        </p:blipFill>
        <p:spPr>
          <a:xfrm>
            <a:off x="273170" y="196095"/>
            <a:ext cx="7029114" cy="2711402"/>
          </a:xfrm>
          <a:prstGeom prst="rect">
            <a:avLst/>
          </a:prstGeom>
          <a:ln w="38100">
            <a:solidFill>
              <a:srgbClr val="FFC000"/>
            </a:solidFill>
          </a:ln>
        </p:spPr>
      </p:pic>
      <p:cxnSp>
        <p:nvCxnSpPr>
          <p:cNvPr id="19" name="直接箭头连接符 18"/>
          <p:cNvCxnSpPr/>
          <p:nvPr/>
        </p:nvCxnSpPr>
        <p:spPr>
          <a:xfrm flipH="1" flipV="1">
            <a:off x="5822115" y="1909325"/>
            <a:ext cx="3480033" cy="253469"/>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a:stCxn id="10" idx="2"/>
          </p:cNvCxnSpPr>
          <p:nvPr/>
        </p:nvCxnSpPr>
        <p:spPr>
          <a:xfrm>
            <a:off x="1237159" y="4704908"/>
            <a:ext cx="1388631" cy="1083191"/>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p:nvPr/>
        </p:nvCxnSpPr>
        <p:spPr>
          <a:xfrm flipH="1">
            <a:off x="2868531" y="4335576"/>
            <a:ext cx="1387415" cy="1003949"/>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2" name="文本框 21"/>
          <p:cNvSpPr txBox="1"/>
          <p:nvPr/>
        </p:nvSpPr>
        <p:spPr>
          <a:xfrm>
            <a:off x="4255946" y="3966244"/>
            <a:ext cx="696336" cy="369332"/>
          </a:xfrm>
          <a:prstGeom prst="rect">
            <a:avLst/>
          </a:prstGeom>
          <a:solidFill>
            <a:schemeClr val="bg2"/>
          </a:solidFill>
        </p:spPr>
        <p:txBody>
          <a:bodyPr wrap="square" rtlCol="0">
            <a:spAutoFit/>
          </a:bodyPr>
          <a:lstStyle/>
          <a:p>
            <a:r>
              <a:rPr lang="zh-CN" altLang="en-US" dirty="0" smtClean="0">
                <a:latin typeface="方正超粗黑_GBK" panose="03000509000000000000" pitchFamily="65" charset="-122"/>
                <a:ea typeface="方正超粗黑_GBK" panose="03000509000000000000" pitchFamily="65" charset="-122"/>
              </a:rPr>
              <a:t>满油</a:t>
            </a:r>
          </a:p>
        </p:txBody>
      </p:sp>
      <p:cxnSp>
        <p:nvCxnSpPr>
          <p:cNvPr id="26" name="直接箭头连接符 25"/>
          <p:cNvCxnSpPr/>
          <p:nvPr/>
        </p:nvCxnSpPr>
        <p:spPr>
          <a:xfrm flipH="1" flipV="1">
            <a:off x="3275661" y="5992268"/>
            <a:ext cx="3465152" cy="72102"/>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8" name="文本框 27"/>
          <p:cNvSpPr txBox="1"/>
          <p:nvPr/>
        </p:nvSpPr>
        <p:spPr>
          <a:xfrm>
            <a:off x="6740813" y="5904892"/>
            <a:ext cx="1346311" cy="369332"/>
          </a:xfrm>
          <a:prstGeom prst="rect">
            <a:avLst/>
          </a:prstGeom>
          <a:solidFill>
            <a:schemeClr val="bg2"/>
          </a:solidFill>
        </p:spPr>
        <p:txBody>
          <a:bodyPr wrap="square" rtlCol="0">
            <a:spAutoFit/>
          </a:bodyPr>
          <a:lstStyle/>
          <a:p>
            <a:r>
              <a:rPr lang="zh-CN" altLang="en-US" dirty="0" smtClean="0">
                <a:latin typeface="方正超粗黑_GBK" panose="03000509000000000000" pitchFamily="65" charset="-122"/>
                <a:ea typeface="方正超粗黑_GBK" panose="03000509000000000000" pitchFamily="65" charset="-122"/>
              </a:rPr>
              <a:t>压力加油口</a:t>
            </a:r>
          </a:p>
        </p:txBody>
      </p:sp>
      <p:cxnSp>
        <p:nvCxnSpPr>
          <p:cNvPr id="29" name="直接箭头连接符 28"/>
          <p:cNvCxnSpPr/>
          <p:nvPr/>
        </p:nvCxnSpPr>
        <p:spPr>
          <a:xfrm flipH="1">
            <a:off x="5406588" y="4242554"/>
            <a:ext cx="1387415" cy="1003949"/>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30" name="文本框 29"/>
          <p:cNvSpPr txBox="1"/>
          <p:nvPr/>
        </p:nvSpPr>
        <p:spPr>
          <a:xfrm>
            <a:off x="6766674" y="4072455"/>
            <a:ext cx="1346311" cy="369332"/>
          </a:xfrm>
          <a:prstGeom prst="rect">
            <a:avLst/>
          </a:prstGeom>
          <a:solidFill>
            <a:schemeClr val="bg2"/>
          </a:solidFill>
        </p:spPr>
        <p:txBody>
          <a:bodyPr wrap="square" rtlCol="0">
            <a:spAutoFit/>
          </a:bodyPr>
          <a:lstStyle/>
          <a:p>
            <a:r>
              <a:rPr lang="zh-CN" altLang="en-US" dirty="0" smtClean="0">
                <a:latin typeface="方正超粗黑_GBK" panose="03000509000000000000" pitchFamily="65" charset="-122"/>
                <a:ea typeface="方正超粗黑_GBK" panose="03000509000000000000" pitchFamily="65" charset="-122"/>
              </a:rPr>
              <a:t>重力加油口</a:t>
            </a:r>
          </a:p>
        </p:txBody>
      </p:sp>
      <p:sp>
        <p:nvSpPr>
          <p:cNvPr id="8" name="椭圆 7"/>
          <p:cNvSpPr/>
          <p:nvPr/>
        </p:nvSpPr>
        <p:spPr>
          <a:xfrm>
            <a:off x="5339384" y="1608618"/>
            <a:ext cx="637527" cy="601413"/>
          </a:xfrm>
          <a:prstGeom prst="ellipse">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下箭头 2"/>
          <p:cNvSpPr/>
          <p:nvPr/>
        </p:nvSpPr>
        <p:spPr>
          <a:xfrm>
            <a:off x="5494182" y="2156215"/>
            <a:ext cx="327933" cy="1233966"/>
          </a:xfrm>
          <a:prstGeom prst="downArrow">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文本框 30"/>
          <p:cNvSpPr txBox="1"/>
          <p:nvPr/>
        </p:nvSpPr>
        <p:spPr>
          <a:xfrm>
            <a:off x="8581609" y="3586384"/>
            <a:ext cx="3012058" cy="1754326"/>
          </a:xfrm>
          <a:prstGeom prst="rect">
            <a:avLst/>
          </a:prstGeom>
          <a:solidFill>
            <a:schemeClr val="bg2"/>
          </a:solidFill>
        </p:spPr>
        <p:txBody>
          <a:bodyPr wrap="square" rtlCol="0">
            <a:spAutoFit/>
          </a:bodyPr>
          <a:lstStyle/>
          <a:p>
            <a:r>
              <a:rPr lang="zh-CN" altLang="en-US" dirty="0">
                <a:latin typeface="方正超粗黑_GBK" panose="03000509000000000000" pitchFamily="65" charset="-122"/>
                <a:ea typeface="方正超粗黑_GBK" panose="03000509000000000000" pitchFamily="65" charset="-122"/>
              </a:rPr>
              <a:t>发动机滑油箱容纳约</a:t>
            </a:r>
            <a:r>
              <a:rPr lang="en-US" altLang="zh-CN" dirty="0">
                <a:solidFill>
                  <a:srgbClr val="C00000"/>
                </a:solidFill>
                <a:latin typeface="方正超粗黑_GBK" panose="03000509000000000000" pitchFamily="65" charset="-122"/>
                <a:ea typeface="方正超粗黑_GBK" panose="03000509000000000000" pitchFamily="65" charset="-122"/>
              </a:rPr>
              <a:t>21</a:t>
            </a:r>
            <a:r>
              <a:rPr lang="zh-CN" altLang="en-US" dirty="0">
                <a:latin typeface="方正超粗黑_GBK" panose="03000509000000000000" pitchFamily="65" charset="-122"/>
                <a:ea typeface="方正超粗黑_GBK" panose="03000509000000000000" pitchFamily="65" charset="-122"/>
              </a:rPr>
              <a:t>美夸脱（</a:t>
            </a:r>
            <a:r>
              <a:rPr lang="en-US" altLang="zh-CN" dirty="0">
                <a:latin typeface="方正超粗黑_GBK" panose="03000509000000000000" pitchFamily="65" charset="-122"/>
                <a:ea typeface="方正超粗黑_GBK" panose="03000509000000000000" pitchFamily="65" charset="-122"/>
              </a:rPr>
              <a:t>20.2 </a:t>
            </a:r>
            <a:r>
              <a:rPr lang="zh-CN" altLang="en-US" dirty="0">
                <a:latin typeface="方正超粗黑_GBK" panose="03000509000000000000" pitchFamily="65" charset="-122"/>
                <a:ea typeface="方正超粗黑_GBK" panose="03000509000000000000" pitchFamily="65" charset="-122"/>
              </a:rPr>
              <a:t>升）滑油。</a:t>
            </a:r>
            <a:r>
              <a:rPr lang="en-US" altLang="zh-CN" dirty="0">
                <a:latin typeface="方正超粗黑_GBK" panose="03000509000000000000" pitchFamily="65" charset="-122"/>
                <a:ea typeface="方正超粗黑_GBK" panose="03000509000000000000" pitchFamily="65" charset="-122"/>
              </a:rPr>
              <a:t>2 </a:t>
            </a:r>
            <a:r>
              <a:rPr lang="zh-CN" altLang="en-US" dirty="0">
                <a:latin typeface="方正超粗黑_GBK" panose="03000509000000000000" pitchFamily="65" charset="-122"/>
                <a:ea typeface="方正超粗黑_GBK" panose="03000509000000000000" pitchFamily="65" charset="-122"/>
              </a:rPr>
              <a:t>号发动机的滑油箱能够容纳比</a:t>
            </a:r>
            <a:r>
              <a:rPr lang="en-US" altLang="zh-CN" dirty="0">
                <a:latin typeface="方正超粗黑_GBK" panose="03000509000000000000" pitchFamily="65" charset="-122"/>
                <a:ea typeface="方正超粗黑_GBK" panose="03000509000000000000" pitchFamily="65" charset="-122"/>
              </a:rPr>
              <a:t>1 </a:t>
            </a:r>
            <a:r>
              <a:rPr lang="zh-CN" altLang="en-US" dirty="0">
                <a:latin typeface="方正超粗黑_GBK" panose="03000509000000000000" pitchFamily="65" charset="-122"/>
                <a:ea typeface="方正超粗黑_GBK" panose="03000509000000000000" pitchFamily="65" charset="-122"/>
              </a:rPr>
              <a:t>号发动机更多的滑油。这是由于机翼的上反角的缘</a:t>
            </a:r>
            <a:r>
              <a:rPr lang="zh-CN" altLang="en-US" dirty="0" smtClean="0">
                <a:latin typeface="方正超粗黑_GBK" panose="03000509000000000000" pitchFamily="65" charset="-122"/>
                <a:ea typeface="方正超粗黑_GBK" panose="03000509000000000000" pitchFamily="65" charset="-122"/>
              </a:rPr>
              <a:t>故。</a:t>
            </a:r>
            <a:endParaRPr lang="en-US" altLang="zh-CN" dirty="0" smtClean="0">
              <a:latin typeface="方正超粗黑_GBK" panose="03000509000000000000" pitchFamily="65" charset="-122"/>
              <a:ea typeface="方正超粗黑_GBK" panose="03000509000000000000" pitchFamily="65" charset="-122"/>
            </a:endParaRPr>
          </a:p>
          <a:p>
            <a:r>
              <a:rPr lang="zh-CN" altLang="en-US" dirty="0" smtClean="0">
                <a:latin typeface="方正超粗黑_GBK" panose="03000509000000000000" pitchFamily="65" charset="-122"/>
                <a:ea typeface="方正超粗黑_GBK" panose="03000509000000000000" pitchFamily="65" charset="-122"/>
              </a:rPr>
              <a:t>（滑油箱安装在发动机右侧）</a:t>
            </a:r>
          </a:p>
        </p:txBody>
      </p:sp>
    </p:spTree>
    <p:extLst>
      <p:ext uri="{BB962C8B-B14F-4D97-AF65-F5344CB8AC3E}">
        <p14:creationId xmlns:p14="http://schemas.microsoft.com/office/powerpoint/2010/main" val="169763002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rotWithShape="1">
          <a:blip r:embed="rId2" cstate="print">
            <a:extLst>
              <a:ext uri="{28A0092B-C50C-407E-A947-70E740481C1C}">
                <a14:useLocalDpi xmlns:a14="http://schemas.microsoft.com/office/drawing/2010/main" val="0"/>
              </a:ext>
            </a:extLst>
          </a:blip>
          <a:srcRect l="19901" r="28631"/>
          <a:stretch/>
        </p:blipFill>
        <p:spPr>
          <a:xfrm>
            <a:off x="6078927" y="164700"/>
            <a:ext cx="3666226" cy="5350287"/>
          </a:xfrm>
          <a:prstGeom prst="rect">
            <a:avLst/>
          </a:prstGeom>
          <a:ln w="38100">
            <a:solidFill>
              <a:srgbClr val="FFC000"/>
            </a:solidFill>
          </a:ln>
        </p:spPr>
      </p:pic>
      <p:pic>
        <p:nvPicPr>
          <p:cNvPr id="2" name="图片 1"/>
          <p:cNvPicPr>
            <a:picLocks noChangeAspect="1"/>
          </p:cNvPicPr>
          <p:nvPr/>
        </p:nvPicPr>
        <p:blipFill>
          <a:blip r:embed="rId3"/>
          <a:stretch>
            <a:fillRect/>
          </a:stretch>
        </p:blipFill>
        <p:spPr>
          <a:xfrm>
            <a:off x="0" y="19050"/>
            <a:ext cx="5457825" cy="6819900"/>
          </a:xfrm>
          <a:prstGeom prst="rect">
            <a:avLst/>
          </a:prstGeom>
        </p:spPr>
      </p:pic>
      <p:cxnSp>
        <p:nvCxnSpPr>
          <p:cNvPr id="4" name="直接箭头连接符 3"/>
          <p:cNvCxnSpPr>
            <a:stCxn id="10" idx="0"/>
          </p:cNvCxnSpPr>
          <p:nvPr/>
        </p:nvCxnSpPr>
        <p:spPr>
          <a:xfrm flipV="1">
            <a:off x="6894124" y="4114799"/>
            <a:ext cx="1088275" cy="892356"/>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7" name="圆角矩形 6"/>
          <p:cNvSpPr/>
          <p:nvPr/>
        </p:nvSpPr>
        <p:spPr>
          <a:xfrm>
            <a:off x="733243" y="850809"/>
            <a:ext cx="1242205" cy="356889"/>
          </a:xfrm>
          <a:prstGeom prst="round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9480430" y="5788098"/>
            <a:ext cx="2574653" cy="923330"/>
          </a:xfrm>
          <a:prstGeom prst="rect">
            <a:avLst/>
          </a:prstGeom>
          <a:solidFill>
            <a:schemeClr val="bg2"/>
          </a:solidFill>
        </p:spPr>
        <p:txBody>
          <a:bodyPr vert="horz" wrap="square" rtlCol="0">
            <a:spAutoFit/>
          </a:bodyPr>
          <a:lstStyle/>
          <a:p>
            <a:pPr algn="ctr"/>
            <a:r>
              <a:rPr lang="zh-CN" altLang="en-US" sz="5400" dirty="0">
                <a:solidFill>
                  <a:srgbClr val="FF0000"/>
                </a:solidFill>
                <a:latin typeface="方正超粗黑_GBK" panose="03000509000000000000" pitchFamily="65" charset="-122"/>
                <a:ea typeface="方正超粗黑_GBK" panose="03000509000000000000" pitchFamily="65" charset="-122"/>
              </a:rPr>
              <a:t>滑</a:t>
            </a:r>
            <a:r>
              <a:rPr lang="zh-CN" altLang="en-US" sz="5400" dirty="0" smtClean="0">
                <a:solidFill>
                  <a:srgbClr val="FF0000"/>
                </a:solidFill>
                <a:latin typeface="方正超粗黑_GBK" panose="03000509000000000000" pitchFamily="65" charset="-122"/>
                <a:ea typeface="方正超粗黑_GBK" panose="03000509000000000000" pitchFamily="65" charset="-122"/>
              </a:rPr>
              <a:t>油箱</a:t>
            </a:r>
            <a:endParaRPr lang="zh-CN" altLang="en-US" sz="5400" dirty="0">
              <a:solidFill>
                <a:srgbClr val="FF0000"/>
              </a:solidFill>
              <a:latin typeface="方正超粗黑_GBK" panose="03000509000000000000" pitchFamily="65" charset="-122"/>
              <a:ea typeface="方正超粗黑_GBK" panose="03000509000000000000" pitchFamily="65" charset="-122"/>
            </a:endParaRPr>
          </a:p>
        </p:txBody>
      </p:sp>
      <p:sp>
        <p:nvSpPr>
          <p:cNvPr id="10" name="文本框 9"/>
          <p:cNvSpPr txBox="1"/>
          <p:nvPr/>
        </p:nvSpPr>
        <p:spPr>
          <a:xfrm>
            <a:off x="6229890" y="5007155"/>
            <a:ext cx="1328467" cy="369332"/>
          </a:xfrm>
          <a:prstGeom prst="rect">
            <a:avLst/>
          </a:prstGeom>
          <a:solidFill>
            <a:schemeClr val="bg2"/>
          </a:solidFill>
        </p:spPr>
        <p:txBody>
          <a:bodyPr wrap="square" rtlCol="0">
            <a:spAutoFit/>
          </a:bodyPr>
          <a:lstStyle/>
          <a:p>
            <a:r>
              <a:rPr lang="zh-CN" altLang="en-US" dirty="0">
                <a:latin typeface="方正超粗黑_GBK" panose="03000509000000000000" pitchFamily="65" charset="-122"/>
                <a:ea typeface="方正超粗黑_GBK" panose="03000509000000000000" pitchFamily="65" charset="-122"/>
              </a:rPr>
              <a:t>滑</a:t>
            </a:r>
            <a:r>
              <a:rPr lang="zh-CN" altLang="en-US" dirty="0" smtClean="0">
                <a:latin typeface="方正超粗黑_GBK" panose="03000509000000000000" pitchFamily="65" charset="-122"/>
                <a:ea typeface="方正超粗黑_GBK" panose="03000509000000000000" pitchFamily="65" charset="-122"/>
              </a:rPr>
              <a:t>油供油管</a:t>
            </a:r>
          </a:p>
        </p:txBody>
      </p:sp>
      <p:cxnSp>
        <p:nvCxnSpPr>
          <p:cNvPr id="13" name="直接箭头连接符 12"/>
          <p:cNvCxnSpPr>
            <a:stCxn id="15" idx="1"/>
          </p:cNvCxnSpPr>
          <p:nvPr/>
        </p:nvCxnSpPr>
        <p:spPr>
          <a:xfrm flipH="1">
            <a:off x="7266407" y="409420"/>
            <a:ext cx="1144348" cy="64363"/>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5" name="文本框 14"/>
          <p:cNvSpPr txBox="1"/>
          <p:nvPr/>
        </p:nvSpPr>
        <p:spPr>
          <a:xfrm>
            <a:off x="8410755" y="224754"/>
            <a:ext cx="883262" cy="369332"/>
          </a:xfrm>
          <a:prstGeom prst="rect">
            <a:avLst/>
          </a:prstGeom>
          <a:solidFill>
            <a:schemeClr val="bg2"/>
          </a:solidFill>
        </p:spPr>
        <p:txBody>
          <a:bodyPr wrap="square" rtlCol="0">
            <a:spAutoFit/>
          </a:bodyPr>
          <a:lstStyle/>
          <a:p>
            <a:r>
              <a:rPr lang="zh-CN" altLang="en-US" dirty="0" smtClean="0">
                <a:latin typeface="方正超粗黑_GBK" panose="03000509000000000000" pitchFamily="65" charset="-122"/>
                <a:ea typeface="方正超粗黑_GBK" panose="03000509000000000000" pitchFamily="65" charset="-122"/>
              </a:rPr>
              <a:t>通气管</a:t>
            </a:r>
          </a:p>
        </p:txBody>
      </p:sp>
      <p:cxnSp>
        <p:nvCxnSpPr>
          <p:cNvPr id="17" name="直接箭头连接符 16"/>
          <p:cNvCxnSpPr/>
          <p:nvPr/>
        </p:nvCxnSpPr>
        <p:spPr>
          <a:xfrm flipH="1" flipV="1">
            <a:off x="6688438" y="1819504"/>
            <a:ext cx="333464" cy="1925963"/>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9" name="文本框 18"/>
          <p:cNvSpPr txBox="1"/>
          <p:nvPr/>
        </p:nvSpPr>
        <p:spPr>
          <a:xfrm>
            <a:off x="6610800" y="3697357"/>
            <a:ext cx="883262" cy="369332"/>
          </a:xfrm>
          <a:prstGeom prst="rect">
            <a:avLst/>
          </a:prstGeom>
          <a:solidFill>
            <a:schemeClr val="bg2"/>
          </a:solidFill>
        </p:spPr>
        <p:txBody>
          <a:bodyPr wrap="square" rtlCol="0">
            <a:spAutoFit/>
          </a:bodyPr>
          <a:lstStyle/>
          <a:p>
            <a:r>
              <a:rPr lang="zh-CN" altLang="en-US" dirty="0" smtClean="0">
                <a:latin typeface="方正超粗黑_GBK" panose="03000509000000000000" pitchFamily="65" charset="-122"/>
                <a:ea typeface="方正超粗黑_GBK" panose="03000509000000000000" pitchFamily="65" charset="-122"/>
              </a:rPr>
              <a:t>回油管</a:t>
            </a:r>
          </a:p>
        </p:txBody>
      </p:sp>
      <p:sp>
        <p:nvSpPr>
          <p:cNvPr id="20" name="圆角矩形 19"/>
          <p:cNvSpPr/>
          <p:nvPr/>
        </p:nvSpPr>
        <p:spPr>
          <a:xfrm>
            <a:off x="336430" y="3197191"/>
            <a:ext cx="888521" cy="356889"/>
          </a:xfrm>
          <a:prstGeom prst="round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2" name="直接箭头连接符 21"/>
          <p:cNvCxnSpPr/>
          <p:nvPr/>
        </p:nvCxnSpPr>
        <p:spPr>
          <a:xfrm flipH="1" flipV="1">
            <a:off x="9511768" y="2195451"/>
            <a:ext cx="698740" cy="298030"/>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4" name="文本框 23"/>
          <p:cNvSpPr txBox="1"/>
          <p:nvPr/>
        </p:nvSpPr>
        <p:spPr>
          <a:xfrm>
            <a:off x="10223516" y="2353550"/>
            <a:ext cx="883262" cy="369332"/>
          </a:xfrm>
          <a:prstGeom prst="rect">
            <a:avLst/>
          </a:prstGeom>
          <a:solidFill>
            <a:schemeClr val="bg2"/>
          </a:solidFill>
        </p:spPr>
        <p:txBody>
          <a:bodyPr wrap="square" rtlCol="0">
            <a:spAutoFit/>
          </a:bodyPr>
          <a:lstStyle/>
          <a:p>
            <a:r>
              <a:rPr lang="zh-CN" altLang="en-US" dirty="0" smtClean="0">
                <a:latin typeface="方正超粗黑_GBK" panose="03000509000000000000" pitchFamily="65" charset="-122"/>
                <a:ea typeface="方正超粗黑_GBK" panose="03000509000000000000" pitchFamily="65" charset="-122"/>
              </a:rPr>
              <a:t>余油管</a:t>
            </a:r>
          </a:p>
        </p:txBody>
      </p:sp>
      <p:cxnSp>
        <p:nvCxnSpPr>
          <p:cNvPr id="25" name="直接箭头连接符 24"/>
          <p:cNvCxnSpPr>
            <a:stCxn id="27" idx="0"/>
          </p:cNvCxnSpPr>
          <p:nvPr/>
        </p:nvCxnSpPr>
        <p:spPr>
          <a:xfrm flipH="1" flipV="1">
            <a:off x="4359710" y="2412655"/>
            <a:ext cx="1026409" cy="657393"/>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7" name="文本框 26"/>
          <p:cNvSpPr txBox="1"/>
          <p:nvPr/>
        </p:nvSpPr>
        <p:spPr>
          <a:xfrm>
            <a:off x="4782540" y="3070048"/>
            <a:ext cx="1207158" cy="646331"/>
          </a:xfrm>
          <a:prstGeom prst="rect">
            <a:avLst/>
          </a:prstGeom>
          <a:solidFill>
            <a:schemeClr val="bg2"/>
          </a:solidFill>
        </p:spPr>
        <p:txBody>
          <a:bodyPr wrap="square" rtlCol="0">
            <a:spAutoFit/>
          </a:bodyPr>
          <a:lstStyle/>
          <a:p>
            <a:r>
              <a:rPr lang="zh-CN" altLang="en-US" dirty="0" smtClean="0">
                <a:latin typeface="方正超粗黑_GBK" panose="03000509000000000000" pitchFamily="65" charset="-122"/>
                <a:ea typeface="方正超粗黑_GBK" panose="03000509000000000000" pitchFamily="65" charset="-122"/>
              </a:rPr>
              <a:t>压力加油（选装）</a:t>
            </a:r>
          </a:p>
        </p:txBody>
      </p:sp>
      <p:sp>
        <p:nvSpPr>
          <p:cNvPr id="29" name="文本框 28"/>
          <p:cNvSpPr txBox="1"/>
          <p:nvPr/>
        </p:nvSpPr>
        <p:spPr>
          <a:xfrm>
            <a:off x="10081718" y="564998"/>
            <a:ext cx="1805481" cy="923330"/>
          </a:xfrm>
          <a:prstGeom prst="rect">
            <a:avLst/>
          </a:prstGeom>
          <a:solidFill>
            <a:schemeClr val="bg2"/>
          </a:solidFill>
        </p:spPr>
        <p:txBody>
          <a:bodyPr wrap="square" rtlCol="0">
            <a:spAutoFit/>
          </a:bodyPr>
          <a:lstStyle/>
          <a:p>
            <a:r>
              <a:rPr lang="zh-CN" altLang="en-US" dirty="0">
                <a:latin typeface="方正超粗黑_GBK" panose="03000509000000000000" pitchFamily="65" charset="-122"/>
                <a:ea typeface="方正超粗黑_GBK" panose="03000509000000000000" pitchFamily="65" charset="-122"/>
              </a:rPr>
              <a:t>根据防火的需要，滑油箱的外部涂有耐火涂层</a:t>
            </a:r>
            <a:endParaRPr lang="zh-CN" altLang="en-US" dirty="0" smtClean="0">
              <a:latin typeface="方正超粗黑_GBK" panose="03000509000000000000" pitchFamily="65" charset="-122"/>
              <a:ea typeface="方正超粗黑_GBK" panose="03000509000000000000" pitchFamily="65" charset="-122"/>
            </a:endParaRPr>
          </a:p>
        </p:txBody>
      </p:sp>
      <p:pic>
        <p:nvPicPr>
          <p:cNvPr id="30" name="图片 29"/>
          <p:cNvPicPr/>
          <p:nvPr/>
        </p:nvPicPr>
        <p:blipFill>
          <a:blip r:embed="rId4"/>
          <a:stretch>
            <a:fillRect/>
          </a:stretch>
        </p:blipFill>
        <p:spPr>
          <a:xfrm>
            <a:off x="8943583" y="3325987"/>
            <a:ext cx="3111500" cy="2396490"/>
          </a:xfrm>
          <a:prstGeom prst="rect">
            <a:avLst/>
          </a:prstGeom>
          <a:ln w="19050">
            <a:solidFill>
              <a:sysClr val="windowText" lastClr="000000"/>
            </a:solidFill>
          </a:ln>
        </p:spPr>
      </p:pic>
      <p:sp>
        <p:nvSpPr>
          <p:cNvPr id="31" name="文本框 30"/>
          <p:cNvSpPr txBox="1"/>
          <p:nvPr/>
        </p:nvSpPr>
        <p:spPr>
          <a:xfrm>
            <a:off x="10585825" y="5330321"/>
            <a:ext cx="1366083" cy="369332"/>
          </a:xfrm>
          <a:prstGeom prst="rect">
            <a:avLst/>
          </a:prstGeom>
          <a:solidFill>
            <a:schemeClr val="bg2"/>
          </a:solidFill>
        </p:spPr>
        <p:txBody>
          <a:bodyPr wrap="square" rtlCol="0">
            <a:spAutoFit/>
          </a:bodyPr>
          <a:lstStyle/>
          <a:p>
            <a:r>
              <a:rPr lang="zh-CN" altLang="en-US" dirty="0">
                <a:latin typeface="方正超粗黑_GBK" panose="03000509000000000000" pitchFamily="65" charset="-122"/>
                <a:ea typeface="方正超粗黑_GBK" panose="03000509000000000000" pitchFamily="65" charset="-122"/>
              </a:rPr>
              <a:t>重</a:t>
            </a:r>
            <a:r>
              <a:rPr lang="zh-CN" altLang="en-US" dirty="0" smtClean="0">
                <a:latin typeface="方正超粗黑_GBK" panose="03000509000000000000" pitchFamily="65" charset="-122"/>
                <a:ea typeface="方正超粗黑_GBK" panose="03000509000000000000" pitchFamily="65" charset="-122"/>
              </a:rPr>
              <a:t>力加油口</a:t>
            </a:r>
          </a:p>
        </p:txBody>
      </p:sp>
    </p:spTree>
    <p:extLst>
      <p:ext uri="{BB962C8B-B14F-4D97-AF65-F5344CB8AC3E}">
        <p14:creationId xmlns:p14="http://schemas.microsoft.com/office/powerpoint/2010/main" val="188498563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316816" y="0"/>
            <a:ext cx="6555070" cy="6858000"/>
          </a:xfrm>
          <a:prstGeom prst="rect">
            <a:avLst/>
          </a:prstGeom>
        </p:spPr>
      </p:pic>
      <p:sp>
        <p:nvSpPr>
          <p:cNvPr id="9" name="文本框 8"/>
          <p:cNvSpPr txBox="1"/>
          <p:nvPr/>
        </p:nvSpPr>
        <p:spPr>
          <a:xfrm>
            <a:off x="9480430" y="5788098"/>
            <a:ext cx="2574653" cy="923330"/>
          </a:xfrm>
          <a:prstGeom prst="rect">
            <a:avLst/>
          </a:prstGeom>
          <a:solidFill>
            <a:schemeClr val="bg2"/>
          </a:solidFill>
        </p:spPr>
        <p:txBody>
          <a:bodyPr vert="horz" wrap="square" rtlCol="0">
            <a:spAutoFit/>
          </a:bodyPr>
          <a:lstStyle/>
          <a:p>
            <a:pPr algn="ctr"/>
            <a:r>
              <a:rPr lang="zh-CN" altLang="en-US" sz="5400" dirty="0">
                <a:solidFill>
                  <a:srgbClr val="FF0000"/>
                </a:solidFill>
                <a:latin typeface="方正超粗黑_GBK" panose="03000509000000000000" pitchFamily="65" charset="-122"/>
                <a:ea typeface="方正超粗黑_GBK" panose="03000509000000000000" pitchFamily="65" charset="-122"/>
              </a:rPr>
              <a:t>滑</a:t>
            </a:r>
            <a:r>
              <a:rPr lang="zh-CN" altLang="en-US" sz="5400" dirty="0" smtClean="0">
                <a:solidFill>
                  <a:srgbClr val="FF0000"/>
                </a:solidFill>
                <a:latin typeface="方正超粗黑_GBK" panose="03000509000000000000" pitchFamily="65" charset="-122"/>
                <a:ea typeface="方正超粗黑_GBK" panose="03000509000000000000" pitchFamily="65" charset="-122"/>
              </a:rPr>
              <a:t>油箱</a:t>
            </a:r>
            <a:endParaRPr lang="zh-CN" altLang="en-US" sz="5400" dirty="0">
              <a:solidFill>
                <a:srgbClr val="FF0000"/>
              </a:solidFill>
              <a:latin typeface="方正超粗黑_GBK" panose="03000509000000000000" pitchFamily="65" charset="-122"/>
              <a:ea typeface="方正超粗黑_GBK" panose="03000509000000000000" pitchFamily="65" charset="-122"/>
            </a:endParaRPr>
          </a:p>
        </p:txBody>
      </p:sp>
      <p:sp>
        <p:nvSpPr>
          <p:cNvPr id="21" name="圆角矩形 20"/>
          <p:cNvSpPr/>
          <p:nvPr/>
        </p:nvSpPr>
        <p:spPr>
          <a:xfrm>
            <a:off x="396814" y="2851497"/>
            <a:ext cx="379564" cy="271265"/>
          </a:xfrm>
          <a:prstGeom prst="round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3" name="图片 22"/>
          <p:cNvPicPr>
            <a:picLocks noChangeAspect="1"/>
          </p:cNvPicPr>
          <p:nvPr/>
        </p:nvPicPr>
        <p:blipFill rotWithShape="1">
          <a:blip r:embed="rId3" cstate="print">
            <a:extLst>
              <a:ext uri="{28A0092B-C50C-407E-A947-70E740481C1C}">
                <a14:useLocalDpi xmlns:a14="http://schemas.microsoft.com/office/drawing/2010/main" val="0"/>
              </a:ext>
            </a:extLst>
          </a:blip>
          <a:srcRect l="19901" r="28631"/>
          <a:stretch/>
        </p:blipFill>
        <p:spPr>
          <a:xfrm>
            <a:off x="6958822" y="233712"/>
            <a:ext cx="3666226" cy="5350287"/>
          </a:xfrm>
          <a:prstGeom prst="rect">
            <a:avLst/>
          </a:prstGeom>
          <a:ln w="38100">
            <a:solidFill>
              <a:srgbClr val="FFC000"/>
            </a:solidFill>
          </a:ln>
        </p:spPr>
      </p:pic>
      <p:cxnSp>
        <p:nvCxnSpPr>
          <p:cNvPr id="26" name="直接箭头连接符 25"/>
          <p:cNvCxnSpPr>
            <a:stCxn id="28" idx="0"/>
          </p:cNvCxnSpPr>
          <p:nvPr/>
        </p:nvCxnSpPr>
        <p:spPr>
          <a:xfrm flipV="1">
            <a:off x="7774019" y="4183811"/>
            <a:ext cx="1088275" cy="892356"/>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8" name="文本框 27"/>
          <p:cNvSpPr txBox="1"/>
          <p:nvPr/>
        </p:nvSpPr>
        <p:spPr>
          <a:xfrm>
            <a:off x="7109785" y="5076167"/>
            <a:ext cx="1328467" cy="369332"/>
          </a:xfrm>
          <a:prstGeom prst="rect">
            <a:avLst/>
          </a:prstGeom>
          <a:solidFill>
            <a:schemeClr val="bg2"/>
          </a:solidFill>
        </p:spPr>
        <p:txBody>
          <a:bodyPr wrap="square" rtlCol="0">
            <a:spAutoFit/>
          </a:bodyPr>
          <a:lstStyle/>
          <a:p>
            <a:r>
              <a:rPr lang="zh-CN" altLang="en-US" dirty="0">
                <a:latin typeface="方正超粗黑_GBK" panose="03000509000000000000" pitchFamily="65" charset="-122"/>
                <a:ea typeface="方正超粗黑_GBK" panose="03000509000000000000" pitchFamily="65" charset="-122"/>
              </a:rPr>
              <a:t>滑</a:t>
            </a:r>
            <a:r>
              <a:rPr lang="zh-CN" altLang="en-US" dirty="0" smtClean="0">
                <a:latin typeface="方正超粗黑_GBK" panose="03000509000000000000" pitchFamily="65" charset="-122"/>
                <a:ea typeface="方正超粗黑_GBK" panose="03000509000000000000" pitchFamily="65" charset="-122"/>
              </a:rPr>
              <a:t>油供油管</a:t>
            </a:r>
          </a:p>
        </p:txBody>
      </p:sp>
      <p:cxnSp>
        <p:nvCxnSpPr>
          <p:cNvPr id="30" name="直接箭头连接符 29"/>
          <p:cNvCxnSpPr>
            <a:stCxn id="31" idx="1"/>
          </p:cNvCxnSpPr>
          <p:nvPr/>
        </p:nvCxnSpPr>
        <p:spPr>
          <a:xfrm flipH="1">
            <a:off x="8146302" y="478432"/>
            <a:ext cx="1144348" cy="64363"/>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31" name="文本框 30"/>
          <p:cNvSpPr txBox="1"/>
          <p:nvPr/>
        </p:nvSpPr>
        <p:spPr>
          <a:xfrm>
            <a:off x="9290650" y="293766"/>
            <a:ext cx="883262" cy="369332"/>
          </a:xfrm>
          <a:prstGeom prst="rect">
            <a:avLst/>
          </a:prstGeom>
          <a:solidFill>
            <a:schemeClr val="bg2"/>
          </a:solidFill>
        </p:spPr>
        <p:txBody>
          <a:bodyPr wrap="square" rtlCol="0">
            <a:spAutoFit/>
          </a:bodyPr>
          <a:lstStyle/>
          <a:p>
            <a:r>
              <a:rPr lang="zh-CN" altLang="en-US" dirty="0" smtClean="0">
                <a:latin typeface="方正超粗黑_GBK" panose="03000509000000000000" pitchFamily="65" charset="-122"/>
                <a:ea typeface="方正超粗黑_GBK" panose="03000509000000000000" pitchFamily="65" charset="-122"/>
              </a:rPr>
              <a:t>通气管</a:t>
            </a:r>
          </a:p>
        </p:txBody>
      </p:sp>
      <p:cxnSp>
        <p:nvCxnSpPr>
          <p:cNvPr id="32" name="直接箭头连接符 31"/>
          <p:cNvCxnSpPr/>
          <p:nvPr/>
        </p:nvCxnSpPr>
        <p:spPr>
          <a:xfrm flipH="1" flipV="1">
            <a:off x="7568333" y="1888516"/>
            <a:ext cx="333464" cy="1925963"/>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33" name="文本框 32"/>
          <p:cNvSpPr txBox="1"/>
          <p:nvPr/>
        </p:nvSpPr>
        <p:spPr>
          <a:xfrm>
            <a:off x="7490695" y="3766369"/>
            <a:ext cx="883262" cy="369332"/>
          </a:xfrm>
          <a:prstGeom prst="rect">
            <a:avLst/>
          </a:prstGeom>
          <a:solidFill>
            <a:schemeClr val="bg2"/>
          </a:solidFill>
        </p:spPr>
        <p:txBody>
          <a:bodyPr wrap="square" rtlCol="0">
            <a:spAutoFit/>
          </a:bodyPr>
          <a:lstStyle/>
          <a:p>
            <a:r>
              <a:rPr lang="zh-CN" altLang="en-US" dirty="0" smtClean="0">
                <a:latin typeface="方正超粗黑_GBK" panose="03000509000000000000" pitchFamily="65" charset="-122"/>
                <a:ea typeface="方正超粗黑_GBK" panose="03000509000000000000" pitchFamily="65" charset="-122"/>
              </a:rPr>
              <a:t>回油管</a:t>
            </a:r>
          </a:p>
        </p:txBody>
      </p:sp>
      <p:sp>
        <p:nvSpPr>
          <p:cNvPr id="36" name="圆角矩形 35"/>
          <p:cNvSpPr/>
          <p:nvPr/>
        </p:nvSpPr>
        <p:spPr>
          <a:xfrm>
            <a:off x="4111757" y="4477104"/>
            <a:ext cx="1235274" cy="1310994"/>
          </a:xfrm>
          <a:prstGeom prst="round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圆角矩形 36"/>
          <p:cNvSpPr/>
          <p:nvPr/>
        </p:nvSpPr>
        <p:spPr>
          <a:xfrm>
            <a:off x="4698903" y="3122763"/>
            <a:ext cx="718486" cy="207033"/>
          </a:xfrm>
          <a:prstGeom prst="round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84967" y="82312"/>
            <a:ext cx="3262082" cy="2308324"/>
          </a:xfrm>
          <a:prstGeom prst="rect">
            <a:avLst/>
          </a:prstGeom>
          <a:solidFill>
            <a:schemeClr val="bg2"/>
          </a:solidFill>
        </p:spPr>
        <p:txBody>
          <a:bodyPr wrap="square" rtlCol="0">
            <a:spAutoFit/>
          </a:bodyPr>
          <a:lstStyle/>
          <a:p>
            <a:r>
              <a:rPr lang="zh-CN" altLang="en-US" dirty="0">
                <a:latin typeface="方正超粗黑_GBK" panose="03000509000000000000" pitchFamily="65" charset="-122"/>
                <a:ea typeface="方正超粗黑_GBK" panose="03000509000000000000" pitchFamily="65" charset="-122"/>
              </a:rPr>
              <a:t>回油管路将油气混合气引到油箱盖内的一个旋流器，此旋流器作为静止油气分离器。当油气混合气流过旋流器时，混合气开始旋转（螺旋形流动）。由于旋转离心作用，滑油被甩出，沿回油管内壁流入油箱，而气泡则沿油箱通气管路排出。</a:t>
            </a:r>
            <a:endParaRPr lang="zh-CN" altLang="en-US" dirty="0" smtClean="0">
              <a:latin typeface="方正超粗黑_GBK" panose="03000509000000000000" pitchFamily="65" charset="-122"/>
              <a:ea typeface="方正超粗黑_GBK" panose="03000509000000000000" pitchFamily="65" charset="-122"/>
            </a:endParaRPr>
          </a:p>
        </p:txBody>
      </p:sp>
      <p:sp>
        <p:nvSpPr>
          <p:cNvPr id="38" name="圆角矩形 37"/>
          <p:cNvSpPr/>
          <p:nvPr/>
        </p:nvSpPr>
        <p:spPr>
          <a:xfrm>
            <a:off x="1555841" y="6038492"/>
            <a:ext cx="402355" cy="211272"/>
          </a:xfrm>
          <a:prstGeom prst="round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59354073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滑</a:t>
            </a:r>
            <a:r>
              <a:rPr lang="zh-CN" altLang="en-US" dirty="0" smtClean="0"/>
              <a:t>油箱</a:t>
            </a:r>
            <a:endParaRPr lang="zh-CN" altLang="en-US" dirty="0"/>
          </a:p>
        </p:txBody>
      </p:sp>
      <p:sp>
        <p:nvSpPr>
          <p:cNvPr id="3" name="内容占位符 2"/>
          <p:cNvSpPr>
            <a:spLocks noGrp="1"/>
          </p:cNvSpPr>
          <p:nvPr>
            <p:ph idx="1"/>
          </p:nvPr>
        </p:nvSpPr>
        <p:spPr/>
        <p:txBody>
          <a:bodyPr/>
          <a:lstStyle/>
          <a:p>
            <a:r>
              <a:rPr lang="zh-CN" altLang="en-US" dirty="0"/>
              <a:t>滑油箱电传感器可以提供飞机指示系统滑油量指示以及安装在油箱上的目视油量指示。在地面维护时可以通过目视油量指示器检查滑油量</a:t>
            </a:r>
            <a:r>
              <a:rPr lang="zh-CN" altLang="en-US" dirty="0" smtClean="0"/>
              <a:t>。</a:t>
            </a:r>
            <a:endParaRPr lang="en-US" altLang="zh-CN" dirty="0" smtClean="0"/>
          </a:p>
          <a:p>
            <a:r>
              <a:rPr lang="zh-CN" altLang="en-US" dirty="0" smtClean="0"/>
              <a:t>油</a:t>
            </a:r>
            <a:r>
              <a:rPr lang="zh-CN" altLang="en-US" dirty="0"/>
              <a:t>量传感器是一种电阻型传感器，它使用磁铁浮子和簧片电门直接向驾驶舱输送滑油量信号。当浮子随着油平面高度上下移动时，簧片电门会断开或闭合电阻电路，而电阻值与滑油量成比例。</a:t>
            </a:r>
          </a:p>
          <a:p>
            <a:r>
              <a:rPr lang="zh-CN" altLang="en-US" dirty="0"/>
              <a:t>滑油箱大约能容纳</a:t>
            </a:r>
            <a:r>
              <a:rPr lang="en-US" altLang="zh-CN" dirty="0"/>
              <a:t>21QT</a:t>
            </a:r>
            <a:r>
              <a:rPr lang="zh-CN" altLang="en-US" dirty="0"/>
              <a:t>滑油，，飞机上最大指示</a:t>
            </a:r>
            <a:r>
              <a:rPr lang="en-US" altLang="zh-CN" dirty="0"/>
              <a:t>20</a:t>
            </a:r>
            <a:r>
              <a:rPr lang="zh-CN" altLang="en-US" dirty="0"/>
              <a:t>，一般</a:t>
            </a:r>
            <a:r>
              <a:rPr lang="en-US" altLang="zh-CN" dirty="0"/>
              <a:t>19</a:t>
            </a:r>
            <a:r>
              <a:rPr lang="zh-CN" altLang="en-US" dirty="0"/>
              <a:t>就已经到满位。</a:t>
            </a:r>
            <a:r>
              <a:rPr lang="en-US" altLang="zh-CN" dirty="0"/>
              <a:t>CDS</a:t>
            </a:r>
            <a:r>
              <a:rPr lang="zh-CN" altLang="en-US" dirty="0"/>
              <a:t>上油量只能指示整数，所以短时间计算滑油消耗会不准确。</a:t>
            </a:r>
          </a:p>
          <a:p>
            <a:endParaRPr lang="zh-CN" altLang="en-US" dirty="0"/>
          </a:p>
        </p:txBody>
      </p:sp>
    </p:spTree>
    <p:extLst>
      <p:ext uri="{BB962C8B-B14F-4D97-AF65-F5344CB8AC3E}">
        <p14:creationId xmlns:p14="http://schemas.microsoft.com/office/powerpoint/2010/main" val="67709602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32410"/>
            <a:ext cx="6934200" cy="6393180"/>
          </a:xfrm>
          <a:prstGeom prst="rect">
            <a:avLst/>
          </a:prstGeom>
        </p:spPr>
      </p:pic>
      <p:sp>
        <p:nvSpPr>
          <p:cNvPr id="10" name="文本框 9"/>
          <p:cNvSpPr txBox="1"/>
          <p:nvPr/>
        </p:nvSpPr>
        <p:spPr>
          <a:xfrm>
            <a:off x="6431012" y="3513550"/>
            <a:ext cx="4957274" cy="2585323"/>
          </a:xfrm>
          <a:prstGeom prst="rect">
            <a:avLst/>
          </a:prstGeom>
          <a:solidFill>
            <a:schemeClr val="bg2"/>
          </a:solidFill>
        </p:spPr>
        <p:txBody>
          <a:bodyPr wrap="square" rtlCol="0">
            <a:spAutoFit/>
          </a:bodyPr>
          <a:lstStyle/>
          <a:p>
            <a:r>
              <a:rPr lang="zh-CN" altLang="en-US" dirty="0">
                <a:latin typeface="方正超粗黑_GBK" panose="03000509000000000000" pitchFamily="65" charset="-122"/>
                <a:ea typeface="方正超粗黑_GBK" panose="03000509000000000000" pitchFamily="65" charset="-122"/>
              </a:rPr>
              <a:t>防漏阀是在风扇框架</a:t>
            </a:r>
            <a:r>
              <a:rPr lang="en-US" altLang="zh-CN" dirty="0">
                <a:latin typeface="方正超粗黑_GBK" panose="03000509000000000000" pitchFamily="65" charset="-122"/>
                <a:ea typeface="方正超粗黑_GBK" panose="03000509000000000000" pitchFamily="65" charset="-122"/>
              </a:rPr>
              <a:t>6</a:t>
            </a:r>
            <a:r>
              <a:rPr lang="zh-CN" altLang="en-US" dirty="0">
                <a:latin typeface="方正超粗黑_GBK" panose="03000509000000000000" pitchFamily="65" charset="-122"/>
                <a:ea typeface="方正超粗黑_GBK" panose="03000509000000000000" pitchFamily="65" charset="-122"/>
              </a:rPr>
              <a:t>：</a:t>
            </a:r>
            <a:r>
              <a:rPr lang="en-US" altLang="zh-CN" dirty="0">
                <a:latin typeface="方正超粗黑_GBK" panose="03000509000000000000" pitchFamily="65" charset="-122"/>
                <a:ea typeface="方正超粗黑_GBK" panose="03000509000000000000" pitchFamily="65" charset="-122"/>
              </a:rPr>
              <a:t>00</a:t>
            </a:r>
            <a:r>
              <a:rPr lang="zh-CN" altLang="en-US" dirty="0">
                <a:latin typeface="方正超粗黑_GBK" panose="03000509000000000000" pitchFamily="65" charset="-122"/>
                <a:ea typeface="方正超粗黑_GBK" panose="03000509000000000000" pitchFamily="65" charset="-122"/>
              </a:rPr>
              <a:t>位置，在从滑油箱至润滑部件的滑油供油管路上。</a:t>
            </a:r>
          </a:p>
          <a:p>
            <a:r>
              <a:rPr lang="zh-CN" altLang="en-US" dirty="0">
                <a:latin typeface="方正超粗黑_GBK" panose="03000509000000000000" pitchFamily="65" charset="-122"/>
                <a:ea typeface="方正超粗黑_GBK" panose="03000509000000000000" pitchFamily="65" charset="-122"/>
              </a:rPr>
              <a:t>防漏阀防止在维护时将滑油管路从滑油箱拆除过程中产生滑油泄漏，而且在发动机停车时也可以防止滑油系统出现</a:t>
            </a:r>
            <a:r>
              <a:rPr lang="zh-CN" altLang="en-US" dirty="0">
                <a:solidFill>
                  <a:srgbClr val="C00000"/>
                </a:solidFill>
                <a:latin typeface="方正超粗黑_GBK" panose="03000509000000000000" pitchFamily="65" charset="-122"/>
                <a:ea typeface="方正超粗黑_GBK" panose="03000509000000000000" pitchFamily="65" charset="-122"/>
              </a:rPr>
              <a:t>虹吸现象</a:t>
            </a:r>
            <a:r>
              <a:rPr lang="zh-CN" altLang="en-US" dirty="0">
                <a:latin typeface="方正超粗黑_GBK" panose="03000509000000000000" pitchFamily="65" charset="-122"/>
                <a:ea typeface="方正超粗黑_GBK" panose="03000509000000000000" pitchFamily="65" charset="-122"/>
              </a:rPr>
              <a:t>。</a:t>
            </a:r>
          </a:p>
          <a:p>
            <a:r>
              <a:rPr lang="zh-CN" altLang="en-US" dirty="0">
                <a:latin typeface="方正超粗黑_GBK" panose="03000509000000000000" pitchFamily="65" charset="-122"/>
                <a:ea typeface="方正超粗黑_GBK" panose="03000509000000000000" pitchFamily="65" charset="-122"/>
              </a:rPr>
              <a:t>防漏阀是一个滑油压力作动，弹簧力关闭的阀门。当发动机工作时，来自后集油槽滑油压力管路滑油压力使防漏阀保持打开；当发动机停车时，弹簧力使防漏阀关闭。</a:t>
            </a:r>
          </a:p>
        </p:txBody>
      </p:sp>
      <p:pic>
        <p:nvPicPr>
          <p:cNvPr id="12" name="图片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68501" y="77639"/>
            <a:ext cx="4979134" cy="2967484"/>
          </a:xfrm>
          <a:prstGeom prst="rect">
            <a:avLst/>
          </a:prstGeom>
          <a:ln w="38100">
            <a:solidFill>
              <a:srgbClr val="FFC000"/>
            </a:solidFill>
          </a:ln>
        </p:spPr>
      </p:pic>
      <p:cxnSp>
        <p:nvCxnSpPr>
          <p:cNvPr id="4" name="直接箭头连接符 3"/>
          <p:cNvCxnSpPr/>
          <p:nvPr/>
        </p:nvCxnSpPr>
        <p:spPr>
          <a:xfrm flipV="1">
            <a:off x="621102" y="6098874"/>
            <a:ext cx="1026544" cy="370937"/>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7" name="圆角矩形 6"/>
          <p:cNvSpPr/>
          <p:nvPr/>
        </p:nvSpPr>
        <p:spPr>
          <a:xfrm>
            <a:off x="379561" y="5854129"/>
            <a:ext cx="741872" cy="615682"/>
          </a:xfrm>
          <a:prstGeom prst="round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9558068" y="5788098"/>
            <a:ext cx="2497015" cy="923330"/>
          </a:xfrm>
          <a:prstGeom prst="rect">
            <a:avLst/>
          </a:prstGeom>
          <a:solidFill>
            <a:schemeClr val="bg2"/>
          </a:solidFill>
        </p:spPr>
        <p:txBody>
          <a:bodyPr vert="horz" wrap="square" rtlCol="0">
            <a:spAutoFit/>
          </a:bodyPr>
          <a:lstStyle/>
          <a:p>
            <a:pPr algn="ctr"/>
            <a:r>
              <a:rPr lang="zh-CN" altLang="en-US" sz="5400" dirty="0" smtClean="0">
                <a:solidFill>
                  <a:srgbClr val="FF0000"/>
                </a:solidFill>
                <a:latin typeface="方正超粗黑_GBK" panose="03000509000000000000" pitchFamily="65" charset="-122"/>
                <a:ea typeface="方正超粗黑_GBK" panose="03000509000000000000" pitchFamily="65" charset="-122"/>
              </a:rPr>
              <a:t>防漏阀</a:t>
            </a:r>
            <a:endParaRPr lang="zh-CN" altLang="en-US" sz="5400" dirty="0">
              <a:solidFill>
                <a:srgbClr val="FF0000"/>
              </a:solidFill>
              <a:latin typeface="方正超粗黑_GBK" panose="03000509000000000000" pitchFamily="65" charset="-122"/>
              <a:ea typeface="方正超粗黑_GBK" panose="03000509000000000000" pitchFamily="65" charset="-122"/>
            </a:endParaRPr>
          </a:p>
        </p:txBody>
      </p:sp>
      <p:sp>
        <p:nvSpPr>
          <p:cNvPr id="11" name="文本框 10"/>
          <p:cNvSpPr txBox="1"/>
          <p:nvPr/>
        </p:nvSpPr>
        <p:spPr>
          <a:xfrm>
            <a:off x="621102" y="4868656"/>
            <a:ext cx="1621765" cy="646331"/>
          </a:xfrm>
          <a:prstGeom prst="rect">
            <a:avLst/>
          </a:prstGeom>
          <a:solidFill>
            <a:schemeClr val="bg2"/>
          </a:solidFill>
        </p:spPr>
        <p:txBody>
          <a:bodyPr wrap="square" rtlCol="0">
            <a:spAutoFit/>
          </a:bodyPr>
          <a:lstStyle/>
          <a:p>
            <a:pPr indent="180000"/>
            <a:r>
              <a:rPr lang="en-US" altLang="zh-CN" dirty="0" smtClean="0">
                <a:latin typeface="方正超粗黑_GBK" panose="03000509000000000000" pitchFamily="65" charset="-122"/>
                <a:ea typeface="方正超粗黑_GBK" panose="03000509000000000000" pitchFamily="65" charset="-122"/>
              </a:rPr>
              <a:t>AGB/TGB</a:t>
            </a:r>
          </a:p>
          <a:p>
            <a:pPr indent="180000"/>
            <a:r>
              <a:rPr lang="zh-CN" altLang="en-US" dirty="0" smtClean="0">
                <a:latin typeface="方正超粗黑_GBK" panose="03000509000000000000" pitchFamily="65" charset="-122"/>
                <a:ea typeface="方正超粗黑_GBK" panose="03000509000000000000" pitchFamily="65" charset="-122"/>
              </a:rPr>
              <a:t>通气路径</a:t>
            </a:r>
          </a:p>
        </p:txBody>
      </p:sp>
    </p:spTree>
    <p:extLst>
      <p:ext uri="{BB962C8B-B14F-4D97-AF65-F5344CB8AC3E}">
        <p14:creationId xmlns:p14="http://schemas.microsoft.com/office/powerpoint/2010/main" val="91582680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54237" y="146648"/>
            <a:ext cx="4863873" cy="3862765"/>
          </a:xfrm>
          <a:prstGeom prst="rect">
            <a:avLst/>
          </a:prstGeom>
        </p:spPr>
      </p:pic>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32410"/>
            <a:ext cx="6934200" cy="6393180"/>
          </a:xfrm>
          <a:prstGeom prst="rect">
            <a:avLst/>
          </a:prstGeom>
        </p:spPr>
      </p:pic>
      <p:sp>
        <p:nvSpPr>
          <p:cNvPr id="10" name="文本框 9"/>
          <p:cNvSpPr txBox="1"/>
          <p:nvPr/>
        </p:nvSpPr>
        <p:spPr>
          <a:xfrm>
            <a:off x="6405133" y="4129992"/>
            <a:ext cx="4957274" cy="1477328"/>
          </a:xfrm>
          <a:prstGeom prst="rect">
            <a:avLst/>
          </a:prstGeom>
          <a:solidFill>
            <a:schemeClr val="bg2"/>
          </a:solidFill>
        </p:spPr>
        <p:txBody>
          <a:bodyPr wrap="square" rtlCol="0">
            <a:spAutoFit/>
          </a:bodyPr>
          <a:lstStyle/>
          <a:p>
            <a:pPr indent="180000"/>
            <a:r>
              <a:rPr lang="zh-CN" altLang="en-US" dirty="0">
                <a:latin typeface="方正超粗黑_GBK" panose="03000509000000000000" pitchFamily="65" charset="-122"/>
                <a:ea typeface="方正超粗黑_GBK" panose="03000509000000000000" pitchFamily="65" charset="-122"/>
              </a:rPr>
              <a:t>防漏阀是在风扇框架</a:t>
            </a:r>
            <a:r>
              <a:rPr lang="en-US" altLang="zh-CN" dirty="0">
                <a:latin typeface="方正超粗黑_GBK" panose="03000509000000000000" pitchFamily="65" charset="-122"/>
                <a:ea typeface="方正超粗黑_GBK" panose="03000509000000000000" pitchFamily="65" charset="-122"/>
              </a:rPr>
              <a:t>6</a:t>
            </a:r>
            <a:r>
              <a:rPr lang="zh-CN" altLang="en-US" dirty="0">
                <a:latin typeface="方正超粗黑_GBK" panose="03000509000000000000" pitchFamily="65" charset="-122"/>
                <a:ea typeface="方正超粗黑_GBK" panose="03000509000000000000" pitchFamily="65" charset="-122"/>
              </a:rPr>
              <a:t>：</a:t>
            </a:r>
            <a:r>
              <a:rPr lang="en-US" altLang="zh-CN" dirty="0">
                <a:latin typeface="方正超粗黑_GBK" panose="03000509000000000000" pitchFamily="65" charset="-122"/>
                <a:ea typeface="方正超粗黑_GBK" panose="03000509000000000000" pitchFamily="65" charset="-122"/>
              </a:rPr>
              <a:t>00</a:t>
            </a:r>
            <a:r>
              <a:rPr lang="zh-CN" altLang="en-US" dirty="0">
                <a:latin typeface="方正超粗黑_GBK" panose="03000509000000000000" pitchFamily="65" charset="-122"/>
                <a:ea typeface="方正超粗黑_GBK" panose="03000509000000000000" pitchFamily="65" charset="-122"/>
              </a:rPr>
              <a:t>位置，在从滑油箱至润滑部件的滑油供油管路上。</a:t>
            </a:r>
          </a:p>
          <a:p>
            <a:pPr indent="180000"/>
            <a:r>
              <a:rPr lang="zh-CN" altLang="en-US" dirty="0">
                <a:latin typeface="方正超粗黑_GBK" panose="03000509000000000000" pitchFamily="65" charset="-122"/>
                <a:ea typeface="方正超粗黑_GBK" panose="03000509000000000000" pitchFamily="65" charset="-122"/>
              </a:rPr>
              <a:t>防漏阀防止在维护时将滑油管路从滑油箱拆除过程中产生滑油泄漏，而且在发动机停车时也可以防止滑油系统出现</a:t>
            </a:r>
            <a:r>
              <a:rPr lang="zh-CN" altLang="en-US" dirty="0">
                <a:solidFill>
                  <a:srgbClr val="C00000"/>
                </a:solidFill>
                <a:latin typeface="方正超粗黑_GBK" panose="03000509000000000000" pitchFamily="65" charset="-122"/>
                <a:ea typeface="方正超粗黑_GBK" panose="03000509000000000000" pitchFamily="65" charset="-122"/>
              </a:rPr>
              <a:t>虹吸现象</a:t>
            </a:r>
            <a:r>
              <a:rPr lang="zh-CN" altLang="en-US" dirty="0" smtClean="0">
                <a:latin typeface="方正超粗黑_GBK" panose="03000509000000000000" pitchFamily="65" charset="-122"/>
                <a:ea typeface="方正超粗黑_GBK" panose="03000509000000000000" pitchFamily="65" charset="-122"/>
              </a:rPr>
              <a:t>。</a:t>
            </a:r>
            <a:endParaRPr lang="zh-CN" altLang="en-US" dirty="0">
              <a:latin typeface="方正超粗黑_GBK" panose="03000509000000000000" pitchFamily="65" charset="-122"/>
              <a:ea typeface="方正超粗黑_GBK" panose="03000509000000000000" pitchFamily="65" charset="-122"/>
            </a:endParaRPr>
          </a:p>
        </p:txBody>
      </p:sp>
      <p:cxnSp>
        <p:nvCxnSpPr>
          <p:cNvPr id="4" name="直接箭头连接符 3"/>
          <p:cNvCxnSpPr/>
          <p:nvPr/>
        </p:nvCxnSpPr>
        <p:spPr>
          <a:xfrm flipV="1">
            <a:off x="621102" y="6098874"/>
            <a:ext cx="1026544" cy="370937"/>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7" name="圆角矩形 6"/>
          <p:cNvSpPr/>
          <p:nvPr/>
        </p:nvSpPr>
        <p:spPr>
          <a:xfrm>
            <a:off x="379561" y="5854129"/>
            <a:ext cx="741872" cy="615682"/>
          </a:xfrm>
          <a:prstGeom prst="round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1975449" y="5637360"/>
            <a:ext cx="905773" cy="923027"/>
          </a:xfrm>
          <a:prstGeom prst="ellipse">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9558068" y="5788098"/>
            <a:ext cx="2497015" cy="923330"/>
          </a:xfrm>
          <a:prstGeom prst="rect">
            <a:avLst/>
          </a:prstGeom>
          <a:solidFill>
            <a:schemeClr val="bg2"/>
          </a:solidFill>
        </p:spPr>
        <p:txBody>
          <a:bodyPr vert="horz" wrap="square" rtlCol="0">
            <a:spAutoFit/>
          </a:bodyPr>
          <a:lstStyle/>
          <a:p>
            <a:pPr algn="ctr"/>
            <a:r>
              <a:rPr lang="zh-CN" altLang="en-US" sz="5400" dirty="0" smtClean="0">
                <a:solidFill>
                  <a:srgbClr val="FF0000"/>
                </a:solidFill>
                <a:latin typeface="方正超粗黑_GBK" panose="03000509000000000000" pitchFamily="65" charset="-122"/>
                <a:ea typeface="方正超粗黑_GBK" panose="03000509000000000000" pitchFamily="65" charset="-122"/>
              </a:rPr>
              <a:t>防漏阀</a:t>
            </a:r>
            <a:endParaRPr lang="zh-CN" altLang="en-US" sz="5400" dirty="0">
              <a:solidFill>
                <a:srgbClr val="FF0000"/>
              </a:solidFill>
              <a:latin typeface="方正超粗黑_GBK" panose="03000509000000000000" pitchFamily="65" charset="-122"/>
              <a:ea typeface="方正超粗黑_GBK" panose="03000509000000000000" pitchFamily="65" charset="-122"/>
            </a:endParaRPr>
          </a:p>
        </p:txBody>
      </p:sp>
      <p:sp>
        <p:nvSpPr>
          <p:cNvPr id="11" name="文本框 10"/>
          <p:cNvSpPr txBox="1"/>
          <p:nvPr/>
        </p:nvSpPr>
        <p:spPr>
          <a:xfrm>
            <a:off x="621102" y="4868656"/>
            <a:ext cx="1621765" cy="646331"/>
          </a:xfrm>
          <a:prstGeom prst="rect">
            <a:avLst/>
          </a:prstGeom>
          <a:solidFill>
            <a:schemeClr val="bg2"/>
          </a:solidFill>
        </p:spPr>
        <p:txBody>
          <a:bodyPr wrap="square" rtlCol="0">
            <a:spAutoFit/>
          </a:bodyPr>
          <a:lstStyle/>
          <a:p>
            <a:pPr indent="180000"/>
            <a:r>
              <a:rPr lang="en-US" altLang="zh-CN" dirty="0" smtClean="0">
                <a:latin typeface="方正超粗黑_GBK" panose="03000509000000000000" pitchFamily="65" charset="-122"/>
                <a:ea typeface="方正超粗黑_GBK" panose="03000509000000000000" pitchFamily="65" charset="-122"/>
              </a:rPr>
              <a:t>AGB/TGB</a:t>
            </a:r>
          </a:p>
          <a:p>
            <a:pPr indent="180000"/>
            <a:r>
              <a:rPr lang="zh-CN" altLang="en-US" dirty="0" smtClean="0">
                <a:latin typeface="方正超粗黑_GBK" panose="03000509000000000000" pitchFamily="65" charset="-122"/>
                <a:ea typeface="方正超粗黑_GBK" panose="03000509000000000000" pitchFamily="65" charset="-122"/>
              </a:rPr>
              <a:t>通气路径</a:t>
            </a:r>
          </a:p>
        </p:txBody>
      </p:sp>
    </p:spTree>
    <p:extLst>
      <p:ext uri="{BB962C8B-B14F-4D97-AF65-F5344CB8AC3E}">
        <p14:creationId xmlns:p14="http://schemas.microsoft.com/office/powerpoint/2010/main" val="55827345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63040" y="411480"/>
            <a:ext cx="9265920" cy="6035040"/>
          </a:xfrm>
          <a:prstGeom prst="rect">
            <a:avLst/>
          </a:prstGeom>
        </p:spPr>
      </p:pic>
      <p:sp>
        <p:nvSpPr>
          <p:cNvPr id="10" name="文本框 9"/>
          <p:cNvSpPr txBox="1"/>
          <p:nvPr/>
        </p:nvSpPr>
        <p:spPr>
          <a:xfrm>
            <a:off x="11024838" y="2048498"/>
            <a:ext cx="1015663" cy="2761005"/>
          </a:xfrm>
          <a:prstGeom prst="rect">
            <a:avLst/>
          </a:prstGeom>
          <a:solidFill>
            <a:schemeClr val="bg2"/>
          </a:solidFill>
        </p:spPr>
        <p:txBody>
          <a:bodyPr vert="eaVert" wrap="square" rtlCol="0">
            <a:spAutoFit/>
          </a:bodyPr>
          <a:lstStyle/>
          <a:p>
            <a:pPr algn="ctr"/>
            <a:r>
              <a:rPr lang="zh-CN" altLang="en-US" sz="5400" dirty="0" smtClean="0">
                <a:solidFill>
                  <a:srgbClr val="FF0000"/>
                </a:solidFill>
                <a:latin typeface="方正超粗黑_GBK" panose="03000509000000000000" pitchFamily="65" charset="-122"/>
                <a:ea typeface="方正超粗黑_GBK" panose="03000509000000000000" pitchFamily="65" charset="-122"/>
              </a:rPr>
              <a:t>防漏阀</a:t>
            </a:r>
            <a:endParaRPr lang="zh-CN" altLang="en-US" sz="5400" dirty="0">
              <a:solidFill>
                <a:srgbClr val="FF0000"/>
              </a:solidFill>
              <a:latin typeface="方正超粗黑_GBK" panose="03000509000000000000" pitchFamily="65" charset="-122"/>
              <a:ea typeface="方正超粗黑_GBK" panose="03000509000000000000" pitchFamily="65" charset="-122"/>
            </a:endParaRPr>
          </a:p>
        </p:txBody>
      </p:sp>
      <p:sp>
        <p:nvSpPr>
          <p:cNvPr id="11" name="文本框 10"/>
          <p:cNvSpPr txBox="1"/>
          <p:nvPr/>
        </p:nvSpPr>
        <p:spPr>
          <a:xfrm>
            <a:off x="8420918" y="3429000"/>
            <a:ext cx="503486" cy="246221"/>
          </a:xfrm>
          <a:prstGeom prst="rect">
            <a:avLst/>
          </a:prstGeom>
          <a:solidFill>
            <a:schemeClr val="bg2"/>
          </a:solidFill>
        </p:spPr>
        <p:txBody>
          <a:bodyPr wrap="square" rtlCol="0">
            <a:spAutoFit/>
          </a:bodyPr>
          <a:lstStyle/>
          <a:p>
            <a:pPr algn="ctr"/>
            <a:r>
              <a:rPr lang="en-US" altLang="zh-CN" sz="1000" dirty="0" smtClean="0">
                <a:solidFill>
                  <a:srgbClr val="C00000"/>
                </a:solidFill>
                <a:latin typeface="方正超粗黑_GBK" panose="03000509000000000000" pitchFamily="65" charset="-122"/>
                <a:ea typeface="方正超粗黑_GBK" panose="03000509000000000000" pitchFamily="65" charset="-122"/>
              </a:rPr>
              <a:t>TGB</a:t>
            </a:r>
            <a:endParaRPr lang="zh-CN" altLang="en-US" sz="1000" dirty="0" smtClean="0">
              <a:solidFill>
                <a:srgbClr val="C00000"/>
              </a:solidFill>
              <a:latin typeface="方正超粗黑_GBK" panose="03000509000000000000" pitchFamily="65" charset="-122"/>
              <a:ea typeface="方正超粗黑_GBK" panose="03000509000000000000" pitchFamily="65" charset="-122"/>
            </a:endParaRPr>
          </a:p>
        </p:txBody>
      </p:sp>
      <p:sp>
        <p:nvSpPr>
          <p:cNvPr id="12" name="文本框 11"/>
          <p:cNvSpPr txBox="1"/>
          <p:nvPr/>
        </p:nvSpPr>
        <p:spPr>
          <a:xfrm>
            <a:off x="8451761" y="1422024"/>
            <a:ext cx="338554" cy="536399"/>
          </a:xfrm>
          <a:prstGeom prst="rect">
            <a:avLst/>
          </a:prstGeom>
          <a:solidFill>
            <a:schemeClr val="bg2"/>
          </a:solidFill>
        </p:spPr>
        <p:txBody>
          <a:bodyPr vert="eaVert" wrap="square" rtlCol="0">
            <a:spAutoFit/>
          </a:bodyPr>
          <a:lstStyle/>
          <a:p>
            <a:pPr algn="ctr"/>
            <a:r>
              <a:rPr lang="zh-CN" altLang="en-US" sz="1000" dirty="0" smtClean="0">
                <a:solidFill>
                  <a:srgbClr val="C00000"/>
                </a:solidFill>
                <a:latin typeface="方正超粗黑_GBK" panose="03000509000000000000" pitchFamily="65" charset="-122"/>
                <a:ea typeface="方正超粗黑_GBK" panose="03000509000000000000" pitchFamily="65" charset="-122"/>
              </a:rPr>
              <a:t>后油槽</a:t>
            </a:r>
          </a:p>
        </p:txBody>
      </p:sp>
      <p:cxnSp>
        <p:nvCxnSpPr>
          <p:cNvPr id="14" name="直接箭头连接符 13"/>
          <p:cNvCxnSpPr/>
          <p:nvPr/>
        </p:nvCxnSpPr>
        <p:spPr>
          <a:xfrm flipH="1">
            <a:off x="5254213" y="974785"/>
            <a:ext cx="318451" cy="779577"/>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7" name="文本框 16"/>
          <p:cNvSpPr txBox="1"/>
          <p:nvPr/>
        </p:nvSpPr>
        <p:spPr>
          <a:xfrm>
            <a:off x="5191804" y="726918"/>
            <a:ext cx="904196" cy="369332"/>
          </a:xfrm>
          <a:prstGeom prst="rect">
            <a:avLst/>
          </a:prstGeom>
          <a:solidFill>
            <a:schemeClr val="bg2"/>
          </a:solidFill>
        </p:spPr>
        <p:txBody>
          <a:bodyPr wrap="square" rtlCol="0">
            <a:spAutoFit/>
          </a:bodyPr>
          <a:lstStyle/>
          <a:p>
            <a:r>
              <a:rPr lang="zh-CN" altLang="en-US" dirty="0">
                <a:latin typeface="方正超粗黑_GBK" panose="03000509000000000000" pitchFamily="65" charset="-122"/>
                <a:ea typeface="方正超粗黑_GBK" panose="03000509000000000000" pitchFamily="65" charset="-122"/>
              </a:rPr>
              <a:t>压</a:t>
            </a:r>
            <a:r>
              <a:rPr lang="zh-CN" altLang="en-US" dirty="0" smtClean="0">
                <a:latin typeface="方正超粗黑_GBK" panose="03000509000000000000" pitchFamily="65" charset="-122"/>
                <a:ea typeface="方正超粗黑_GBK" panose="03000509000000000000" pitchFamily="65" charset="-122"/>
              </a:rPr>
              <a:t>力泵</a:t>
            </a:r>
          </a:p>
        </p:txBody>
      </p:sp>
      <p:sp>
        <p:nvSpPr>
          <p:cNvPr id="18" name="文本框 17"/>
          <p:cNvSpPr txBox="1"/>
          <p:nvPr/>
        </p:nvSpPr>
        <p:spPr>
          <a:xfrm>
            <a:off x="1817502" y="1690223"/>
            <a:ext cx="943010" cy="369332"/>
          </a:xfrm>
          <a:prstGeom prst="rect">
            <a:avLst/>
          </a:prstGeom>
          <a:solidFill>
            <a:schemeClr val="bg2"/>
          </a:solidFill>
        </p:spPr>
        <p:txBody>
          <a:bodyPr wrap="square" rtlCol="0">
            <a:spAutoFit/>
          </a:bodyPr>
          <a:lstStyle/>
          <a:p>
            <a:pPr algn="ctr"/>
            <a:r>
              <a:rPr lang="zh-CN" altLang="en-US" dirty="0">
                <a:latin typeface="方正超粗黑_GBK" panose="03000509000000000000" pitchFamily="65" charset="-122"/>
                <a:ea typeface="方正超粗黑_GBK" panose="03000509000000000000" pitchFamily="65" charset="-122"/>
              </a:rPr>
              <a:t>滑</a:t>
            </a:r>
            <a:r>
              <a:rPr lang="zh-CN" altLang="en-US" dirty="0" smtClean="0">
                <a:latin typeface="方正超粗黑_GBK" panose="03000509000000000000" pitchFamily="65" charset="-122"/>
                <a:ea typeface="方正超粗黑_GBK" panose="03000509000000000000" pitchFamily="65" charset="-122"/>
              </a:rPr>
              <a:t>油箱</a:t>
            </a:r>
          </a:p>
        </p:txBody>
      </p:sp>
      <p:cxnSp>
        <p:nvCxnSpPr>
          <p:cNvPr id="19" name="直接箭头连接符 18"/>
          <p:cNvCxnSpPr/>
          <p:nvPr/>
        </p:nvCxnSpPr>
        <p:spPr>
          <a:xfrm>
            <a:off x="10261119" y="3139817"/>
            <a:ext cx="334341" cy="469104"/>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8420918" y="2296540"/>
            <a:ext cx="338554" cy="536399"/>
          </a:xfrm>
          <a:prstGeom prst="rect">
            <a:avLst/>
          </a:prstGeom>
          <a:solidFill>
            <a:schemeClr val="bg2"/>
          </a:solidFill>
        </p:spPr>
        <p:txBody>
          <a:bodyPr vert="eaVert" wrap="square" rtlCol="0">
            <a:spAutoFit/>
          </a:bodyPr>
          <a:lstStyle/>
          <a:p>
            <a:pPr algn="ctr"/>
            <a:r>
              <a:rPr lang="zh-CN" altLang="en-US" sz="1000" dirty="0" smtClean="0">
                <a:solidFill>
                  <a:srgbClr val="C00000"/>
                </a:solidFill>
                <a:latin typeface="方正超粗黑_GBK" panose="03000509000000000000" pitchFamily="65" charset="-122"/>
                <a:ea typeface="方正超粗黑_GBK" panose="03000509000000000000" pitchFamily="65" charset="-122"/>
              </a:rPr>
              <a:t>前油槽</a:t>
            </a:r>
          </a:p>
        </p:txBody>
      </p:sp>
      <p:sp>
        <p:nvSpPr>
          <p:cNvPr id="23" name="文本框 22"/>
          <p:cNvSpPr txBox="1"/>
          <p:nvPr/>
        </p:nvSpPr>
        <p:spPr>
          <a:xfrm>
            <a:off x="9145537" y="4258174"/>
            <a:ext cx="503486" cy="246221"/>
          </a:xfrm>
          <a:prstGeom prst="rect">
            <a:avLst/>
          </a:prstGeom>
          <a:solidFill>
            <a:schemeClr val="bg2"/>
          </a:solidFill>
        </p:spPr>
        <p:txBody>
          <a:bodyPr wrap="square" rtlCol="0">
            <a:spAutoFit/>
          </a:bodyPr>
          <a:lstStyle/>
          <a:p>
            <a:pPr algn="ctr"/>
            <a:r>
              <a:rPr lang="en-US" altLang="zh-CN" sz="1000" dirty="0" smtClean="0">
                <a:solidFill>
                  <a:srgbClr val="C00000"/>
                </a:solidFill>
                <a:latin typeface="方正超粗黑_GBK" panose="03000509000000000000" pitchFamily="65" charset="-122"/>
                <a:ea typeface="方正超粗黑_GBK" panose="03000509000000000000" pitchFamily="65" charset="-122"/>
              </a:rPr>
              <a:t>AGB</a:t>
            </a:r>
            <a:endParaRPr lang="zh-CN" altLang="en-US" sz="1000" dirty="0" smtClean="0">
              <a:solidFill>
                <a:srgbClr val="C00000"/>
              </a:solidFill>
              <a:latin typeface="方正超粗黑_GBK" panose="03000509000000000000" pitchFamily="65" charset="-122"/>
              <a:ea typeface="方正超粗黑_GBK" panose="03000509000000000000" pitchFamily="65" charset="-122"/>
            </a:endParaRPr>
          </a:p>
        </p:txBody>
      </p:sp>
      <p:sp>
        <p:nvSpPr>
          <p:cNvPr id="24" name="文本框 23"/>
          <p:cNvSpPr txBox="1"/>
          <p:nvPr/>
        </p:nvSpPr>
        <p:spPr>
          <a:xfrm>
            <a:off x="2179811" y="4315634"/>
            <a:ext cx="580701" cy="553998"/>
          </a:xfrm>
          <a:prstGeom prst="rect">
            <a:avLst/>
          </a:prstGeom>
          <a:solidFill>
            <a:schemeClr val="bg2"/>
          </a:solidFill>
        </p:spPr>
        <p:txBody>
          <a:bodyPr wrap="square" rtlCol="0">
            <a:spAutoFit/>
          </a:bodyPr>
          <a:lstStyle/>
          <a:p>
            <a:pPr algn="ctr"/>
            <a:r>
              <a:rPr lang="zh-CN" altLang="en-US" sz="1000" dirty="0" smtClean="0">
                <a:latin typeface="方正超粗黑_GBK" panose="03000509000000000000" pitchFamily="65" charset="-122"/>
                <a:ea typeface="方正超粗黑_GBK" panose="03000509000000000000" pitchFamily="65" charset="-122"/>
              </a:rPr>
              <a:t>伺服</a:t>
            </a:r>
            <a:endParaRPr lang="en-US" altLang="zh-CN" sz="1000" dirty="0" smtClean="0">
              <a:latin typeface="方正超粗黑_GBK" panose="03000509000000000000" pitchFamily="65" charset="-122"/>
              <a:ea typeface="方正超粗黑_GBK" panose="03000509000000000000" pitchFamily="65" charset="-122"/>
            </a:endParaRPr>
          </a:p>
          <a:p>
            <a:pPr algn="ctr"/>
            <a:r>
              <a:rPr lang="zh-CN" altLang="en-US" sz="1000" dirty="0" smtClean="0">
                <a:latin typeface="方正超粗黑_GBK" panose="03000509000000000000" pitchFamily="65" charset="-122"/>
                <a:ea typeface="方正超粗黑_GBK" panose="03000509000000000000" pitchFamily="65" charset="-122"/>
              </a:rPr>
              <a:t>燃油</a:t>
            </a:r>
            <a:endParaRPr lang="en-US" altLang="zh-CN" sz="1000" dirty="0" smtClean="0">
              <a:latin typeface="方正超粗黑_GBK" panose="03000509000000000000" pitchFamily="65" charset="-122"/>
              <a:ea typeface="方正超粗黑_GBK" panose="03000509000000000000" pitchFamily="65" charset="-122"/>
            </a:endParaRPr>
          </a:p>
          <a:p>
            <a:pPr algn="ctr"/>
            <a:r>
              <a:rPr lang="zh-CN" altLang="en-US" sz="1000" dirty="0" smtClean="0">
                <a:latin typeface="方正超粗黑_GBK" panose="03000509000000000000" pitchFamily="65" charset="-122"/>
                <a:ea typeface="方正超粗黑_GBK" panose="03000509000000000000" pitchFamily="65" charset="-122"/>
              </a:rPr>
              <a:t>加温器</a:t>
            </a:r>
          </a:p>
        </p:txBody>
      </p:sp>
      <p:sp>
        <p:nvSpPr>
          <p:cNvPr id="25" name="文本框 24"/>
          <p:cNvSpPr txBox="1"/>
          <p:nvPr/>
        </p:nvSpPr>
        <p:spPr>
          <a:xfrm>
            <a:off x="3194780" y="5875390"/>
            <a:ext cx="943010" cy="646331"/>
          </a:xfrm>
          <a:prstGeom prst="rect">
            <a:avLst/>
          </a:prstGeom>
          <a:solidFill>
            <a:schemeClr val="bg2"/>
          </a:solidFill>
        </p:spPr>
        <p:txBody>
          <a:bodyPr wrap="square" rtlCol="0">
            <a:spAutoFit/>
          </a:bodyPr>
          <a:lstStyle/>
          <a:p>
            <a:pPr algn="ctr"/>
            <a:r>
              <a:rPr lang="zh-CN" altLang="en-US" dirty="0" smtClean="0">
                <a:latin typeface="方正超粗黑_GBK" panose="03000509000000000000" pitchFamily="65" charset="-122"/>
                <a:ea typeface="方正超粗黑_GBK" panose="03000509000000000000" pitchFamily="65" charset="-122"/>
              </a:rPr>
              <a:t>回油滤组件</a:t>
            </a:r>
          </a:p>
        </p:txBody>
      </p:sp>
      <p:sp>
        <p:nvSpPr>
          <p:cNvPr id="26" name="文本框 25"/>
          <p:cNvSpPr txBox="1"/>
          <p:nvPr/>
        </p:nvSpPr>
        <p:spPr>
          <a:xfrm>
            <a:off x="5009107" y="5930123"/>
            <a:ext cx="1127113" cy="369332"/>
          </a:xfrm>
          <a:prstGeom prst="rect">
            <a:avLst/>
          </a:prstGeom>
          <a:solidFill>
            <a:schemeClr val="bg2"/>
          </a:solidFill>
        </p:spPr>
        <p:txBody>
          <a:bodyPr wrap="square" rtlCol="0">
            <a:spAutoFit/>
          </a:bodyPr>
          <a:lstStyle/>
          <a:p>
            <a:pPr algn="ctr"/>
            <a:r>
              <a:rPr lang="zh-CN" altLang="en-US" dirty="0" smtClean="0">
                <a:latin typeface="方正超粗黑_GBK" panose="03000509000000000000" pitchFamily="65" charset="-122"/>
                <a:ea typeface="方正超粗黑_GBK" panose="03000509000000000000" pitchFamily="65" charset="-122"/>
              </a:rPr>
              <a:t>润滑组件</a:t>
            </a:r>
          </a:p>
        </p:txBody>
      </p:sp>
      <p:cxnSp>
        <p:nvCxnSpPr>
          <p:cNvPr id="27" name="直接箭头连接符 26"/>
          <p:cNvCxnSpPr/>
          <p:nvPr/>
        </p:nvCxnSpPr>
        <p:spPr>
          <a:xfrm flipV="1">
            <a:off x="1050057" y="3728086"/>
            <a:ext cx="920500" cy="1141546"/>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8" name="文本框 27"/>
          <p:cNvSpPr txBox="1"/>
          <p:nvPr/>
        </p:nvSpPr>
        <p:spPr>
          <a:xfrm>
            <a:off x="372534" y="4943737"/>
            <a:ext cx="1355045" cy="646331"/>
          </a:xfrm>
          <a:prstGeom prst="rect">
            <a:avLst/>
          </a:prstGeom>
          <a:solidFill>
            <a:schemeClr val="bg2"/>
          </a:solidFill>
        </p:spPr>
        <p:txBody>
          <a:bodyPr wrap="square" rtlCol="0">
            <a:spAutoFit/>
          </a:bodyPr>
          <a:lstStyle/>
          <a:p>
            <a:pPr algn="ctr"/>
            <a:r>
              <a:rPr lang="zh-CN" altLang="en-US" dirty="0" smtClean="0">
                <a:latin typeface="方正超粗黑_GBK" panose="03000509000000000000" pitchFamily="65" charset="-122"/>
                <a:ea typeface="方正超粗黑_GBK" panose="03000509000000000000" pitchFamily="65" charset="-122"/>
              </a:rPr>
              <a:t>主燃油</a:t>
            </a:r>
            <a:r>
              <a:rPr lang="en-US" altLang="zh-CN" dirty="0" smtClean="0">
                <a:latin typeface="方正超粗黑_GBK" panose="03000509000000000000" pitchFamily="65" charset="-122"/>
                <a:ea typeface="方正超粗黑_GBK" panose="03000509000000000000" pitchFamily="65" charset="-122"/>
              </a:rPr>
              <a:t>/</a:t>
            </a:r>
            <a:r>
              <a:rPr lang="zh-CN" altLang="en-US" dirty="0" smtClean="0">
                <a:latin typeface="方正超粗黑_GBK" panose="03000509000000000000" pitchFamily="65" charset="-122"/>
                <a:ea typeface="方正超粗黑_GBK" panose="03000509000000000000" pitchFamily="65" charset="-122"/>
              </a:rPr>
              <a:t>滑油热交换器</a:t>
            </a:r>
          </a:p>
        </p:txBody>
      </p:sp>
      <p:cxnSp>
        <p:nvCxnSpPr>
          <p:cNvPr id="29" name="直接箭头连接符 28"/>
          <p:cNvCxnSpPr/>
          <p:nvPr/>
        </p:nvCxnSpPr>
        <p:spPr>
          <a:xfrm flipH="1" flipV="1">
            <a:off x="5280932" y="5430400"/>
            <a:ext cx="1689211" cy="499723"/>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30" name="文本框 29"/>
          <p:cNvSpPr txBox="1"/>
          <p:nvPr/>
        </p:nvSpPr>
        <p:spPr>
          <a:xfrm>
            <a:off x="6986172" y="5745457"/>
            <a:ext cx="881119" cy="369332"/>
          </a:xfrm>
          <a:prstGeom prst="rect">
            <a:avLst/>
          </a:prstGeom>
          <a:solidFill>
            <a:schemeClr val="bg2"/>
          </a:solidFill>
        </p:spPr>
        <p:txBody>
          <a:bodyPr wrap="square" rtlCol="0">
            <a:spAutoFit/>
          </a:bodyPr>
          <a:lstStyle/>
          <a:p>
            <a:pPr algn="ctr"/>
            <a:r>
              <a:rPr lang="zh-CN" altLang="en-US" dirty="0" smtClean="0">
                <a:latin typeface="方正超粗黑_GBK" panose="03000509000000000000" pitchFamily="65" charset="-122"/>
                <a:ea typeface="方正超粗黑_GBK" panose="03000509000000000000" pitchFamily="65" charset="-122"/>
              </a:rPr>
              <a:t>回油泵</a:t>
            </a:r>
          </a:p>
        </p:txBody>
      </p:sp>
      <p:sp>
        <p:nvSpPr>
          <p:cNvPr id="20" name="椭圆 19"/>
          <p:cNvSpPr/>
          <p:nvPr/>
        </p:nvSpPr>
        <p:spPr>
          <a:xfrm>
            <a:off x="3467818" y="1754362"/>
            <a:ext cx="1345722" cy="1385455"/>
          </a:xfrm>
          <a:prstGeom prst="ellipse">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52629330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2259977" y="0"/>
            <a:ext cx="4687309" cy="6858000"/>
          </a:xfrm>
          <a:prstGeom prst="rect">
            <a:avLst/>
          </a:prstGeom>
          <a:ln w="28575">
            <a:solidFill>
              <a:srgbClr val="FFC000"/>
            </a:solidFill>
          </a:ln>
        </p:spPr>
      </p:pic>
      <p:cxnSp>
        <p:nvCxnSpPr>
          <p:cNvPr id="4" name="直接箭头连接符 3"/>
          <p:cNvCxnSpPr/>
          <p:nvPr/>
        </p:nvCxnSpPr>
        <p:spPr>
          <a:xfrm>
            <a:off x="2070338" y="515346"/>
            <a:ext cx="1043652" cy="359278"/>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242665" y="1863155"/>
            <a:ext cx="1015663" cy="3131690"/>
          </a:xfrm>
          <a:prstGeom prst="rect">
            <a:avLst/>
          </a:prstGeom>
          <a:solidFill>
            <a:schemeClr val="bg2"/>
          </a:solidFill>
        </p:spPr>
        <p:txBody>
          <a:bodyPr vert="eaVert" wrap="square" rtlCol="0">
            <a:spAutoFit/>
          </a:bodyPr>
          <a:lstStyle/>
          <a:p>
            <a:pPr algn="ctr"/>
            <a:r>
              <a:rPr lang="zh-CN" altLang="en-US" sz="5400" dirty="0" smtClean="0">
                <a:solidFill>
                  <a:srgbClr val="FF0000"/>
                </a:solidFill>
                <a:latin typeface="方正超粗黑_GBK" panose="03000509000000000000" pitchFamily="65" charset="-122"/>
                <a:ea typeface="方正超粗黑_GBK" panose="03000509000000000000" pitchFamily="65" charset="-122"/>
              </a:rPr>
              <a:t>润滑组件</a:t>
            </a:r>
            <a:endParaRPr lang="zh-CN" altLang="en-US" sz="5400" dirty="0">
              <a:solidFill>
                <a:srgbClr val="FF0000"/>
              </a:solidFill>
              <a:latin typeface="方正超粗黑_GBK" panose="03000509000000000000" pitchFamily="65" charset="-122"/>
              <a:ea typeface="方正超粗黑_GBK" panose="03000509000000000000" pitchFamily="65" charset="-122"/>
            </a:endParaRPr>
          </a:p>
        </p:txBody>
      </p:sp>
      <p:sp>
        <p:nvSpPr>
          <p:cNvPr id="10" name="文本框 9"/>
          <p:cNvSpPr txBox="1"/>
          <p:nvPr/>
        </p:nvSpPr>
        <p:spPr>
          <a:xfrm>
            <a:off x="3890369" y="4361585"/>
            <a:ext cx="875726" cy="369332"/>
          </a:xfrm>
          <a:prstGeom prst="rect">
            <a:avLst/>
          </a:prstGeom>
          <a:solidFill>
            <a:schemeClr val="bg2"/>
          </a:solidFill>
        </p:spPr>
        <p:txBody>
          <a:bodyPr wrap="square" rtlCol="0">
            <a:spAutoFit/>
          </a:bodyPr>
          <a:lstStyle/>
          <a:p>
            <a:r>
              <a:rPr lang="zh-CN" altLang="en-US" dirty="0" smtClean="0">
                <a:latin typeface="方正超粗黑_GBK" panose="03000509000000000000" pitchFamily="65" charset="-122"/>
                <a:ea typeface="方正超粗黑_GBK" panose="03000509000000000000" pitchFamily="65" charset="-122"/>
              </a:rPr>
              <a:t>回油泵</a:t>
            </a:r>
          </a:p>
        </p:txBody>
      </p:sp>
      <p:sp>
        <p:nvSpPr>
          <p:cNvPr id="11" name="文本框 10"/>
          <p:cNvSpPr txBox="1"/>
          <p:nvPr/>
        </p:nvSpPr>
        <p:spPr>
          <a:xfrm>
            <a:off x="1138541" y="385105"/>
            <a:ext cx="948908" cy="369332"/>
          </a:xfrm>
          <a:prstGeom prst="rect">
            <a:avLst/>
          </a:prstGeom>
          <a:solidFill>
            <a:schemeClr val="bg2"/>
          </a:solidFill>
        </p:spPr>
        <p:txBody>
          <a:bodyPr wrap="square" rtlCol="0">
            <a:spAutoFit/>
          </a:bodyPr>
          <a:lstStyle/>
          <a:p>
            <a:pPr algn="ctr"/>
            <a:r>
              <a:rPr lang="zh-CN" altLang="en-US" dirty="0" smtClean="0">
                <a:latin typeface="方正超粗黑_GBK" panose="03000509000000000000" pitchFamily="65" charset="-122"/>
                <a:ea typeface="方正超粗黑_GBK" panose="03000509000000000000" pitchFamily="65" charset="-122"/>
              </a:rPr>
              <a:t>压力泵</a:t>
            </a:r>
          </a:p>
        </p:txBody>
      </p:sp>
      <p:sp>
        <p:nvSpPr>
          <p:cNvPr id="3" name="右箭头 2"/>
          <p:cNvSpPr/>
          <p:nvPr/>
        </p:nvSpPr>
        <p:spPr>
          <a:xfrm>
            <a:off x="1975450" y="949302"/>
            <a:ext cx="405440" cy="496975"/>
          </a:xfrm>
          <a:prstGeom prst="rightArrow">
            <a:avLst/>
          </a:prstGeom>
          <a:solidFill>
            <a:srgbClr val="FFFF00"/>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右箭头 11"/>
          <p:cNvSpPr/>
          <p:nvPr/>
        </p:nvSpPr>
        <p:spPr>
          <a:xfrm>
            <a:off x="6826373" y="459673"/>
            <a:ext cx="405440" cy="496975"/>
          </a:xfrm>
          <a:prstGeom prst="rightArrow">
            <a:avLst/>
          </a:prstGeom>
          <a:solidFill>
            <a:srgbClr val="FFFF00"/>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右箭头 12"/>
          <p:cNvSpPr/>
          <p:nvPr/>
        </p:nvSpPr>
        <p:spPr>
          <a:xfrm>
            <a:off x="6950306" y="948022"/>
            <a:ext cx="405440" cy="496975"/>
          </a:xfrm>
          <a:prstGeom prst="rightArrow">
            <a:avLst/>
          </a:prstGeom>
          <a:solidFill>
            <a:srgbClr val="FFFF00"/>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右箭头 14"/>
          <p:cNvSpPr/>
          <p:nvPr/>
        </p:nvSpPr>
        <p:spPr>
          <a:xfrm flipH="1">
            <a:off x="6947286" y="3654523"/>
            <a:ext cx="405440" cy="496975"/>
          </a:xfrm>
          <a:prstGeom prst="rightArrow">
            <a:avLst/>
          </a:prstGeom>
          <a:solidFill>
            <a:srgbClr val="00B050"/>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右箭头 15"/>
          <p:cNvSpPr/>
          <p:nvPr/>
        </p:nvSpPr>
        <p:spPr>
          <a:xfrm flipH="1">
            <a:off x="6947286" y="4752454"/>
            <a:ext cx="405440" cy="496975"/>
          </a:xfrm>
          <a:prstGeom prst="rightArrow">
            <a:avLst/>
          </a:prstGeom>
          <a:solidFill>
            <a:srgbClr val="00B050"/>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右箭头 16"/>
          <p:cNvSpPr/>
          <p:nvPr/>
        </p:nvSpPr>
        <p:spPr>
          <a:xfrm flipH="1">
            <a:off x="6947286" y="5850385"/>
            <a:ext cx="405440" cy="496975"/>
          </a:xfrm>
          <a:prstGeom prst="rightArrow">
            <a:avLst/>
          </a:prstGeom>
          <a:solidFill>
            <a:srgbClr val="00B050"/>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右箭头 17"/>
          <p:cNvSpPr/>
          <p:nvPr/>
        </p:nvSpPr>
        <p:spPr>
          <a:xfrm flipH="1">
            <a:off x="1806946" y="4760854"/>
            <a:ext cx="405440" cy="496975"/>
          </a:xfrm>
          <a:prstGeom prst="rightArrow">
            <a:avLst/>
          </a:prstGeom>
          <a:solidFill>
            <a:srgbClr val="00B050"/>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9" name="图片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52726" y="1391051"/>
            <a:ext cx="4699603" cy="3060925"/>
          </a:xfrm>
          <a:prstGeom prst="rect">
            <a:avLst/>
          </a:prstGeom>
        </p:spPr>
      </p:pic>
      <p:cxnSp>
        <p:nvCxnSpPr>
          <p:cNvPr id="20" name="直接箭头连接符 19"/>
          <p:cNvCxnSpPr/>
          <p:nvPr/>
        </p:nvCxnSpPr>
        <p:spPr>
          <a:xfrm>
            <a:off x="2178170" y="2486212"/>
            <a:ext cx="1582801" cy="332468"/>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2" name="文本框 21"/>
          <p:cNvSpPr txBox="1"/>
          <p:nvPr/>
        </p:nvSpPr>
        <p:spPr>
          <a:xfrm>
            <a:off x="1327386" y="2324492"/>
            <a:ext cx="948908" cy="369332"/>
          </a:xfrm>
          <a:prstGeom prst="rect">
            <a:avLst/>
          </a:prstGeom>
          <a:solidFill>
            <a:schemeClr val="bg2"/>
          </a:solidFill>
        </p:spPr>
        <p:txBody>
          <a:bodyPr wrap="square" rtlCol="0">
            <a:spAutoFit/>
          </a:bodyPr>
          <a:lstStyle/>
          <a:p>
            <a:pPr algn="ctr"/>
            <a:r>
              <a:rPr lang="zh-CN" altLang="en-US" dirty="0" smtClean="0">
                <a:latin typeface="方正超粗黑_GBK" panose="03000509000000000000" pitchFamily="65" charset="-122"/>
                <a:ea typeface="方正超粗黑_GBK" panose="03000509000000000000" pitchFamily="65" charset="-122"/>
              </a:rPr>
              <a:t>释压阀</a:t>
            </a:r>
          </a:p>
        </p:txBody>
      </p:sp>
      <p:cxnSp>
        <p:nvCxnSpPr>
          <p:cNvPr id="23" name="直接箭头连接符 22"/>
          <p:cNvCxnSpPr/>
          <p:nvPr/>
        </p:nvCxnSpPr>
        <p:spPr>
          <a:xfrm flipH="1">
            <a:off x="5520761" y="347066"/>
            <a:ext cx="2096364" cy="222705"/>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6" name="文本框 25"/>
          <p:cNvSpPr txBox="1"/>
          <p:nvPr/>
        </p:nvSpPr>
        <p:spPr>
          <a:xfrm>
            <a:off x="7582623" y="200439"/>
            <a:ext cx="1173187" cy="369332"/>
          </a:xfrm>
          <a:prstGeom prst="rect">
            <a:avLst/>
          </a:prstGeom>
          <a:solidFill>
            <a:schemeClr val="bg2"/>
          </a:solidFill>
        </p:spPr>
        <p:txBody>
          <a:bodyPr wrap="square" rtlCol="0">
            <a:spAutoFit/>
          </a:bodyPr>
          <a:lstStyle/>
          <a:p>
            <a:pPr algn="ctr"/>
            <a:r>
              <a:rPr lang="zh-CN" altLang="en-US" dirty="0" smtClean="0">
                <a:latin typeface="方正超粗黑_GBK" panose="03000509000000000000" pitchFamily="65" charset="-122"/>
                <a:ea typeface="方正超粗黑_GBK" panose="03000509000000000000" pitchFamily="65" charset="-122"/>
              </a:rPr>
              <a:t>压力油滤</a:t>
            </a:r>
          </a:p>
        </p:txBody>
      </p:sp>
      <p:cxnSp>
        <p:nvCxnSpPr>
          <p:cNvPr id="27" name="直接箭头连接符 26"/>
          <p:cNvCxnSpPr>
            <a:stCxn id="29" idx="1"/>
          </p:cNvCxnSpPr>
          <p:nvPr/>
        </p:nvCxnSpPr>
        <p:spPr>
          <a:xfrm flipH="1" flipV="1">
            <a:off x="5572519" y="2000634"/>
            <a:ext cx="1219769" cy="279485"/>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9" name="文本框 28"/>
          <p:cNvSpPr txBox="1"/>
          <p:nvPr/>
        </p:nvSpPr>
        <p:spPr>
          <a:xfrm>
            <a:off x="6792288" y="1823248"/>
            <a:ext cx="461665" cy="913741"/>
          </a:xfrm>
          <a:prstGeom prst="rect">
            <a:avLst/>
          </a:prstGeom>
          <a:solidFill>
            <a:schemeClr val="bg2"/>
          </a:solidFill>
        </p:spPr>
        <p:txBody>
          <a:bodyPr vert="eaVert" wrap="square" rtlCol="0">
            <a:spAutoFit/>
          </a:bodyPr>
          <a:lstStyle/>
          <a:p>
            <a:pPr algn="ctr"/>
            <a:r>
              <a:rPr lang="zh-CN" altLang="en-US" dirty="0" smtClean="0">
                <a:latin typeface="方正超粗黑_GBK" panose="03000509000000000000" pitchFamily="65" charset="-122"/>
                <a:ea typeface="方正超粗黑_GBK" panose="03000509000000000000" pitchFamily="65" charset="-122"/>
              </a:rPr>
              <a:t>旁通阀</a:t>
            </a:r>
          </a:p>
        </p:txBody>
      </p:sp>
      <p:cxnSp>
        <p:nvCxnSpPr>
          <p:cNvPr id="31" name="直接箭头连接符 30"/>
          <p:cNvCxnSpPr/>
          <p:nvPr/>
        </p:nvCxnSpPr>
        <p:spPr>
          <a:xfrm flipH="1" flipV="1">
            <a:off x="6338913" y="2921514"/>
            <a:ext cx="453375" cy="222369"/>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33" name="文本框 32"/>
          <p:cNvSpPr txBox="1"/>
          <p:nvPr/>
        </p:nvSpPr>
        <p:spPr>
          <a:xfrm>
            <a:off x="6422660" y="3076038"/>
            <a:ext cx="666890" cy="646331"/>
          </a:xfrm>
          <a:prstGeom prst="rect">
            <a:avLst/>
          </a:prstGeom>
          <a:solidFill>
            <a:schemeClr val="bg2"/>
          </a:solidFill>
        </p:spPr>
        <p:txBody>
          <a:bodyPr wrap="square" rtlCol="0">
            <a:spAutoFit/>
          </a:bodyPr>
          <a:lstStyle/>
          <a:p>
            <a:pPr algn="ctr"/>
            <a:r>
              <a:rPr lang="zh-CN" altLang="en-US" dirty="0" smtClean="0">
                <a:latin typeface="方正超粗黑_GBK" panose="03000509000000000000" pitchFamily="65" charset="-122"/>
                <a:ea typeface="方正超粗黑_GBK" panose="03000509000000000000" pitchFamily="65" charset="-122"/>
              </a:rPr>
              <a:t>堵塞</a:t>
            </a:r>
            <a:endParaRPr lang="en-US" altLang="zh-CN" dirty="0" smtClean="0">
              <a:latin typeface="方正超粗黑_GBK" panose="03000509000000000000" pitchFamily="65" charset="-122"/>
              <a:ea typeface="方正超粗黑_GBK" panose="03000509000000000000" pitchFamily="65" charset="-122"/>
            </a:endParaRPr>
          </a:p>
          <a:p>
            <a:pPr algn="ctr"/>
            <a:r>
              <a:rPr lang="zh-CN" altLang="en-US" dirty="0" smtClean="0">
                <a:latin typeface="方正超粗黑_GBK" panose="03000509000000000000" pitchFamily="65" charset="-122"/>
                <a:ea typeface="方正超粗黑_GBK" panose="03000509000000000000" pitchFamily="65" charset="-122"/>
              </a:rPr>
              <a:t>指示</a:t>
            </a:r>
          </a:p>
        </p:txBody>
      </p:sp>
      <p:sp>
        <p:nvSpPr>
          <p:cNvPr id="34" name="文本框 33"/>
          <p:cNvSpPr txBox="1"/>
          <p:nvPr/>
        </p:nvSpPr>
        <p:spPr>
          <a:xfrm>
            <a:off x="3882871" y="5425126"/>
            <a:ext cx="875726" cy="369332"/>
          </a:xfrm>
          <a:prstGeom prst="rect">
            <a:avLst/>
          </a:prstGeom>
          <a:solidFill>
            <a:schemeClr val="bg2"/>
          </a:solidFill>
        </p:spPr>
        <p:txBody>
          <a:bodyPr wrap="square" rtlCol="0">
            <a:spAutoFit/>
          </a:bodyPr>
          <a:lstStyle/>
          <a:p>
            <a:r>
              <a:rPr lang="zh-CN" altLang="en-US" dirty="0" smtClean="0">
                <a:latin typeface="方正超粗黑_GBK" panose="03000509000000000000" pitchFamily="65" charset="-122"/>
                <a:ea typeface="方正超粗黑_GBK" panose="03000509000000000000" pitchFamily="65" charset="-122"/>
              </a:rPr>
              <a:t>回油泵</a:t>
            </a:r>
          </a:p>
        </p:txBody>
      </p:sp>
      <p:cxnSp>
        <p:nvCxnSpPr>
          <p:cNvPr id="35" name="直接箭头连接符 34"/>
          <p:cNvCxnSpPr/>
          <p:nvPr/>
        </p:nvCxnSpPr>
        <p:spPr>
          <a:xfrm flipH="1">
            <a:off x="6203898" y="5498514"/>
            <a:ext cx="1057025" cy="240686"/>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37" name="文本框 36"/>
          <p:cNvSpPr txBox="1"/>
          <p:nvPr/>
        </p:nvSpPr>
        <p:spPr>
          <a:xfrm>
            <a:off x="7293490" y="5313848"/>
            <a:ext cx="875726" cy="369332"/>
          </a:xfrm>
          <a:prstGeom prst="rect">
            <a:avLst/>
          </a:prstGeom>
          <a:solidFill>
            <a:schemeClr val="bg2"/>
          </a:solidFill>
        </p:spPr>
        <p:txBody>
          <a:bodyPr wrap="square" rtlCol="0">
            <a:spAutoFit/>
          </a:bodyPr>
          <a:lstStyle/>
          <a:p>
            <a:r>
              <a:rPr lang="zh-CN" altLang="en-US" dirty="0" smtClean="0">
                <a:latin typeface="方正超粗黑_GBK" panose="03000509000000000000" pitchFamily="65" charset="-122"/>
                <a:ea typeface="方正超粗黑_GBK" panose="03000509000000000000" pitchFamily="65" charset="-122"/>
              </a:rPr>
              <a:t>回油滤</a:t>
            </a:r>
          </a:p>
        </p:txBody>
      </p:sp>
      <p:sp>
        <p:nvSpPr>
          <p:cNvPr id="40" name="文本框 39"/>
          <p:cNvSpPr txBox="1"/>
          <p:nvPr/>
        </p:nvSpPr>
        <p:spPr>
          <a:xfrm>
            <a:off x="8392587" y="4572129"/>
            <a:ext cx="3555645" cy="1754326"/>
          </a:xfrm>
          <a:prstGeom prst="rect">
            <a:avLst/>
          </a:prstGeom>
          <a:solidFill>
            <a:schemeClr val="bg2"/>
          </a:solidFill>
        </p:spPr>
        <p:txBody>
          <a:bodyPr wrap="square" rtlCol="0">
            <a:spAutoFit/>
          </a:bodyPr>
          <a:lstStyle/>
          <a:p>
            <a:r>
              <a:rPr lang="zh-CN" altLang="en-US" dirty="0">
                <a:latin typeface="方正超粗黑_GBK" panose="03000509000000000000" pitchFamily="65" charset="-122"/>
                <a:ea typeface="方正超粗黑_GBK" panose="03000509000000000000" pitchFamily="65" charset="-122"/>
              </a:rPr>
              <a:t>润滑组件包含</a:t>
            </a:r>
            <a:r>
              <a:rPr lang="zh-CN" altLang="en-US" dirty="0" smtClean="0">
                <a:latin typeface="方正超粗黑_GBK" panose="03000509000000000000" pitchFamily="65" charset="-122"/>
                <a:ea typeface="方正超粗黑_GBK" panose="03000509000000000000" pitchFamily="65" charset="-122"/>
              </a:rPr>
              <a:t>：</a:t>
            </a:r>
            <a:endParaRPr lang="en-US" altLang="zh-CN" dirty="0" smtClean="0">
              <a:latin typeface="方正超粗黑_GBK" panose="03000509000000000000" pitchFamily="65" charset="-122"/>
              <a:ea typeface="方正超粗黑_GBK" panose="03000509000000000000" pitchFamily="65" charset="-122"/>
            </a:endParaRPr>
          </a:p>
          <a:p>
            <a:r>
              <a:rPr lang="zh-CN" altLang="en-US" dirty="0" smtClean="0">
                <a:latin typeface="方正超粗黑_GBK" panose="03000509000000000000" pitchFamily="65" charset="-122"/>
                <a:ea typeface="方正超粗黑_GBK" panose="03000509000000000000" pitchFamily="65" charset="-122"/>
              </a:rPr>
              <a:t>压</a:t>
            </a:r>
            <a:r>
              <a:rPr lang="zh-CN" altLang="en-US" dirty="0">
                <a:latin typeface="方正超粗黑_GBK" panose="03000509000000000000" pitchFamily="65" charset="-122"/>
                <a:ea typeface="方正超粗黑_GBK" panose="03000509000000000000" pitchFamily="65" charset="-122"/>
              </a:rPr>
              <a:t>力泵、释压阀、压力油滤、堵塞指示器、回油泵（</a:t>
            </a:r>
            <a:r>
              <a:rPr lang="en-US" altLang="zh-CN" dirty="0">
                <a:latin typeface="方正超粗黑_GBK" panose="03000509000000000000" pitchFamily="65" charset="-122"/>
                <a:ea typeface="方正超粗黑_GBK" panose="03000509000000000000" pitchFamily="65" charset="-122"/>
              </a:rPr>
              <a:t>3</a:t>
            </a:r>
            <a:r>
              <a:rPr lang="zh-CN" altLang="en-US" dirty="0">
                <a:latin typeface="方正超粗黑_GBK" panose="03000509000000000000" pitchFamily="65" charset="-122"/>
                <a:ea typeface="方正超粗黑_GBK" panose="03000509000000000000" pitchFamily="65" charset="-122"/>
              </a:rPr>
              <a:t>）、磁屑探测器（</a:t>
            </a:r>
            <a:r>
              <a:rPr lang="en-US" altLang="zh-CN" dirty="0">
                <a:latin typeface="方正超粗黑_GBK" panose="03000509000000000000" pitchFamily="65" charset="-122"/>
                <a:ea typeface="方正超粗黑_GBK" panose="03000509000000000000" pitchFamily="65" charset="-122"/>
              </a:rPr>
              <a:t>3</a:t>
            </a:r>
            <a:r>
              <a:rPr lang="zh-CN" altLang="en-US" dirty="0" smtClean="0">
                <a:latin typeface="方正超粗黑_GBK" panose="03000509000000000000" pitchFamily="65" charset="-122"/>
                <a:ea typeface="方正超粗黑_GBK" panose="03000509000000000000" pitchFamily="65" charset="-122"/>
              </a:rPr>
              <a:t>）。</a:t>
            </a:r>
            <a:endParaRPr lang="en-US" altLang="zh-CN" dirty="0" smtClean="0">
              <a:latin typeface="方正超粗黑_GBK" panose="03000509000000000000" pitchFamily="65" charset="-122"/>
              <a:ea typeface="方正超粗黑_GBK" panose="03000509000000000000" pitchFamily="65" charset="-122"/>
            </a:endParaRPr>
          </a:p>
          <a:p>
            <a:r>
              <a:rPr lang="zh-CN" altLang="en-US" dirty="0" smtClean="0">
                <a:latin typeface="方正超粗黑_GBK" panose="03000509000000000000" pitchFamily="65" charset="-122"/>
                <a:ea typeface="方正超粗黑_GBK" panose="03000509000000000000" pitchFamily="65" charset="-122"/>
              </a:rPr>
              <a:t>润</a:t>
            </a:r>
            <a:r>
              <a:rPr lang="zh-CN" altLang="en-US" dirty="0">
                <a:latin typeface="方正超粗黑_GBK" panose="03000509000000000000" pitchFamily="65" charset="-122"/>
                <a:ea typeface="方正超粗黑_GBK" panose="03000509000000000000" pitchFamily="65" charset="-122"/>
              </a:rPr>
              <a:t>滑组件通过固定夹安装于附件齿轮箱的后安装面，在</a:t>
            </a:r>
            <a:r>
              <a:rPr lang="en-US" altLang="zh-CN" dirty="0">
                <a:latin typeface="方正超粗黑_GBK" panose="03000509000000000000" pitchFamily="65" charset="-122"/>
                <a:ea typeface="方正超粗黑_GBK" panose="03000509000000000000" pitchFamily="65" charset="-122"/>
              </a:rPr>
              <a:t>6</a:t>
            </a:r>
            <a:r>
              <a:rPr lang="zh-CN" altLang="en-US" dirty="0">
                <a:latin typeface="方正超粗黑_GBK" panose="03000509000000000000" pitchFamily="65" charset="-122"/>
                <a:ea typeface="方正超粗黑_GBK" panose="03000509000000000000" pitchFamily="65" charset="-122"/>
              </a:rPr>
              <a:t>点钟位置。</a:t>
            </a:r>
            <a:endParaRPr lang="zh-CN" altLang="en-US" dirty="0" smtClean="0">
              <a:latin typeface="方正超粗黑_GBK" panose="03000509000000000000" pitchFamily="65" charset="-122"/>
              <a:ea typeface="方正超粗黑_GBK" panose="03000509000000000000" pitchFamily="65" charset="-122"/>
            </a:endParaRPr>
          </a:p>
        </p:txBody>
      </p:sp>
    </p:spTree>
    <p:extLst>
      <p:ext uri="{BB962C8B-B14F-4D97-AF65-F5344CB8AC3E}">
        <p14:creationId xmlns:p14="http://schemas.microsoft.com/office/powerpoint/2010/main" val="34831370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滑油系统部件</a:t>
            </a:r>
            <a:endParaRPr lang="zh-CN" altLang="en-US" dirty="0"/>
          </a:p>
        </p:txBody>
      </p:sp>
      <p:sp>
        <p:nvSpPr>
          <p:cNvPr id="3" name="内容占位符 2"/>
          <p:cNvSpPr>
            <a:spLocks noGrp="1"/>
          </p:cNvSpPr>
          <p:nvPr>
            <p:ph idx="1"/>
          </p:nvPr>
        </p:nvSpPr>
        <p:spPr/>
        <p:txBody>
          <a:bodyPr/>
          <a:lstStyle/>
          <a:p>
            <a:r>
              <a:rPr lang="zh-CN" altLang="en-US" dirty="0"/>
              <a:t>滑油系统的部件安装于风扇机匣的左侧、底部和右侧。 主要包括：滑油箱、防漏阀、润滑组件、主燃油</a:t>
            </a:r>
            <a:r>
              <a:rPr lang="en-US" altLang="zh-CN" dirty="0"/>
              <a:t>/</a:t>
            </a:r>
            <a:r>
              <a:rPr lang="zh-CN" altLang="en-US" dirty="0"/>
              <a:t>滑油热交换器、回油滤组件等</a:t>
            </a:r>
            <a:r>
              <a:rPr lang="zh-CN" altLang="en-US" dirty="0" smtClean="0"/>
              <a:t>。</a:t>
            </a:r>
            <a:endParaRPr lang="en-US" altLang="zh-CN" dirty="0" smtClean="0"/>
          </a:p>
          <a:p>
            <a:r>
              <a:rPr lang="zh-CN" altLang="en-US" dirty="0" smtClean="0"/>
              <a:t>供</a:t>
            </a:r>
            <a:r>
              <a:rPr lang="zh-CN" altLang="en-US" dirty="0"/>
              <a:t>压管路上的温度</a:t>
            </a:r>
            <a:r>
              <a:rPr lang="en-US" altLang="zh-CN" dirty="0"/>
              <a:t>/</a:t>
            </a:r>
            <a:r>
              <a:rPr lang="zh-CN" altLang="en-US" dirty="0"/>
              <a:t>压力传感器，将滑油的温度、压力信息传送到</a:t>
            </a:r>
            <a:r>
              <a:rPr lang="en-US" altLang="zh-CN" dirty="0"/>
              <a:t>EEC</a:t>
            </a:r>
            <a:r>
              <a:rPr lang="zh-CN" altLang="en-US" dirty="0"/>
              <a:t>，</a:t>
            </a:r>
            <a:r>
              <a:rPr lang="en-US" altLang="zh-CN" dirty="0"/>
              <a:t>EEC</a:t>
            </a:r>
            <a:r>
              <a:rPr lang="zh-CN" altLang="en-US" dirty="0"/>
              <a:t>再将其转化为</a:t>
            </a:r>
            <a:r>
              <a:rPr lang="en-US" altLang="zh-CN" dirty="0"/>
              <a:t>ARINC429</a:t>
            </a:r>
            <a:r>
              <a:rPr lang="zh-CN" altLang="en-US" dirty="0"/>
              <a:t>格式的数据信号，传至</a:t>
            </a:r>
            <a:r>
              <a:rPr lang="en-US" altLang="zh-CN" dirty="0"/>
              <a:t>DEU</a:t>
            </a:r>
            <a:r>
              <a:rPr lang="zh-CN" altLang="en-US" dirty="0"/>
              <a:t>并在驾驶舱</a:t>
            </a:r>
            <a:r>
              <a:rPr lang="en-US" altLang="zh-CN" dirty="0"/>
              <a:t>DU</a:t>
            </a:r>
            <a:r>
              <a:rPr lang="zh-CN" altLang="en-US" dirty="0"/>
              <a:t>上显示。其中温度传感器为单通道（</a:t>
            </a:r>
            <a:r>
              <a:rPr lang="en-US" altLang="zh-CN" dirty="0"/>
              <a:t>EEC</a:t>
            </a:r>
            <a:r>
              <a:rPr lang="zh-CN" altLang="en-US" dirty="0"/>
              <a:t>的</a:t>
            </a:r>
            <a:r>
              <a:rPr lang="en-US" altLang="zh-CN" dirty="0"/>
              <a:t>B</a:t>
            </a:r>
            <a:r>
              <a:rPr lang="zh-CN" altLang="en-US" dirty="0"/>
              <a:t>通道），压力传感器为双通道（</a:t>
            </a:r>
            <a:r>
              <a:rPr lang="en-US" altLang="zh-CN" dirty="0"/>
              <a:t>EEC</a:t>
            </a:r>
            <a:r>
              <a:rPr lang="zh-CN" altLang="en-US" dirty="0"/>
              <a:t>的</a:t>
            </a:r>
            <a:r>
              <a:rPr lang="en-US" altLang="zh-CN" dirty="0"/>
              <a:t>A</a:t>
            </a:r>
            <a:r>
              <a:rPr lang="zh-CN" altLang="en-US" dirty="0"/>
              <a:t>和</a:t>
            </a:r>
            <a:r>
              <a:rPr lang="en-US" altLang="zh-CN" dirty="0"/>
              <a:t>B</a:t>
            </a:r>
            <a:r>
              <a:rPr lang="zh-CN" altLang="en-US" dirty="0"/>
              <a:t>通道）。滑油量传感器将油箱油量传至</a:t>
            </a:r>
            <a:r>
              <a:rPr lang="en-US" altLang="zh-CN" dirty="0"/>
              <a:t>DEU</a:t>
            </a:r>
            <a:r>
              <a:rPr lang="zh-CN" altLang="en-US" dirty="0"/>
              <a:t>用于驾驶舱指示</a:t>
            </a:r>
            <a:r>
              <a:rPr lang="zh-CN" altLang="en-US" dirty="0" smtClean="0"/>
              <a:t>。</a:t>
            </a:r>
            <a:endParaRPr lang="zh-CN" altLang="en-US" dirty="0"/>
          </a:p>
        </p:txBody>
      </p:sp>
    </p:spTree>
    <p:extLst>
      <p:ext uri="{BB962C8B-B14F-4D97-AF65-F5344CB8AC3E}">
        <p14:creationId xmlns:p14="http://schemas.microsoft.com/office/powerpoint/2010/main" val="42367566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2259977" y="0"/>
            <a:ext cx="4687309" cy="6858000"/>
          </a:xfrm>
          <a:prstGeom prst="rect">
            <a:avLst/>
          </a:prstGeom>
          <a:ln w="28575">
            <a:solidFill>
              <a:srgbClr val="FFC000"/>
            </a:solidFill>
          </a:ln>
        </p:spPr>
      </p:pic>
      <p:cxnSp>
        <p:nvCxnSpPr>
          <p:cNvPr id="4" name="直接箭头连接符 3"/>
          <p:cNvCxnSpPr/>
          <p:nvPr/>
        </p:nvCxnSpPr>
        <p:spPr>
          <a:xfrm>
            <a:off x="2070338" y="515346"/>
            <a:ext cx="1043652" cy="359278"/>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242665" y="1863155"/>
            <a:ext cx="1015663" cy="3131690"/>
          </a:xfrm>
          <a:prstGeom prst="rect">
            <a:avLst/>
          </a:prstGeom>
          <a:solidFill>
            <a:schemeClr val="bg2"/>
          </a:solidFill>
        </p:spPr>
        <p:txBody>
          <a:bodyPr vert="eaVert" wrap="square" rtlCol="0">
            <a:spAutoFit/>
          </a:bodyPr>
          <a:lstStyle/>
          <a:p>
            <a:pPr algn="ctr"/>
            <a:r>
              <a:rPr lang="zh-CN" altLang="en-US" sz="5400" dirty="0" smtClean="0">
                <a:solidFill>
                  <a:srgbClr val="FF0000"/>
                </a:solidFill>
                <a:latin typeface="方正超粗黑_GBK" panose="03000509000000000000" pitchFamily="65" charset="-122"/>
                <a:ea typeface="方正超粗黑_GBK" panose="03000509000000000000" pitchFamily="65" charset="-122"/>
              </a:rPr>
              <a:t>润滑组件</a:t>
            </a:r>
            <a:endParaRPr lang="zh-CN" altLang="en-US" sz="5400" dirty="0">
              <a:solidFill>
                <a:srgbClr val="FF0000"/>
              </a:solidFill>
              <a:latin typeface="方正超粗黑_GBK" panose="03000509000000000000" pitchFamily="65" charset="-122"/>
              <a:ea typeface="方正超粗黑_GBK" panose="03000509000000000000" pitchFamily="65" charset="-122"/>
            </a:endParaRPr>
          </a:p>
        </p:txBody>
      </p:sp>
      <p:sp>
        <p:nvSpPr>
          <p:cNvPr id="10" name="文本框 9"/>
          <p:cNvSpPr txBox="1"/>
          <p:nvPr/>
        </p:nvSpPr>
        <p:spPr>
          <a:xfrm>
            <a:off x="3890369" y="4361585"/>
            <a:ext cx="875726" cy="369332"/>
          </a:xfrm>
          <a:prstGeom prst="rect">
            <a:avLst/>
          </a:prstGeom>
          <a:solidFill>
            <a:schemeClr val="bg2"/>
          </a:solidFill>
        </p:spPr>
        <p:txBody>
          <a:bodyPr wrap="square" rtlCol="0">
            <a:spAutoFit/>
          </a:bodyPr>
          <a:lstStyle/>
          <a:p>
            <a:r>
              <a:rPr lang="zh-CN" altLang="en-US" dirty="0" smtClean="0">
                <a:latin typeface="方正超粗黑_GBK" panose="03000509000000000000" pitchFamily="65" charset="-122"/>
                <a:ea typeface="方正超粗黑_GBK" panose="03000509000000000000" pitchFamily="65" charset="-122"/>
              </a:rPr>
              <a:t>回油泵</a:t>
            </a:r>
          </a:p>
        </p:txBody>
      </p:sp>
      <p:sp>
        <p:nvSpPr>
          <p:cNvPr id="11" name="文本框 10"/>
          <p:cNvSpPr txBox="1"/>
          <p:nvPr/>
        </p:nvSpPr>
        <p:spPr>
          <a:xfrm>
            <a:off x="1138541" y="385105"/>
            <a:ext cx="948908" cy="369332"/>
          </a:xfrm>
          <a:prstGeom prst="rect">
            <a:avLst/>
          </a:prstGeom>
          <a:solidFill>
            <a:schemeClr val="bg2"/>
          </a:solidFill>
        </p:spPr>
        <p:txBody>
          <a:bodyPr wrap="square" rtlCol="0">
            <a:spAutoFit/>
          </a:bodyPr>
          <a:lstStyle/>
          <a:p>
            <a:pPr algn="ctr"/>
            <a:r>
              <a:rPr lang="zh-CN" altLang="en-US" dirty="0" smtClean="0">
                <a:latin typeface="方正超粗黑_GBK" panose="03000509000000000000" pitchFamily="65" charset="-122"/>
                <a:ea typeface="方正超粗黑_GBK" panose="03000509000000000000" pitchFamily="65" charset="-122"/>
              </a:rPr>
              <a:t>压力泵</a:t>
            </a:r>
          </a:p>
        </p:txBody>
      </p:sp>
      <p:sp>
        <p:nvSpPr>
          <p:cNvPr id="3" name="右箭头 2"/>
          <p:cNvSpPr/>
          <p:nvPr/>
        </p:nvSpPr>
        <p:spPr>
          <a:xfrm>
            <a:off x="1975450" y="949302"/>
            <a:ext cx="405440" cy="496975"/>
          </a:xfrm>
          <a:prstGeom prst="rightArrow">
            <a:avLst/>
          </a:prstGeom>
          <a:solidFill>
            <a:srgbClr val="FFFF00"/>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右箭头 11"/>
          <p:cNvSpPr/>
          <p:nvPr/>
        </p:nvSpPr>
        <p:spPr>
          <a:xfrm>
            <a:off x="6826373" y="459673"/>
            <a:ext cx="405440" cy="496975"/>
          </a:xfrm>
          <a:prstGeom prst="rightArrow">
            <a:avLst/>
          </a:prstGeom>
          <a:solidFill>
            <a:srgbClr val="FFFF00"/>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右箭头 12"/>
          <p:cNvSpPr/>
          <p:nvPr/>
        </p:nvSpPr>
        <p:spPr>
          <a:xfrm>
            <a:off x="6950306" y="948022"/>
            <a:ext cx="405440" cy="496975"/>
          </a:xfrm>
          <a:prstGeom prst="rightArrow">
            <a:avLst/>
          </a:prstGeom>
          <a:solidFill>
            <a:srgbClr val="FFFF00"/>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右箭头 14"/>
          <p:cNvSpPr/>
          <p:nvPr/>
        </p:nvSpPr>
        <p:spPr>
          <a:xfrm flipH="1">
            <a:off x="6947286" y="3654523"/>
            <a:ext cx="405440" cy="496975"/>
          </a:xfrm>
          <a:prstGeom prst="rightArrow">
            <a:avLst/>
          </a:prstGeom>
          <a:solidFill>
            <a:srgbClr val="00B050"/>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右箭头 15"/>
          <p:cNvSpPr/>
          <p:nvPr/>
        </p:nvSpPr>
        <p:spPr>
          <a:xfrm flipH="1">
            <a:off x="6947286" y="4752454"/>
            <a:ext cx="405440" cy="496975"/>
          </a:xfrm>
          <a:prstGeom prst="rightArrow">
            <a:avLst/>
          </a:prstGeom>
          <a:solidFill>
            <a:srgbClr val="00B050"/>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右箭头 16"/>
          <p:cNvSpPr/>
          <p:nvPr/>
        </p:nvSpPr>
        <p:spPr>
          <a:xfrm flipH="1">
            <a:off x="6947286" y="5850385"/>
            <a:ext cx="405440" cy="496975"/>
          </a:xfrm>
          <a:prstGeom prst="rightArrow">
            <a:avLst/>
          </a:prstGeom>
          <a:solidFill>
            <a:srgbClr val="00B050"/>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右箭头 17"/>
          <p:cNvSpPr/>
          <p:nvPr/>
        </p:nvSpPr>
        <p:spPr>
          <a:xfrm flipH="1">
            <a:off x="1806946" y="4760854"/>
            <a:ext cx="405440" cy="496975"/>
          </a:xfrm>
          <a:prstGeom prst="rightArrow">
            <a:avLst/>
          </a:prstGeom>
          <a:solidFill>
            <a:srgbClr val="00B050"/>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9" name="图片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52726" y="1391051"/>
            <a:ext cx="4699603" cy="3060925"/>
          </a:xfrm>
          <a:prstGeom prst="rect">
            <a:avLst/>
          </a:prstGeom>
        </p:spPr>
      </p:pic>
      <p:cxnSp>
        <p:nvCxnSpPr>
          <p:cNvPr id="20" name="直接箭头连接符 19"/>
          <p:cNvCxnSpPr/>
          <p:nvPr/>
        </p:nvCxnSpPr>
        <p:spPr>
          <a:xfrm>
            <a:off x="2178170" y="2486212"/>
            <a:ext cx="1582801" cy="332468"/>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2" name="文本框 21"/>
          <p:cNvSpPr txBox="1"/>
          <p:nvPr/>
        </p:nvSpPr>
        <p:spPr>
          <a:xfrm>
            <a:off x="1327386" y="2324492"/>
            <a:ext cx="948908" cy="369332"/>
          </a:xfrm>
          <a:prstGeom prst="rect">
            <a:avLst/>
          </a:prstGeom>
          <a:solidFill>
            <a:schemeClr val="bg2"/>
          </a:solidFill>
        </p:spPr>
        <p:txBody>
          <a:bodyPr wrap="square" rtlCol="0">
            <a:spAutoFit/>
          </a:bodyPr>
          <a:lstStyle/>
          <a:p>
            <a:pPr algn="ctr"/>
            <a:r>
              <a:rPr lang="zh-CN" altLang="en-US" dirty="0" smtClean="0">
                <a:latin typeface="方正超粗黑_GBK" panose="03000509000000000000" pitchFamily="65" charset="-122"/>
                <a:ea typeface="方正超粗黑_GBK" panose="03000509000000000000" pitchFamily="65" charset="-122"/>
              </a:rPr>
              <a:t>释压阀</a:t>
            </a:r>
          </a:p>
        </p:txBody>
      </p:sp>
      <p:cxnSp>
        <p:nvCxnSpPr>
          <p:cNvPr id="23" name="直接箭头连接符 22"/>
          <p:cNvCxnSpPr/>
          <p:nvPr/>
        </p:nvCxnSpPr>
        <p:spPr>
          <a:xfrm flipH="1">
            <a:off x="5520761" y="347066"/>
            <a:ext cx="2096364" cy="222705"/>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6" name="文本框 25"/>
          <p:cNvSpPr txBox="1"/>
          <p:nvPr/>
        </p:nvSpPr>
        <p:spPr>
          <a:xfrm>
            <a:off x="7582623" y="200439"/>
            <a:ext cx="1173187" cy="369332"/>
          </a:xfrm>
          <a:prstGeom prst="rect">
            <a:avLst/>
          </a:prstGeom>
          <a:solidFill>
            <a:schemeClr val="bg2"/>
          </a:solidFill>
        </p:spPr>
        <p:txBody>
          <a:bodyPr wrap="square" rtlCol="0">
            <a:spAutoFit/>
          </a:bodyPr>
          <a:lstStyle/>
          <a:p>
            <a:pPr algn="ctr"/>
            <a:r>
              <a:rPr lang="zh-CN" altLang="en-US" dirty="0" smtClean="0">
                <a:latin typeface="方正超粗黑_GBK" panose="03000509000000000000" pitchFamily="65" charset="-122"/>
                <a:ea typeface="方正超粗黑_GBK" panose="03000509000000000000" pitchFamily="65" charset="-122"/>
              </a:rPr>
              <a:t>压力油滤</a:t>
            </a:r>
          </a:p>
        </p:txBody>
      </p:sp>
      <p:cxnSp>
        <p:nvCxnSpPr>
          <p:cNvPr id="27" name="直接箭头连接符 26"/>
          <p:cNvCxnSpPr>
            <a:stCxn id="29" idx="1"/>
          </p:cNvCxnSpPr>
          <p:nvPr/>
        </p:nvCxnSpPr>
        <p:spPr>
          <a:xfrm flipH="1" flipV="1">
            <a:off x="5572519" y="2000634"/>
            <a:ext cx="1219769" cy="279485"/>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9" name="文本框 28"/>
          <p:cNvSpPr txBox="1"/>
          <p:nvPr/>
        </p:nvSpPr>
        <p:spPr>
          <a:xfrm>
            <a:off x="6792288" y="1823248"/>
            <a:ext cx="461665" cy="913741"/>
          </a:xfrm>
          <a:prstGeom prst="rect">
            <a:avLst/>
          </a:prstGeom>
          <a:solidFill>
            <a:schemeClr val="bg2"/>
          </a:solidFill>
        </p:spPr>
        <p:txBody>
          <a:bodyPr vert="eaVert" wrap="square" rtlCol="0">
            <a:spAutoFit/>
          </a:bodyPr>
          <a:lstStyle/>
          <a:p>
            <a:pPr algn="ctr"/>
            <a:r>
              <a:rPr lang="zh-CN" altLang="en-US" dirty="0" smtClean="0">
                <a:latin typeface="方正超粗黑_GBK" panose="03000509000000000000" pitchFamily="65" charset="-122"/>
                <a:ea typeface="方正超粗黑_GBK" panose="03000509000000000000" pitchFamily="65" charset="-122"/>
              </a:rPr>
              <a:t>旁通阀</a:t>
            </a:r>
          </a:p>
        </p:txBody>
      </p:sp>
      <p:cxnSp>
        <p:nvCxnSpPr>
          <p:cNvPr id="31" name="直接箭头连接符 30"/>
          <p:cNvCxnSpPr/>
          <p:nvPr/>
        </p:nvCxnSpPr>
        <p:spPr>
          <a:xfrm flipH="1" flipV="1">
            <a:off x="6338913" y="2921514"/>
            <a:ext cx="453375" cy="222369"/>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33" name="文本框 32"/>
          <p:cNvSpPr txBox="1"/>
          <p:nvPr/>
        </p:nvSpPr>
        <p:spPr>
          <a:xfrm>
            <a:off x="6422660" y="3076038"/>
            <a:ext cx="666890" cy="646331"/>
          </a:xfrm>
          <a:prstGeom prst="rect">
            <a:avLst/>
          </a:prstGeom>
          <a:solidFill>
            <a:schemeClr val="bg2"/>
          </a:solidFill>
        </p:spPr>
        <p:txBody>
          <a:bodyPr wrap="square" rtlCol="0">
            <a:spAutoFit/>
          </a:bodyPr>
          <a:lstStyle/>
          <a:p>
            <a:pPr algn="ctr"/>
            <a:r>
              <a:rPr lang="zh-CN" altLang="en-US" dirty="0" smtClean="0">
                <a:latin typeface="方正超粗黑_GBK" panose="03000509000000000000" pitchFamily="65" charset="-122"/>
                <a:ea typeface="方正超粗黑_GBK" panose="03000509000000000000" pitchFamily="65" charset="-122"/>
              </a:rPr>
              <a:t>堵塞</a:t>
            </a:r>
            <a:endParaRPr lang="en-US" altLang="zh-CN" dirty="0" smtClean="0">
              <a:latin typeface="方正超粗黑_GBK" panose="03000509000000000000" pitchFamily="65" charset="-122"/>
              <a:ea typeface="方正超粗黑_GBK" panose="03000509000000000000" pitchFamily="65" charset="-122"/>
            </a:endParaRPr>
          </a:p>
          <a:p>
            <a:pPr algn="ctr"/>
            <a:r>
              <a:rPr lang="zh-CN" altLang="en-US" dirty="0" smtClean="0">
                <a:latin typeface="方正超粗黑_GBK" panose="03000509000000000000" pitchFamily="65" charset="-122"/>
                <a:ea typeface="方正超粗黑_GBK" panose="03000509000000000000" pitchFamily="65" charset="-122"/>
              </a:rPr>
              <a:t>指示</a:t>
            </a:r>
          </a:p>
        </p:txBody>
      </p:sp>
      <p:sp>
        <p:nvSpPr>
          <p:cNvPr id="34" name="文本框 33"/>
          <p:cNvSpPr txBox="1"/>
          <p:nvPr/>
        </p:nvSpPr>
        <p:spPr>
          <a:xfrm>
            <a:off x="3882871" y="5425126"/>
            <a:ext cx="875726" cy="369332"/>
          </a:xfrm>
          <a:prstGeom prst="rect">
            <a:avLst/>
          </a:prstGeom>
          <a:solidFill>
            <a:schemeClr val="bg2"/>
          </a:solidFill>
        </p:spPr>
        <p:txBody>
          <a:bodyPr wrap="square" rtlCol="0">
            <a:spAutoFit/>
          </a:bodyPr>
          <a:lstStyle/>
          <a:p>
            <a:r>
              <a:rPr lang="zh-CN" altLang="en-US" dirty="0" smtClean="0">
                <a:latin typeface="方正超粗黑_GBK" panose="03000509000000000000" pitchFamily="65" charset="-122"/>
                <a:ea typeface="方正超粗黑_GBK" panose="03000509000000000000" pitchFamily="65" charset="-122"/>
              </a:rPr>
              <a:t>回油泵</a:t>
            </a:r>
          </a:p>
        </p:txBody>
      </p:sp>
      <p:cxnSp>
        <p:nvCxnSpPr>
          <p:cNvPr id="35" name="直接箭头连接符 34"/>
          <p:cNvCxnSpPr/>
          <p:nvPr/>
        </p:nvCxnSpPr>
        <p:spPr>
          <a:xfrm flipH="1">
            <a:off x="6203898" y="5498514"/>
            <a:ext cx="1057025" cy="240686"/>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37" name="文本框 36"/>
          <p:cNvSpPr txBox="1"/>
          <p:nvPr/>
        </p:nvSpPr>
        <p:spPr>
          <a:xfrm>
            <a:off x="7293490" y="5313848"/>
            <a:ext cx="875726" cy="369332"/>
          </a:xfrm>
          <a:prstGeom prst="rect">
            <a:avLst/>
          </a:prstGeom>
          <a:solidFill>
            <a:schemeClr val="bg2"/>
          </a:solidFill>
        </p:spPr>
        <p:txBody>
          <a:bodyPr wrap="square" rtlCol="0">
            <a:spAutoFit/>
          </a:bodyPr>
          <a:lstStyle/>
          <a:p>
            <a:r>
              <a:rPr lang="zh-CN" altLang="en-US" dirty="0" smtClean="0">
                <a:latin typeface="方正超粗黑_GBK" panose="03000509000000000000" pitchFamily="65" charset="-122"/>
                <a:ea typeface="方正超粗黑_GBK" panose="03000509000000000000" pitchFamily="65" charset="-122"/>
              </a:rPr>
              <a:t>回油滤</a:t>
            </a:r>
          </a:p>
        </p:txBody>
      </p:sp>
      <p:sp>
        <p:nvSpPr>
          <p:cNvPr id="39" name="文本框 38"/>
          <p:cNvSpPr txBox="1"/>
          <p:nvPr/>
        </p:nvSpPr>
        <p:spPr>
          <a:xfrm>
            <a:off x="8515420" y="4730917"/>
            <a:ext cx="3028787" cy="1477328"/>
          </a:xfrm>
          <a:prstGeom prst="rect">
            <a:avLst/>
          </a:prstGeom>
          <a:solidFill>
            <a:schemeClr val="bg2"/>
          </a:solidFill>
        </p:spPr>
        <p:txBody>
          <a:bodyPr wrap="square" rtlCol="0">
            <a:spAutoFit/>
          </a:bodyPr>
          <a:lstStyle/>
          <a:p>
            <a:r>
              <a:rPr lang="zh-CN" altLang="en-US" dirty="0">
                <a:latin typeface="方正超粗黑_GBK" panose="03000509000000000000" pitchFamily="65" charset="-122"/>
                <a:ea typeface="方正超粗黑_GBK" panose="03000509000000000000" pitchFamily="65" charset="-122"/>
              </a:rPr>
              <a:t>润滑组</a:t>
            </a:r>
            <a:r>
              <a:rPr lang="zh-CN" altLang="en-US" dirty="0" smtClean="0">
                <a:latin typeface="方正超粗黑_GBK" panose="03000509000000000000" pitchFamily="65" charset="-122"/>
                <a:ea typeface="方正超粗黑_GBK" panose="03000509000000000000" pitchFamily="65" charset="-122"/>
              </a:rPr>
              <a:t>件的作</a:t>
            </a:r>
            <a:r>
              <a:rPr lang="zh-CN" altLang="en-US" dirty="0">
                <a:latin typeface="方正超粗黑_GBK" panose="03000509000000000000" pitchFamily="65" charset="-122"/>
                <a:ea typeface="方正超粗黑_GBK" panose="03000509000000000000" pitchFamily="65" charset="-122"/>
              </a:rPr>
              <a:t>用</a:t>
            </a:r>
            <a:r>
              <a:rPr lang="zh-CN" altLang="en-US" dirty="0" smtClean="0">
                <a:latin typeface="方正超粗黑_GBK" panose="03000509000000000000" pitchFamily="65" charset="-122"/>
                <a:ea typeface="方正超粗黑_GBK" panose="03000509000000000000" pitchFamily="65" charset="-122"/>
              </a:rPr>
              <a:t>：</a:t>
            </a:r>
            <a:endParaRPr lang="en-US" altLang="zh-CN" dirty="0" smtClean="0">
              <a:latin typeface="方正超粗黑_GBK" panose="03000509000000000000" pitchFamily="65" charset="-122"/>
              <a:ea typeface="方正超粗黑_GBK" panose="03000509000000000000" pitchFamily="65" charset="-122"/>
            </a:endParaRPr>
          </a:p>
          <a:p>
            <a:pPr marL="342900" indent="-342900">
              <a:buAutoNum type="arabicPeriod"/>
            </a:pPr>
            <a:r>
              <a:rPr lang="zh-CN" altLang="en-US" dirty="0" smtClean="0">
                <a:latin typeface="方正超粗黑_GBK" panose="03000509000000000000" pitchFamily="65" charset="-122"/>
                <a:ea typeface="方正超粗黑_GBK" panose="03000509000000000000" pitchFamily="65" charset="-122"/>
              </a:rPr>
              <a:t>增</a:t>
            </a:r>
            <a:r>
              <a:rPr lang="zh-CN" altLang="en-US" dirty="0">
                <a:latin typeface="方正超粗黑_GBK" panose="03000509000000000000" pitchFamily="65" charset="-122"/>
                <a:ea typeface="方正超粗黑_GBK" panose="03000509000000000000" pitchFamily="65" charset="-122"/>
              </a:rPr>
              <a:t>压和过滤供往发动机轴承的齿轮的滑油</a:t>
            </a:r>
            <a:r>
              <a:rPr lang="zh-CN" altLang="en-US" dirty="0" smtClean="0">
                <a:latin typeface="方正超粗黑_GBK" panose="03000509000000000000" pitchFamily="65" charset="-122"/>
                <a:ea typeface="方正超粗黑_GBK" panose="03000509000000000000" pitchFamily="65" charset="-122"/>
              </a:rPr>
              <a:t>；</a:t>
            </a:r>
            <a:endParaRPr lang="en-US" altLang="zh-CN" dirty="0" smtClean="0">
              <a:latin typeface="方正超粗黑_GBK" panose="03000509000000000000" pitchFamily="65" charset="-122"/>
              <a:ea typeface="方正超粗黑_GBK" panose="03000509000000000000" pitchFamily="65" charset="-122"/>
            </a:endParaRPr>
          </a:p>
          <a:p>
            <a:pPr marL="342900" indent="-342900">
              <a:buAutoNum type="arabicPeriod"/>
            </a:pPr>
            <a:r>
              <a:rPr lang="zh-CN" altLang="en-US" dirty="0" smtClean="0">
                <a:latin typeface="方正超粗黑_GBK" panose="03000509000000000000" pitchFamily="65" charset="-122"/>
                <a:ea typeface="方正超粗黑_GBK" panose="03000509000000000000" pitchFamily="65" charset="-122"/>
              </a:rPr>
              <a:t>吸</a:t>
            </a:r>
            <a:r>
              <a:rPr lang="zh-CN" altLang="en-US" dirty="0">
                <a:latin typeface="方正超粗黑_GBK" panose="03000509000000000000" pitchFamily="65" charset="-122"/>
                <a:ea typeface="方正超粗黑_GBK" panose="03000509000000000000" pitchFamily="65" charset="-122"/>
              </a:rPr>
              <a:t>入滑油，并将其传送回滑油箱。</a:t>
            </a:r>
            <a:endParaRPr lang="zh-CN" altLang="en-US" dirty="0" smtClean="0">
              <a:latin typeface="方正超粗黑_GBK" panose="03000509000000000000" pitchFamily="65" charset="-122"/>
              <a:ea typeface="方正超粗黑_GBK" panose="03000509000000000000" pitchFamily="65" charset="-122"/>
            </a:endParaRPr>
          </a:p>
        </p:txBody>
      </p:sp>
    </p:spTree>
    <p:extLst>
      <p:ext uri="{BB962C8B-B14F-4D97-AF65-F5344CB8AC3E}">
        <p14:creationId xmlns:p14="http://schemas.microsoft.com/office/powerpoint/2010/main" val="419636943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2259977" y="0"/>
            <a:ext cx="4687309" cy="6858000"/>
          </a:xfrm>
          <a:prstGeom prst="rect">
            <a:avLst/>
          </a:prstGeom>
          <a:ln w="28575">
            <a:solidFill>
              <a:srgbClr val="FFC000"/>
            </a:solidFill>
          </a:ln>
        </p:spPr>
      </p:pic>
      <p:cxnSp>
        <p:nvCxnSpPr>
          <p:cNvPr id="4" name="直接箭头连接符 3"/>
          <p:cNvCxnSpPr/>
          <p:nvPr/>
        </p:nvCxnSpPr>
        <p:spPr>
          <a:xfrm>
            <a:off x="2070338" y="515346"/>
            <a:ext cx="1043652" cy="359278"/>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242665" y="2174684"/>
            <a:ext cx="1015663" cy="2508633"/>
          </a:xfrm>
          <a:prstGeom prst="rect">
            <a:avLst/>
          </a:prstGeom>
          <a:solidFill>
            <a:schemeClr val="bg2"/>
          </a:solidFill>
        </p:spPr>
        <p:txBody>
          <a:bodyPr vert="eaVert" wrap="square" rtlCol="0">
            <a:spAutoFit/>
          </a:bodyPr>
          <a:lstStyle/>
          <a:p>
            <a:pPr algn="ctr"/>
            <a:r>
              <a:rPr lang="zh-CN" altLang="en-US" sz="5400" dirty="0">
                <a:solidFill>
                  <a:srgbClr val="FF0000"/>
                </a:solidFill>
                <a:latin typeface="方正超粗黑_GBK" panose="03000509000000000000" pitchFamily="65" charset="-122"/>
                <a:ea typeface="方正超粗黑_GBK" panose="03000509000000000000" pitchFamily="65" charset="-122"/>
              </a:rPr>
              <a:t>滑</a:t>
            </a:r>
            <a:r>
              <a:rPr lang="zh-CN" altLang="en-US" sz="5400" dirty="0" smtClean="0">
                <a:solidFill>
                  <a:srgbClr val="FF0000"/>
                </a:solidFill>
                <a:latin typeface="方正超粗黑_GBK" panose="03000509000000000000" pitchFamily="65" charset="-122"/>
                <a:ea typeface="方正超粗黑_GBK" panose="03000509000000000000" pitchFamily="65" charset="-122"/>
              </a:rPr>
              <a:t>油泵</a:t>
            </a:r>
            <a:endParaRPr lang="zh-CN" altLang="en-US" sz="5400" dirty="0">
              <a:solidFill>
                <a:srgbClr val="FF0000"/>
              </a:solidFill>
              <a:latin typeface="方正超粗黑_GBK" panose="03000509000000000000" pitchFamily="65" charset="-122"/>
              <a:ea typeface="方正超粗黑_GBK" panose="03000509000000000000" pitchFamily="65" charset="-122"/>
            </a:endParaRPr>
          </a:p>
        </p:txBody>
      </p:sp>
      <p:sp>
        <p:nvSpPr>
          <p:cNvPr id="10" name="文本框 9"/>
          <p:cNvSpPr txBox="1"/>
          <p:nvPr/>
        </p:nvSpPr>
        <p:spPr>
          <a:xfrm>
            <a:off x="3890369" y="4361585"/>
            <a:ext cx="875726" cy="369332"/>
          </a:xfrm>
          <a:prstGeom prst="rect">
            <a:avLst/>
          </a:prstGeom>
          <a:solidFill>
            <a:schemeClr val="bg2"/>
          </a:solidFill>
        </p:spPr>
        <p:txBody>
          <a:bodyPr wrap="square" rtlCol="0">
            <a:spAutoFit/>
          </a:bodyPr>
          <a:lstStyle/>
          <a:p>
            <a:r>
              <a:rPr lang="zh-CN" altLang="en-US" dirty="0" smtClean="0">
                <a:latin typeface="方正超粗黑_GBK" panose="03000509000000000000" pitchFamily="65" charset="-122"/>
                <a:ea typeface="方正超粗黑_GBK" panose="03000509000000000000" pitchFamily="65" charset="-122"/>
              </a:rPr>
              <a:t>回油泵</a:t>
            </a:r>
          </a:p>
        </p:txBody>
      </p:sp>
      <p:sp>
        <p:nvSpPr>
          <p:cNvPr id="11" name="文本框 10"/>
          <p:cNvSpPr txBox="1"/>
          <p:nvPr/>
        </p:nvSpPr>
        <p:spPr>
          <a:xfrm>
            <a:off x="1138541" y="385105"/>
            <a:ext cx="948908" cy="369332"/>
          </a:xfrm>
          <a:prstGeom prst="rect">
            <a:avLst/>
          </a:prstGeom>
          <a:solidFill>
            <a:schemeClr val="bg2"/>
          </a:solidFill>
        </p:spPr>
        <p:txBody>
          <a:bodyPr wrap="square" rtlCol="0">
            <a:spAutoFit/>
          </a:bodyPr>
          <a:lstStyle/>
          <a:p>
            <a:pPr algn="ctr"/>
            <a:r>
              <a:rPr lang="zh-CN" altLang="en-US" dirty="0" smtClean="0">
                <a:latin typeface="方正超粗黑_GBK" panose="03000509000000000000" pitchFamily="65" charset="-122"/>
                <a:ea typeface="方正超粗黑_GBK" panose="03000509000000000000" pitchFamily="65" charset="-122"/>
              </a:rPr>
              <a:t>压力泵</a:t>
            </a:r>
          </a:p>
        </p:txBody>
      </p:sp>
      <p:sp>
        <p:nvSpPr>
          <p:cNvPr id="3" name="右箭头 2"/>
          <p:cNvSpPr/>
          <p:nvPr/>
        </p:nvSpPr>
        <p:spPr>
          <a:xfrm>
            <a:off x="1975450" y="949302"/>
            <a:ext cx="405440" cy="496975"/>
          </a:xfrm>
          <a:prstGeom prst="rightArrow">
            <a:avLst/>
          </a:prstGeom>
          <a:solidFill>
            <a:srgbClr val="FFFF00"/>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右箭头 11"/>
          <p:cNvSpPr/>
          <p:nvPr/>
        </p:nvSpPr>
        <p:spPr>
          <a:xfrm>
            <a:off x="6826373" y="459673"/>
            <a:ext cx="405440" cy="496975"/>
          </a:xfrm>
          <a:prstGeom prst="rightArrow">
            <a:avLst/>
          </a:prstGeom>
          <a:solidFill>
            <a:srgbClr val="FFFF00"/>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右箭头 12"/>
          <p:cNvSpPr/>
          <p:nvPr/>
        </p:nvSpPr>
        <p:spPr>
          <a:xfrm>
            <a:off x="6950306" y="948022"/>
            <a:ext cx="405440" cy="496975"/>
          </a:xfrm>
          <a:prstGeom prst="rightArrow">
            <a:avLst/>
          </a:prstGeom>
          <a:solidFill>
            <a:srgbClr val="FFFF00"/>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右箭头 14"/>
          <p:cNvSpPr/>
          <p:nvPr/>
        </p:nvSpPr>
        <p:spPr>
          <a:xfrm flipH="1">
            <a:off x="6947286" y="3654523"/>
            <a:ext cx="405440" cy="496975"/>
          </a:xfrm>
          <a:prstGeom prst="rightArrow">
            <a:avLst/>
          </a:prstGeom>
          <a:solidFill>
            <a:srgbClr val="00B050"/>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右箭头 15"/>
          <p:cNvSpPr/>
          <p:nvPr/>
        </p:nvSpPr>
        <p:spPr>
          <a:xfrm flipH="1">
            <a:off x="6947286" y="4752454"/>
            <a:ext cx="405440" cy="496975"/>
          </a:xfrm>
          <a:prstGeom prst="rightArrow">
            <a:avLst/>
          </a:prstGeom>
          <a:solidFill>
            <a:srgbClr val="00B050"/>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右箭头 16"/>
          <p:cNvSpPr/>
          <p:nvPr/>
        </p:nvSpPr>
        <p:spPr>
          <a:xfrm flipH="1">
            <a:off x="6947286" y="5850385"/>
            <a:ext cx="405440" cy="496975"/>
          </a:xfrm>
          <a:prstGeom prst="rightArrow">
            <a:avLst/>
          </a:prstGeom>
          <a:solidFill>
            <a:srgbClr val="00B050"/>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右箭头 17"/>
          <p:cNvSpPr/>
          <p:nvPr/>
        </p:nvSpPr>
        <p:spPr>
          <a:xfrm flipH="1">
            <a:off x="1806946" y="4760854"/>
            <a:ext cx="405440" cy="496975"/>
          </a:xfrm>
          <a:prstGeom prst="rightArrow">
            <a:avLst/>
          </a:prstGeom>
          <a:solidFill>
            <a:srgbClr val="00B050"/>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0" name="直接箭头连接符 19"/>
          <p:cNvCxnSpPr/>
          <p:nvPr/>
        </p:nvCxnSpPr>
        <p:spPr>
          <a:xfrm>
            <a:off x="2178170" y="2486212"/>
            <a:ext cx="1582801" cy="332468"/>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2" name="文本框 21"/>
          <p:cNvSpPr txBox="1"/>
          <p:nvPr/>
        </p:nvSpPr>
        <p:spPr>
          <a:xfrm>
            <a:off x="1327386" y="2324492"/>
            <a:ext cx="948908" cy="369332"/>
          </a:xfrm>
          <a:prstGeom prst="rect">
            <a:avLst/>
          </a:prstGeom>
          <a:solidFill>
            <a:schemeClr val="bg2"/>
          </a:solidFill>
        </p:spPr>
        <p:txBody>
          <a:bodyPr wrap="square" rtlCol="0">
            <a:spAutoFit/>
          </a:bodyPr>
          <a:lstStyle/>
          <a:p>
            <a:pPr algn="ctr"/>
            <a:r>
              <a:rPr lang="zh-CN" altLang="en-US" dirty="0" smtClean="0">
                <a:latin typeface="方正超粗黑_GBK" panose="03000509000000000000" pitchFamily="65" charset="-122"/>
                <a:ea typeface="方正超粗黑_GBK" panose="03000509000000000000" pitchFamily="65" charset="-122"/>
              </a:rPr>
              <a:t>释压阀</a:t>
            </a:r>
          </a:p>
        </p:txBody>
      </p:sp>
      <p:cxnSp>
        <p:nvCxnSpPr>
          <p:cNvPr id="23" name="直接箭头连接符 22"/>
          <p:cNvCxnSpPr/>
          <p:nvPr/>
        </p:nvCxnSpPr>
        <p:spPr>
          <a:xfrm flipH="1">
            <a:off x="5520761" y="347066"/>
            <a:ext cx="2096364" cy="222705"/>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6" name="文本框 25"/>
          <p:cNvSpPr txBox="1"/>
          <p:nvPr/>
        </p:nvSpPr>
        <p:spPr>
          <a:xfrm>
            <a:off x="7263593" y="139638"/>
            <a:ext cx="1173187" cy="369332"/>
          </a:xfrm>
          <a:prstGeom prst="rect">
            <a:avLst/>
          </a:prstGeom>
          <a:solidFill>
            <a:schemeClr val="bg2"/>
          </a:solidFill>
        </p:spPr>
        <p:txBody>
          <a:bodyPr wrap="square" rtlCol="0">
            <a:spAutoFit/>
          </a:bodyPr>
          <a:lstStyle/>
          <a:p>
            <a:pPr algn="ctr"/>
            <a:r>
              <a:rPr lang="zh-CN" altLang="en-US" dirty="0" smtClean="0">
                <a:latin typeface="方正超粗黑_GBK" panose="03000509000000000000" pitchFamily="65" charset="-122"/>
                <a:ea typeface="方正超粗黑_GBK" panose="03000509000000000000" pitchFamily="65" charset="-122"/>
              </a:rPr>
              <a:t>压力油滤</a:t>
            </a:r>
          </a:p>
        </p:txBody>
      </p:sp>
      <p:cxnSp>
        <p:nvCxnSpPr>
          <p:cNvPr id="27" name="直接箭头连接符 26"/>
          <p:cNvCxnSpPr>
            <a:stCxn id="29" idx="1"/>
          </p:cNvCxnSpPr>
          <p:nvPr/>
        </p:nvCxnSpPr>
        <p:spPr>
          <a:xfrm flipH="1" flipV="1">
            <a:off x="5572519" y="2000634"/>
            <a:ext cx="1219769" cy="279485"/>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9" name="文本框 28"/>
          <p:cNvSpPr txBox="1"/>
          <p:nvPr/>
        </p:nvSpPr>
        <p:spPr>
          <a:xfrm>
            <a:off x="6792288" y="1823248"/>
            <a:ext cx="461665" cy="913741"/>
          </a:xfrm>
          <a:prstGeom prst="rect">
            <a:avLst/>
          </a:prstGeom>
          <a:solidFill>
            <a:schemeClr val="bg2"/>
          </a:solidFill>
        </p:spPr>
        <p:txBody>
          <a:bodyPr vert="eaVert" wrap="square" rtlCol="0">
            <a:spAutoFit/>
          </a:bodyPr>
          <a:lstStyle/>
          <a:p>
            <a:pPr algn="ctr"/>
            <a:r>
              <a:rPr lang="zh-CN" altLang="en-US" dirty="0" smtClean="0">
                <a:latin typeface="方正超粗黑_GBK" panose="03000509000000000000" pitchFamily="65" charset="-122"/>
                <a:ea typeface="方正超粗黑_GBK" panose="03000509000000000000" pitchFamily="65" charset="-122"/>
              </a:rPr>
              <a:t>旁通阀</a:t>
            </a:r>
          </a:p>
        </p:txBody>
      </p:sp>
      <p:cxnSp>
        <p:nvCxnSpPr>
          <p:cNvPr id="31" name="直接箭头连接符 30"/>
          <p:cNvCxnSpPr/>
          <p:nvPr/>
        </p:nvCxnSpPr>
        <p:spPr>
          <a:xfrm flipH="1" flipV="1">
            <a:off x="6338913" y="2921514"/>
            <a:ext cx="453375" cy="222369"/>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33" name="文本框 32"/>
          <p:cNvSpPr txBox="1"/>
          <p:nvPr/>
        </p:nvSpPr>
        <p:spPr>
          <a:xfrm>
            <a:off x="6422660" y="3076038"/>
            <a:ext cx="666890" cy="646331"/>
          </a:xfrm>
          <a:prstGeom prst="rect">
            <a:avLst/>
          </a:prstGeom>
          <a:solidFill>
            <a:schemeClr val="bg2"/>
          </a:solidFill>
        </p:spPr>
        <p:txBody>
          <a:bodyPr wrap="square" rtlCol="0">
            <a:spAutoFit/>
          </a:bodyPr>
          <a:lstStyle/>
          <a:p>
            <a:pPr algn="ctr"/>
            <a:r>
              <a:rPr lang="zh-CN" altLang="en-US" dirty="0" smtClean="0">
                <a:latin typeface="方正超粗黑_GBK" panose="03000509000000000000" pitchFamily="65" charset="-122"/>
                <a:ea typeface="方正超粗黑_GBK" panose="03000509000000000000" pitchFamily="65" charset="-122"/>
              </a:rPr>
              <a:t>堵塞</a:t>
            </a:r>
            <a:endParaRPr lang="en-US" altLang="zh-CN" dirty="0" smtClean="0">
              <a:latin typeface="方正超粗黑_GBK" panose="03000509000000000000" pitchFamily="65" charset="-122"/>
              <a:ea typeface="方正超粗黑_GBK" panose="03000509000000000000" pitchFamily="65" charset="-122"/>
            </a:endParaRPr>
          </a:p>
          <a:p>
            <a:pPr algn="ctr"/>
            <a:r>
              <a:rPr lang="zh-CN" altLang="en-US" dirty="0" smtClean="0">
                <a:latin typeface="方正超粗黑_GBK" panose="03000509000000000000" pitchFamily="65" charset="-122"/>
                <a:ea typeface="方正超粗黑_GBK" panose="03000509000000000000" pitchFamily="65" charset="-122"/>
              </a:rPr>
              <a:t>指示</a:t>
            </a:r>
          </a:p>
        </p:txBody>
      </p:sp>
      <p:sp>
        <p:nvSpPr>
          <p:cNvPr id="34" name="文本框 33"/>
          <p:cNvSpPr txBox="1"/>
          <p:nvPr/>
        </p:nvSpPr>
        <p:spPr>
          <a:xfrm>
            <a:off x="3882871" y="5425126"/>
            <a:ext cx="875726" cy="369332"/>
          </a:xfrm>
          <a:prstGeom prst="rect">
            <a:avLst/>
          </a:prstGeom>
          <a:solidFill>
            <a:schemeClr val="bg2"/>
          </a:solidFill>
        </p:spPr>
        <p:txBody>
          <a:bodyPr wrap="square" rtlCol="0">
            <a:spAutoFit/>
          </a:bodyPr>
          <a:lstStyle/>
          <a:p>
            <a:r>
              <a:rPr lang="zh-CN" altLang="en-US" dirty="0" smtClean="0">
                <a:latin typeface="方正超粗黑_GBK" panose="03000509000000000000" pitchFamily="65" charset="-122"/>
                <a:ea typeface="方正超粗黑_GBK" panose="03000509000000000000" pitchFamily="65" charset="-122"/>
              </a:rPr>
              <a:t>回油泵</a:t>
            </a:r>
          </a:p>
        </p:txBody>
      </p:sp>
      <p:cxnSp>
        <p:nvCxnSpPr>
          <p:cNvPr id="35" name="直接箭头连接符 34"/>
          <p:cNvCxnSpPr/>
          <p:nvPr/>
        </p:nvCxnSpPr>
        <p:spPr>
          <a:xfrm flipH="1">
            <a:off x="6203898" y="5498514"/>
            <a:ext cx="1057025" cy="240686"/>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37" name="文本框 36"/>
          <p:cNvSpPr txBox="1"/>
          <p:nvPr/>
        </p:nvSpPr>
        <p:spPr>
          <a:xfrm>
            <a:off x="7293489" y="5313848"/>
            <a:ext cx="910232" cy="369332"/>
          </a:xfrm>
          <a:prstGeom prst="rect">
            <a:avLst/>
          </a:prstGeom>
          <a:solidFill>
            <a:schemeClr val="bg2"/>
          </a:solidFill>
        </p:spPr>
        <p:txBody>
          <a:bodyPr wrap="square" rtlCol="0">
            <a:spAutoFit/>
          </a:bodyPr>
          <a:lstStyle/>
          <a:p>
            <a:r>
              <a:rPr lang="zh-CN" altLang="en-US" dirty="0" smtClean="0">
                <a:latin typeface="方正超粗黑_GBK" panose="03000509000000000000" pitchFamily="65" charset="-122"/>
                <a:ea typeface="方正超粗黑_GBK" panose="03000509000000000000" pitchFamily="65" charset="-122"/>
              </a:rPr>
              <a:t>回油滤</a:t>
            </a:r>
          </a:p>
        </p:txBody>
      </p:sp>
      <p:sp>
        <p:nvSpPr>
          <p:cNvPr id="39" name="文本框 38"/>
          <p:cNvSpPr txBox="1"/>
          <p:nvPr/>
        </p:nvSpPr>
        <p:spPr>
          <a:xfrm>
            <a:off x="7731353" y="571958"/>
            <a:ext cx="4162683" cy="2031325"/>
          </a:xfrm>
          <a:prstGeom prst="rect">
            <a:avLst/>
          </a:prstGeom>
          <a:solidFill>
            <a:schemeClr val="bg2"/>
          </a:solidFill>
        </p:spPr>
        <p:txBody>
          <a:bodyPr wrap="square" rtlCol="0">
            <a:spAutoFit/>
          </a:bodyPr>
          <a:lstStyle/>
          <a:p>
            <a:r>
              <a:rPr lang="zh-CN" altLang="en-US" dirty="0">
                <a:latin typeface="方正超粗黑_GBK" panose="03000509000000000000" pitchFamily="65" charset="-122"/>
                <a:ea typeface="方正超粗黑_GBK" panose="03000509000000000000" pitchFamily="65" charset="-122"/>
              </a:rPr>
              <a:t>共有</a:t>
            </a:r>
            <a:r>
              <a:rPr lang="en-US" altLang="zh-CN" dirty="0">
                <a:latin typeface="方正超粗黑_GBK" panose="03000509000000000000" pitchFamily="65" charset="-122"/>
                <a:ea typeface="方正超粗黑_GBK" panose="03000509000000000000" pitchFamily="65" charset="-122"/>
              </a:rPr>
              <a:t>3</a:t>
            </a:r>
            <a:r>
              <a:rPr lang="zh-CN" altLang="en-US" dirty="0">
                <a:latin typeface="方正超粗黑_GBK" panose="03000509000000000000" pitchFamily="65" charset="-122"/>
                <a:ea typeface="方正超粗黑_GBK" panose="03000509000000000000" pitchFamily="65" charset="-122"/>
              </a:rPr>
              <a:t>个回油泵和</a:t>
            </a:r>
            <a:r>
              <a:rPr lang="en-US" altLang="zh-CN" dirty="0">
                <a:latin typeface="方正超粗黑_GBK" panose="03000509000000000000" pitchFamily="65" charset="-122"/>
                <a:ea typeface="方正超粗黑_GBK" panose="03000509000000000000" pitchFamily="65" charset="-122"/>
              </a:rPr>
              <a:t>1</a:t>
            </a:r>
            <a:r>
              <a:rPr lang="zh-CN" altLang="en-US" dirty="0">
                <a:latin typeface="方正超粗黑_GBK" panose="03000509000000000000" pitchFamily="65" charset="-122"/>
                <a:ea typeface="方正超粗黑_GBK" panose="03000509000000000000" pitchFamily="65" charset="-122"/>
              </a:rPr>
              <a:t>个压力泵，由附件传动齿轮箱通过一个传动轴驱动</a:t>
            </a:r>
            <a:r>
              <a:rPr lang="zh-CN" altLang="en-US" dirty="0" smtClean="0">
                <a:latin typeface="方正超粗黑_GBK" panose="03000509000000000000" pitchFamily="65" charset="-122"/>
                <a:ea typeface="方正超粗黑_GBK" panose="03000509000000000000" pitchFamily="65" charset="-122"/>
              </a:rPr>
              <a:t>。</a:t>
            </a:r>
            <a:endParaRPr lang="en-US" altLang="zh-CN" dirty="0" smtClean="0">
              <a:latin typeface="方正超粗黑_GBK" panose="03000509000000000000" pitchFamily="65" charset="-122"/>
              <a:ea typeface="方正超粗黑_GBK" panose="03000509000000000000" pitchFamily="65" charset="-122"/>
            </a:endParaRPr>
          </a:p>
          <a:p>
            <a:r>
              <a:rPr lang="zh-CN" altLang="en-US" dirty="0" smtClean="0">
                <a:latin typeface="方正超粗黑_GBK" panose="03000509000000000000" pitchFamily="65" charset="-122"/>
                <a:ea typeface="方正超粗黑_GBK" panose="03000509000000000000" pitchFamily="65" charset="-122"/>
              </a:rPr>
              <a:t>回</a:t>
            </a:r>
            <a:r>
              <a:rPr lang="zh-CN" altLang="en-US" dirty="0">
                <a:latin typeface="方正超粗黑_GBK" panose="03000509000000000000" pitchFamily="65" charset="-122"/>
                <a:ea typeface="方正超粗黑_GBK" panose="03000509000000000000" pitchFamily="65" charset="-122"/>
              </a:rPr>
              <a:t>油泵主要包括</a:t>
            </a:r>
            <a:r>
              <a:rPr lang="zh-CN" altLang="en-US" dirty="0" smtClean="0">
                <a:latin typeface="方正超粗黑_GBK" panose="03000509000000000000" pitchFamily="65" charset="-122"/>
                <a:ea typeface="方正超粗黑_GBK" panose="03000509000000000000" pitchFamily="65" charset="-122"/>
              </a:rPr>
              <a:t>：</a:t>
            </a:r>
            <a:r>
              <a:rPr lang="en-US" altLang="zh-CN" dirty="0" smtClean="0">
                <a:latin typeface="方正超粗黑_GBK" panose="03000509000000000000" pitchFamily="65" charset="-122"/>
                <a:ea typeface="方正超粗黑_GBK" panose="03000509000000000000" pitchFamily="65" charset="-122"/>
              </a:rPr>
              <a:t>AGB</a:t>
            </a:r>
            <a:r>
              <a:rPr lang="zh-CN" altLang="en-US" dirty="0" smtClean="0">
                <a:latin typeface="方正超粗黑_GBK" panose="03000509000000000000" pitchFamily="65" charset="-122"/>
                <a:ea typeface="方正超粗黑_GBK" panose="03000509000000000000" pitchFamily="65" charset="-122"/>
              </a:rPr>
              <a:t>油</a:t>
            </a:r>
            <a:r>
              <a:rPr lang="zh-CN" altLang="en-US" dirty="0">
                <a:latin typeface="方正超粗黑_GBK" panose="03000509000000000000" pitchFamily="65" charset="-122"/>
                <a:ea typeface="方正超粗黑_GBK" panose="03000509000000000000" pitchFamily="65" charset="-122"/>
              </a:rPr>
              <a:t>槽回油泵、前油</a:t>
            </a:r>
            <a:r>
              <a:rPr lang="zh-CN" altLang="en-US" dirty="0" smtClean="0">
                <a:latin typeface="方正超粗黑_GBK" panose="03000509000000000000" pitchFamily="65" charset="-122"/>
                <a:ea typeface="方正超粗黑_GBK" panose="03000509000000000000" pitchFamily="65" charset="-122"/>
              </a:rPr>
              <a:t>槽和</a:t>
            </a:r>
            <a:r>
              <a:rPr lang="zh-CN" altLang="en-US" dirty="0">
                <a:latin typeface="方正超粗黑_GBK" panose="03000509000000000000" pitchFamily="65" charset="-122"/>
                <a:ea typeface="方正超粗黑_GBK" panose="03000509000000000000" pitchFamily="65" charset="-122"/>
              </a:rPr>
              <a:t>后油槽回油泵</a:t>
            </a:r>
            <a:r>
              <a:rPr lang="zh-CN" altLang="en-US" dirty="0" smtClean="0">
                <a:latin typeface="方正超粗黑_GBK" panose="03000509000000000000" pitchFamily="65" charset="-122"/>
                <a:ea typeface="方正超粗黑_GBK" panose="03000509000000000000" pitchFamily="65" charset="-122"/>
              </a:rPr>
              <a:t>。</a:t>
            </a:r>
            <a:r>
              <a:rPr lang="en-US" altLang="zh-CN" dirty="0" smtClean="0">
                <a:latin typeface="方正超粗黑_GBK" panose="03000509000000000000" pitchFamily="65" charset="-122"/>
                <a:ea typeface="方正超粗黑_GBK" panose="03000509000000000000" pitchFamily="65" charset="-122"/>
              </a:rPr>
              <a:t>AGB</a:t>
            </a:r>
            <a:r>
              <a:rPr lang="zh-CN" altLang="en-US" dirty="0" smtClean="0">
                <a:latin typeface="方正超粗黑_GBK" panose="03000509000000000000" pitchFamily="65" charset="-122"/>
                <a:ea typeface="方正超粗黑_GBK" panose="03000509000000000000" pitchFamily="65" charset="-122"/>
              </a:rPr>
              <a:t>箱</a:t>
            </a:r>
            <a:r>
              <a:rPr lang="zh-CN" altLang="en-US" dirty="0">
                <a:latin typeface="方正超粗黑_GBK" panose="03000509000000000000" pitchFamily="65" charset="-122"/>
                <a:ea typeface="方正超粗黑_GBK" panose="03000509000000000000" pitchFamily="65" charset="-122"/>
              </a:rPr>
              <a:t>回油泵可抽吸附件传动齿轮箱油槽收集的滑油；前、后油槽回油泵可分别抽吸前、后油槽收集的滑油</a:t>
            </a:r>
            <a:r>
              <a:rPr lang="zh-CN" altLang="en-US" dirty="0" smtClean="0">
                <a:latin typeface="方正超粗黑_GBK" panose="03000509000000000000" pitchFamily="65" charset="-122"/>
                <a:ea typeface="方正超粗黑_GBK" panose="03000509000000000000" pitchFamily="65" charset="-122"/>
              </a:rPr>
              <a:t>。</a:t>
            </a:r>
          </a:p>
        </p:txBody>
      </p:sp>
      <p:pic>
        <p:nvPicPr>
          <p:cNvPr id="28" name="图片 27"/>
          <p:cNvPicPr>
            <a:picLocks noChangeAspect="1"/>
          </p:cNvPicPr>
          <p:nvPr/>
        </p:nvPicPr>
        <p:blipFill rotWithShape="1">
          <a:blip r:embed="rId3" cstate="print">
            <a:extLst>
              <a:ext uri="{28A0092B-C50C-407E-A947-70E740481C1C}">
                <a14:useLocalDpi xmlns:a14="http://schemas.microsoft.com/office/drawing/2010/main" val="0"/>
              </a:ext>
            </a:extLst>
          </a:blip>
          <a:srcRect l="25642"/>
          <a:stretch/>
        </p:blipFill>
        <p:spPr>
          <a:xfrm>
            <a:off x="8706224" y="2652446"/>
            <a:ext cx="3344326" cy="3307733"/>
          </a:xfrm>
          <a:prstGeom prst="rect">
            <a:avLst/>
          </a:prstGeom>
        </p:spPr>
      </p:pic>
      <p:sp>
        <p:nvSpPr>
          <p:cNvPr id="30" name="文本框 29"/>
          <p:cNvSpPr txBox="1"/>
          <p:nvPr/>
        </p:nvSpPr>
        <p:spPr>
          <a:xfrm>
            <a:off x="7390548" y="3579844"/>
            <a:ext cx="751501" cy="646331"/>
          </a:xfrm>
          <a:prstGeom prst="rect">
            <a:avLst/>
          </a:prstGeom>
          <a:solidFill>
            <a:schemeClr val="bg2"/>
          </a:solidFill>
        </p:spPr>
        <p:txBody>
          <a:bodyPr wrap="square" rtlCol="0">
            <a:spAutoFit/>
          </a:bodyPr>
          <a:lstStyle/>
          <a:p>
            <a:r>
              <a:rPr lang="en-US" altLang="zh-CN" dirty="0" smtClean="0">
                <a:latin typeface="方正超粗黑_GBK" panose="03000509000000000000" pitchFamily="65" charset="-122"/>
                <a:ea typeface="方正超粗黑_GBK" panose="03000509000000000000" pitchFamily="65" charset="-122"/>
              </a:rPr>
              <a:t>AGB</a:t>
            </a:r>
          </a:p>
          <a:p>
            <a:r>
              <a:rPr lang="en-US" altLang="zh-CN" dirty="0" smtClean="0">
                <a:latin typeface="方正超粗黑_GBK" panose="03000509000000000000" pitchFamily="65" charset="-122"/>
                <a:ea typeface="方正超粗黑_GBK" panose="03000509000000000000" pitchFamily="65" charset="-122"/>
              </a:rPr>
              <a:t>TGB</a:t>
            </a:r>
            <a:endParaRPr lang="zh-CN" altLang="en-US" dirty="0" smtClean="0">
              <a:latin typeface="方正超粗黑_GBK" panose="03000509000000000000" pitchFamily="65" charset="-122"/>
              <a:ea typeface="方正超粗黑_GBK" panose="03000509000000000000" pitchFamily="65" charset="-122"/>
            </a:endParaRPr>
          </a:p>
        </p:txBody>
      </p:sp>
      <p:sp>
        <p:nvSpPr>
          <p:cNvPr id="32" name="文本框 31"/>
          <p:cNvSpPr txBox="1"/>
          <p:nvPr/>
        </p:nvSpPr>
        <p:spPr>
          <a:xfrm>
            <a:off x="7412272" y="4824675"/>
            <a:ext cx="910232" cy="369332"/>
          </a:xfrm>
          <a:prstGeom prst="rect">
            <a:avLst/>
          </a:prstGeom>
          <a:solidFill>
            <a:schemeClr val="bg2"/>
          </a:solidFill>
        </p:spPr>
        <p:txBody>
          <a:bodyPr wrap="square" rtlCol="0">
            <a:spAutoFit/>
          </a:bodyPr>
          <a:lstStyle/>
          <a:p>
            <a:r>
              <a:rPr lang="zh-CN" altLang="en-US" dirty="0" smtClean="0">
                <a:latin typeface="方正超粗黑_GBK" panose="03000509000000000000" pitchFamily="65" charset="-122"/>
                <a:ea typeface="方正超粗黑_GBK" panose="03000509000000000000" pitchFamily="65" charset="-122"/>
              </a:rPr>
              <a:t>前油槽</a:t>
            </a:r>
          </a:p>
        </p:txBody>
      </p:sp>
      <p:sp>
        <p:nvSpPr>
          <p:cNvPr id="36" name="文本框 35"/>
          <p:cNvSpPr txBox="1"/>
          <p:nvPr/>
        </p:nvSpPr>
        <p:spPr>
          <a:xfrm>
            <a:off x="7407509" y="5922832"/>
            <a:ext cx="910232" cy="369332"/>
          </a:xfrm>
          <a:prstGeom prst="rect">
            <a:avLst/>
          </a:prstGeom>
          <a:solidFill>
            <a:schemeClr val="bg2"/>
          </a:solidFill>
        </p:spPr>
        <p:txBody>
          <a:bodyPr wrap="square" rtlCol="0">
            <a:spAutoFit/>
          </a:bodyPr>
          <a:lstStyle/>
          <a:p>
            <a:r>
              <a:rPr lang="zh-CN" altLang="en-US" dirty="0" smtClean="0">
                <a:latin typeface="方正超粗黑_GBK" panose="03000509000000000000" pitchFamily="65" charset="-122"/>
                <a:ea typeface="方正超粗黑_GBK" panose="03000509000000000000" pitchFamily="65" charset="-122"/>
              </a:rPr>
              <a:t>后油槽</a:t>
            </a:r>
          </a:p>
        </p:txBody>
      </p:sp>
    </p:spTree>
    <p:extLst>
      <p:ext uri="{BB962C8B-B14F-4D97-AF65-F5344CB8AC3E}">
        <p14:creationId xmlns:p14="http://schemas.microsoft.com/office/powerpoint/2010/main" val="21274376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2259977" y="0"/>
            <a:ext cx="4687309" cy="6858000"/>
          </a:xfrm>
          <a:prstGeom prst="rect">
            <a:avLst/>
          </a:prstGeom>
          <a:ln w="28575">
            <a:solidFill>
              <a:srgbClr val="FFC000"/>
            </a:solidFill>
          </a:ln>
        </p:spPr>
      </p:pic>
      <p:cxnSp>
        <p:nvCxnSpPr>
          <p:cNvPr id="4" name="直接箭头连接符 3"/>
          <p:cNvCxnSpPr/>
          <p:nvPr/>
        </p:nvCxnSpPr>
        <p:spPr>
          <a:xfrm>
            <a:off x="2070338" y="515346"/>
            <a:ext cx="1043652" cy="359278"/>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242665" y="2174684"/>
            <a:ext cx="1015663" cy="2508633"/>
          </a:xfrm>
          <a:prstGeom prst="rect">
            <a:avLst/>
          </a:prstGeom>
          <a:solidFill>
            <a:schemeClr val="bg2"/>
          </a:solidFill>
        </p:spPr>
        <p:txBody>
          <a:bodyPr vert="eaVert" wrap="square" rtlCol="0">
            <a:spAutoFit/>
          </a:bodyPr>
          <a:lstStyle/>
          <a:p>
            <a:pPr algn="ctr"/>
            <a:r>
              <a:rPr lang="zh-CN" altLang="en-US" sz="5400" dirty="0">
                <a:solidFill>
                  <a:srgbClr val="FF0000"/>
                </a:solidFill>
                <a:latin typeface="方正超粗黑_GBK" panose="03000509000000000000" pitchFamily="65" charset="-122"/>
                <a:ea typeface="方正超粗黑_GBK" panose="03000509000000000000" pitchFamily="65" charset="-122"/>
              </a:rPr>
              <a:t>滑</a:t>
            </a:r>
            <a:r>
              <a:rPr lang="zh-CN" altLang="en-US" sz="5400" dirty="0" smtClean="0">
                <a:solidFill>
                  <a:srgbClr val="FF0000"/>
                </a:solidFill>
                <a:latin typeface="方正超粗黑_GBK" panose="03000509000000000000" pitchFamily="65" charset="-122"/>
                <a:ea typeface="方正超粗黑_GBK" panose="03000509000000000000" pitchFamily="65" charset="-122"/>
              </a:rPr>
              <a:t>油泵</a:t>
            </a:r>
            <a:endParaRPr lang="zh-CN" altLang="en-US" sz="5400" dirty="0">
              <a:solidFill>
                <a:srgbClr val="FF0000"/>
              </a:solidFill>
              <a:latin typeface="方正超粗黑_GBK" panose="03000509000000000000" pitchFamily="65" charset="-122"/>
              <a:ea typeface="方正超粗黑_GBK" panose="03000509000000000000" pitchFamily="65" charset="-122"/>
            </a:endParaRPr>
          </a:p>
        </p:txBody>
      </p:sp>
      <p:sp>
        <p:nvSpPr>
          <p:cNvPr id="10" name="文本框 9"/>
          <p:cNvSpPr txBox="1"/>
          <p:nvPr/>
        </p:nvSpPr>
        <p:spPr>
          <a:xfrm>
            <a:off x="3890369" y="4361585"/>
            <a:ext cx="875726" cy="369332"/>
          </a:xfrm>
          <a:prstGeom prst="rect">
            <a:avLst/>
          </a:prstGeom>
          <a:solidFill>
            <a:schemeClr val="bg2"/>
          </a:solidFill>
        </p:spPr>
        <p:txBody>
          <a:bodyPr wrap="square" rtlCol="0">
            <a:spAutoFit/>
          </a:bodyPr>
          <a:lstStyle/>
          <a:p>
            <a:r>
              <a:rPr lang="zh-CN" altLang="en-US" dirty="0" smtClean="0">
                <a:latin typeface="方正超粗黑_GBK" panose="03000509000000000000" pitchFamily="65" charset="-122"/>
                <a:ea typeface="方正超粗黑_GBK" panose="03000509000000000000" pitchFamily="65" charset="-122"/>
              </a:rPr>
              <a:t>回油泵</a:t>
            </a:r>
          </a:p>
        </p:txBody>
      </p:sp>
      <p:sp>
        <p:nvSpPr>
          <p:cNvPr id="11" name="文本框 10"/>
          <p:cNvSpPr txBox="1"/>
          <p:nvPr/>
        </p:nvSpPr>
        <p:spPr>
          <a:xfrm>
            <a:off x="1138541" y="385105"/>
            <a:ext cx="948908" cy="369332"/>
          </a:xfrm>
          <a:prstGeom prst="rect">
            <a:avLst/>
          </a:prstGeom>
          <a:solidFill>
            <a:schemeClr val="bg2"/>
          </a:solidFill>
        </p:spPr>
        <p:txBody>
          <a:bodyPr wrap="square" rtlCol="0">
            <a:spAutoFit/>
          </a:bodyPr>
          <a:lstStyle/>
          <a:p>
            <a:pPr algn="ctr"/>
            <a:r>
              <a:rPr lang="zh-CN" altLang="en-US" dirty="0" smtClean="0">
                <a:latin typeface="方正超粗黑_GBK" panose="03000509000000000000" pitchFamily="65" charset="-122"/>
                <a:ea typeface="方正超粗黑_GBK" panose="03000509000000000000" pitchFamily="65" charset="-122"/>
              </a:rPr>
              <a:t>压力泵</a:t>
            </a:r>
          </a:p>
        </p:txBody>
      </p:sp>
      <p:sp>
        <p:nvSpPr>
          <p:cNvPr id="3" name="右箭头 2"/>
          <p:cNvSpPr/>
          <p:nvPr/>
        </p:nvSpPr>
        <p:spPr>
          <a:xfrm>
            <a:off x="1975450" y="949302"/>
            <a:ext cx="405440" cy="496975"/>
          </a:xfrm>
          <a:prstGeom prst="rightArrow">
            <a:avLst/>
          </a:prstGeom>
          <a:solidFill>
            <a:srgbClr val="FFFF00"/>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右箭头 11"/>
          <p:cNvSpPr/>
          <p:nvPr/>
        </p:nvSpPr>
        <p:spPr>
          <a:xfrm>
            <a:off x="6826373" y="459673"/>
            <a:ext cx="405440" cy="496975"/>
          </a:xfrm>
          <a:prstGeom prst="rightArrow">
            <a:avLst/>
          </a:prstGeom>
          <a:solidFill>
            <a:srgbClr val="FFFF00"/>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右箭头 12"/>
          <p:cNvSpPr/>
          <p:nvPr/>
        </p:nvSpPr>
        <p:spPr>
          <a:xfrm>
            <a:off x="6950306" y="948022"/>
            <a:ext cx="405440" cy="496975"/>
          </a:xfrm>
          <a:prstGeom prst="rightArrow">
            <a:avLst/>
          </a:prstGeom>
          <a:solidFill>
            <a:srgbClr val="FFFF00"/>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右箭头 14"/>
          <p:cNvSpPr/>
          <p:nvPr/>
        </p:nvSpPr>
        <p:spPr>
          <a:xfrm flipH="1">
            <a:off x="6947286" y="3654523"/>
            <a:ext cx="405440" cy="496975"/>
          </a:xfrm>
          <a:prstGeom prst="rightArrow">
            <a:avLst/>
          </a:prstGeom>
          <a:solidFill>
            <a:srgbClr val="00B050"/>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右箭头 15"/>
          <p:cNvSpPr/>
          <p:nvPr/>
        </p:nvSpPr>
        <p:spPr>
          <a:xfrm flipH="1">
            <a:off x="6947286" y="4752454"/>
            <a:ext cx="405440" cy="496975"/>
          </a:xfrm>
          <a:prstGeom prst="rightArrow">
            <a:avLst/>
          </a:prstGeom>
          <a:solidFill>
            <a:srgbClr val="00B050"/>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右箭头 16"/>
          <p:cNvSpPr/>
          <p:nvPr/>
        </p:nvSpPr>
        <p:spPr>
          <a:xfrm flipH="1">
            <a:off x="6947286" y="5850385"/>
            <a:ext cx="405440" cy="496975"/>
          </a:xfrm>
          <a:prstGeom prst="rightArrow">
            <a:avLst/>
          </a:prstGeom>
          <a:solidFill>
            <a:srgbClr val="00B050"/>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右箭头 17"/>
          <p:cNvSpPr/>
          <p:nvPr/>
        </p:nvSpPr>
        <p:spPr>
          <a:xfrm flipH="1">
            <a:off x="1806946" y="4760854"/>
            <a:ext cx="405440" cy="496975"/>
          </a:xfrm>
          <a:prstGeom prst="rightArrow">
            <a:avLst/>
          </a:prstGeom>
          <a:solidFill>
            <a:srgbClr val="00B050"/>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0" name="直接箭头连接符 19"/>
          <p:cNvCxnSpPr/>
          <p:nvPr/>
        </p:nvCxnSpPr>
        <p:spPr>
          <a:xfrm>
            <a:off x="2178170" y="2486212"/>
            <a:ext cx="1582801" cy="332468"/>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2" name="文本框 21"/>
          <p:cNvSpPr txBox="1"/>
          <p:nvPr/>
        </p:nvSpPr>
        <p:spPr>
          <a:xfrm>
            <a:off x="1327386" y="2324492"/>
            <a:ext cx="948908" cy="369332"/>
          </a:xfrm>
          <a:prstGeom prst="rect">
            <a:avLst/>
          </a:prstGeom>
          <a:solidFill>
            <a:schemeClr val="bg2"/>
          </a:solidFill>
        </p:spPr>
        <p:txBody>
          <a:bodyPr wrap="square" rtlCol="0">
            <a:spAutoFit/>
          </a:bodyPr>
          <a:lstStyle/>
          <a:p>
            <a:pPr algn="ctr"/>
            <a:r>
              <a:rPr lang="zh-CN" altLang="en-US" dirty="0" smtClean="0">
                <a:latin typeface="方正超粗黑_GBK" panose="03000509000000000000" pitchFamily="65" charset="-122"/>
                <a:ea typeface="方正超粗黑_GBK" panose="03000509000000000000" pitchFamily="65" charset="-122"/>
              </a:rPr>
              <a:t>释压阀</a:t>
            </a:r>
          </a:p>
        </p:txBody>
      </p:sp>
      <p:cxnSp>
        <p:nvCxnSpPr>
          <p:cNvPr id="23" name="直接箭头连接符 22"/>
          <p:cNvCxnSpPr/>
          <p:nvPr/>
        </p:nvCxnSpPr>
        <p:spPr>
          <a:xfrm flipH="1">
            <a:off x="5520761" y="347066"/>
            <a:ext cx="2096364" cy="222705"/>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6" name="文本框 25"/>
          <p:cNvSpPr txBox="1"/>
          <p:nvPr/>
        </p:nvSpPr>
        <p:spPr>
          <a:xfrm>
            <a:off x="7263593" y="139638"/>
            <a:ext cx="1173187" cy="369332"/>
          </a:xfrm>
          <a:prstGeom prst="rect">
            <a:avLst/>
          </a:prstGeom>
          <a:solidFill>
            <a:schemeClr val="bg2"/>
          </a:solidFill>
        </p:spPr>
        <p:txBody>
          <a:bodyPr wrap="square" rtlCol="0">
            <a:spAutoFit/>
          </a:bodyPr>
          <a:lstStyle/>
          <a:p>
            <a:pPr algn="ctr"/>
            <a:r>
              <a:rPr lang="zh-CN" altLang="en-US" dirty="0" smtClean="0">
                <a:latin typeface="方正超粗黑_GBK" panose="03000509000000000000" pitchFamily="65" charset="-122"/>
                <a:ea typeface="方正超粗黑_GBK" panose="03000509000000000000" pitchFamily="65" charset="-122"/>
              </a:rPr>
              <a:t>压力油滤</a:t>
            </a:r>
          </a:p>
        </p:txBody>
      </p:sp>
      <p:cxnSp>
        <p:nvCxnSpPr>
          <p:cNvPr id="27" name="直接箭头连接符 26"/>
          <p:cNvCxnSpPr>
            <a:stCxn id="29" idx="1"/>
          </p:cNvCxnSpPr>
          <p:nvPr/>
        </p:nvCxnSpPr>
        <p:spPr>
          <a:xfrm flipH="1" flipV="1">
            <a:off x="5572519" y="2000634"/>
            <a:ext cx="1219769" cy="279485"/>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9" name="文本框 28"/>
          <p:cNvSpPr txBox="1"/>
          <p:nvPr/>
        </p:nvSpPr>
        <p:spPr>
          <a:xfrm>
            <a:off x="6792288" y="1823248"/>
            <a:ext cx="461665" cy="913741"/>
          </a:xfrm>
          <a:prstGeom prst="rect">
            <a:avLst/>
          </a:prstGeom>
          <a:solidFill>
            <a:schemeClr val="bg2"/>
          </a:solidFill>
        </p:spPr>
        <p:txBody>
          <a:bodyPr vert="eaVert" wrap="square" rtlCol="0">
            <a:spAutoFit/>
          </a:bodyPr>
          <a:lstStyle/>
          <a:p>
            <a:pPr algn="ctr"/>
            <a:r>
              <a:rPr lang="zh-CN" altLang="en-US" dirty="0" smtClean="0">
                <a:latin typeface="方正超粗黑_GBK" panose="03000509000000000000" pitchFamily="65" charset="-122"/>
                <a:ea typeface="方正超粗黑_GBK" panose="03000509000000000000" pitchFamily="65" charset="-122"/>
              </a:rPr>
              <a:t>旁通阀</a:t>
            </a:r>
          </a:p>
        </p:txBody>
      </p:sp>
      <p:cxnSp>
        <p:nvCxnSpPr>
          <p:cNvPr id="31" name="直接箭头连接符 30"/>
          <p:cNvCxnSpPr/>
          <p:nvPr/>
        </p:nvCxnSpPr>
        <p:spPr>
          <a:xfrm flipH="1" flipV="1">
            <a:off x="6338913" y="2921514"/>
            <a:ext cx="453375" cy="222369"/>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33" name="文本框 32"/>
          <p:cNvSpPr txBox="1"/>
          <p:nvPr/>
        </p:nvSpPr>
        <p:spPr>
          <a:xfrm>
            <a:off x="6422660" y="3076038"/>
            <a:ext cx="666890" cy="646331"/>
          </a:xfrm>
          <a:prstGeom prst="rect">
            <a:avLst/>
          </a:prstGeom>
          <a:solidFill>
            <a:schemeClr val="bg2"/>
          </a:solidFill>
        </p:spPr>
        <p:txBody>
          <a:bodyPr wrap="square" rtlCol="0">
            <a:spAutoFit/>
          </a:bodyPr>
          <a:lstStyle/>
          <a:p>
            <a:pPr algn="ctr"/>
            <a:r>
              <a:rPr lang="zh-CN" altLang="en-US" dirty="0" smtClean="0">
                <a:latin typeface="方正超粗黑_GBK" panose="03000509000000000000" pitchFamily="65" charset="-122"/>
                <a:ea typeface="方正超粗黑_GBK" panose="03000509000000000000" pitchFamily="65" charset="-122"/>
              </a:rPr>
              <a:t>堵塞</a:t>
            </a:r>
            <a:endParaRPr lang="en-US" altLang="zh-CN" dirty="0" smtClean="0">
              <a:latin typeface="方正超粗黑_GBK" panose="03000509000000000000" pitchFamily="65" charset="-122"/>
              <a:ea typeface="方正超粗黑_GBK" panose="03000509000000000000" pitchFamily="65" charset="-122"/>
            </a:endParaRPr>
          </a:p>
          <a:p>
            <a:pPr algn="ctr"/>
            <a:r>
              <a:rPr lang="zh-CN" altLang="en-US" dirty="0" smtClean="0">
                <a:latin typeface="方正超粗黑_GBK" panose="03000509000000000000" pitchFamily="65" charset="-122"/>
                <a:ea typeface="方正超粗黑_GBK" panose="03000509000000000000" pitchFamily="65" charset="-122"/>
              </a:rPr>
              <a:t>指示</a:t>
            </a:r>
          </a:p>
        </p:txBody>
      </p:sp>
      <p:sp>
        <p:nvSpPr>
          <p:cNvPr id="34" name="文本框 33"/>
          <p:cNvSpPr txBox="1"/>
          <p:nvPr/>
        </p:nvSpPr>
        <p:spPr>
          <a:xfrm>
            <a:off x="3882871" y="5425126"/>
            <a:ext cx="875726" cy="369332"/>
          </a:xfrm>
          <a:prstGeom prst="rect">
            <a:avLst/>
          </a:prstGeom>
          <a:solidFill>
            <a:schemeClr val="bg2"/>
          </a:solidFill>
        </p:spPr>
        <p:txBody>
          <a:bodyPr wrap="square" rtlCol="0">
            <a:spAutoFit/>
          </a:bodyPr>
          <a:lstStyle/>
          <a:p>
            <a:r>
              <a:rPr lang="zh-CN" altLang="en-US" dirty="0" smtClean="0">
                <a:latin typeface="方正超粗黑_GBK" panose="03000509000000000000" pitchFamily="65" charset="-122"/>
                <a:ea typeface="方正超粗黑_GBK" panose="03000509000000000000" pitchFamily="65" charset="-122"/>
              </a:rPr>
              <a:t>回油泵</a:t>
            </a:r>
          </a:p>
        </p:txBody>
      </p:sp>
      <p:cxnSp>
        <p:nvCxnSpPr>
          <p:cNvPr id="35" name="直接箭头连接符 34"/>
          <p:cNvCxnSpPr/>
          <p:nvPr/>
        </p:nvCxnSpPr>
        <p:spPr>
          <a:xfrm flipH="1">
            <a:off x="6203898" y="5498514"/>
            <a:ext cx="1057025" cy="240686"/>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37" name="文本框 36"/>
          <p:cNvSpPr txBox="1"/>
          <p:nvPr/>
        </p:nvSpPr>
        <p:spPr>
          <a:xfrm>
            <a:off x="7293489" y="5313848"/>
            <a:ext cx="910232" cy="369332"/>
          </a:xfrm>
          <a:prstGeom prst="rect">
            <a:avLst/>
          </a:prstGeom>
          <a:solidFill>
            <a:schemeClr val="bg2"/>
          </a:solidFill>
        </p:spPr>
        <p:txBody>
          <a:bodyPr wrap="square" rtlCol="0">
            <a:spAutoFit/>
          </a:bodyPr>
          <a:lstStyle/>
          <a:p>
            <a:r>
              <a:rPr lang="zh-CN" altLang="en-US" dirty="0" smtClean="0">
                <a:latin typeface="方正超粗黑_GBK" panose="03000509000000000000" pitchFamily="65" charset="-122"/>
                <a:ea typeface="方正超粗黑_GBK" panose="03000509000000000000" pitchFamily="65" charset="-122"/>
              </a:rPr>
              <a:t>回油滤</a:t>
            </a:r>
          </a:p>
        </p:txBody>
      </p:sp>
      <p:sp>
        <p:nvSpPr>
          <p:cNvPr id="39" name="文本框 38"/>
          <p:cNvSpPr txBox="1"/>
          <p:nvPr/>
        </p:nvSpPr>
        <p:spPr>
          <a:xfrm>
            <a:off x="8669547" y="1124046"/>
            <a:ext cx="3224489" cy="3970318"/>
          </a:xfrm>
          <a:prstGeom prst="rect">
            <a:avLst/>
          </a:prstGeom>
          <a:solidFill>
            <a:schemeClr val="bg2"/>
          </a:solidFill>
        </p:spPr>
        <p:txBody>
          <a:bodyPr wrap="square" rtlCol="0">
            <a:spAutoFit/>
          </a:bodyPr>
          <a:lstStyle/>
          <a:p>
            <a:r>
              <a:rPr lang="en-US" altLang="zh-CN" dirty="0">
                <a:latin typeface="方正超粗黑_GBK" panose="03000509000000000000" pitchFamily="65" charset="-122"/>
                <a:ea typeface="方正超粗黑_GBK" panose="03000509000000000000" pitchFamily="65" charset="-122"/>
              </a:rPr>
              <a:t>1</a:t>
            </a:r>
            <a:r>
              <a:rPr lang="zh-CN" altLang="en-US" dirty="0">
                <a:latin typeface="方正超粗黑_GBK" panose="03000509000000000000" pitchFamily="65" charset="-122"/>
                <a:ea typeface="方正超粗黑_GBK" panose="03000509000000000000" pitchFamily="65" charset="-122"/>
              </a:rPr>
              <a:t>个压力泵可抽吸滑油箱内的滑油，经过压力油滤过滤后，分别供往附件传动齿轮箱、转换齿轮箱、和发动机前、后油槽，用于这些区域的润滑和冷却。 压力泵不控制输出压力，当发动机转速改变时，滑油压力改变</a:t>
            </a:r>
            <a:r>
              <a:rPr lang="zh-CN" altLang="en-US" dirty="0" smtClean="0">
                <a:latin typeface="方正超粗黑_GBK" panose="03000509000000000000" pitchFamily="65" charset="-122"/>
                <a:ea typeface="方正超粗黑_GBK" panose="03000509000000000000" pitchFamily="65" charset="-122"/>
              </a:rPr>
              <a:t>。</a:t>
            </a:r>
            <a:endParaRPr lang="en-US" altLang="zh-CN" dirty="0" smtClean="0">
              <a:latin typeface="方正超粗黑_GBK" panose="03000509000000000000" pitchFamily="65" charset="-122"/>
              <a:ea typeface="方正超粗黑_GBK" panose="03000509000000000000" pitchFamily="65" charset="-122"/>
            </a:endParaRPr>
          </a:p>
          <a:p>
            <a:r>
              <a:rPr lang="zh-CN" altLang="en-US" dirty="0">
                <a:latin typeface="方正超粗黑_GBK" panose="03000509000000000000" pitchFamily="65" charset="-122"/>
                <a:ea typeface="方正超粗黑_GBK" panose="03000509000000000000" pitchFamily="65" charset="-122"/>
              </a:rPr>
              <a:t>由于滑油温度高，并且含有大量气泡，回油体积容量通常远远大于供油容量，因此回油泵的数量通常多于压力泵的数量。因此滑油系统采用</a:t>
            </a:r>
            <a:r>
              <a:rPr lang="en-US" altLang="zh-CN" dirty="0">
                <a:latin typeface="方正超粗黑_GBK" panose="03000509000000000000" pitchFamily="65" charset="-122"/>
                <a:ea typeface="方正超粗黑_GBK" panose="03000509000000000000" pitchFamily="65" charset="-122"/>
              </a:rPr>
              <a:t>3</a:t>
            </a:r>
            <a:r>
              <a:rPr lang="zh-CN" altLang="en-US" dirty="0">
                <a:latin typeface="方正超粗黑_GBK" panose="03000509000000000000" pitchFamily="65" charset="-122"/>
                <a:ea typeface="方正超粗黑_GBK" panose="03000509000000000000" pitchFamily="65" charset="-122"/>
              </a:rPr>
              <a:t>个回油泵，</a:t>
            </a:r>
            <a:r>
              <a:rPr lang="en-US" altLang="zh-CN" dirty="0">
                <a:latin typeface="方正超粗黑_GBK" panose="03000509000000000000" pitchFamily="65" charset="-122"/>
                <a:ea typeface="方正超粗黑_GBK" panose="03000509000000000000" pitchFamily="65" charset="-122"/>
              </a:rPr>
              <a:t>1</a:t>
            </a:r>
            <a:r>
              <a:rPr lang="zh-CN" altLang="en-US" dirty="0">
                <a:latin typeface="方正超粗黑_GBK" panose="03000509000000000000" pitchFamily="65" charset="-122"/>
                <a:ea typeface="方正超粗黑_GBK" panose="03000509000000000000" pitchFamily="65" charset="-122"/>
              </a:rPr>
              <a:t>个压力泵。</a:t>
            </a:r>
            <a:endParaRPr lang="zh-CN" altLang="en-US" dirty="0" smtClean="0">
              <a:latin typeface="方正超粗黑_GBK" panose="03000509000000000000" pitchFamily="65" charset="-122"/>
              <a:ea typeface="方正超粗黑_GBK" panose="03000509000000000000" pitchFamily="65" charset="-122"/>
            </a:endParaRPr>
          </a:p>
        </p:txBody>
      </p:sp>
      <p:sp>
        <p:nvSpPr>
          <p:cNvPr id="30" name="文本框 29"/>
          <p:cNvSpPr txBox="1"/>
          <p:nvPr/>
        </p:nvSpPr>
        <p:spPr>
          <a:xfrm>
            <a:off x="7390548" y="3579844"/>
            <a:ext cx="751501" cy="646331"/>
          </a:xfrm>
          <a:prstGeom prst="rect">
            <a:avLst/>
          </a:prstGeom>
          <a:solidFill>
            <a:schemeClr val="bg2"/>
          </a:solidFill>
        </p:spPr>
        <p:txBody>
          <a:bodyPr wrap="square" rtlCol="0">
            <a:spAutoFit/>
          </a:bodyPr>
          <a:lstStyle/>
          <a:p>
            <a:r>
              <a:rPr lang="en-US" altLang="zh-CN" dirty="0" smtClean="0">
                <a:latin typeface="方正超粗黑_GBK" panose="03000509000000000000" pitchFamily="65" charset="-122"/>
                <a:ea typeface="方正超粗黑_GBK" panose="03000509000000000000" pitchFamily="65" charset="-122"/>
              </a:rPr>
              <a:t>AGB</a:t>
            </a:r>
          </a:p>
          <a:p>
            <a:r>
              <a:rPr lang="en-US" altLang="zh-CN" dirty="0" smtClean="0">
                <a:latin typeface="方正超粗黑_GBK" panose="03000509000000000000" pitchFamily="65" charset="-122"/>
                <a:ea typeface="方正超粗黑_GBK" panose="03000509000000000000" pitchFamily="65" charset="-122"/>
              </a:rPr>
              <a:t>TGB</a:t>
            </a:r>
            <a:endParaRPr lang="zh-CN" altLang="en-US" dirty="0" smtClean="0">
              <a:latin typeface="方正超粗黑_GBK" panose="03000509000000000000" pitchFamily="65" charset="-122"/>
              <a:ea typeface="方正超粗黑_GBK" panose="03000509000000000000" pitchFamily="65" charset="-122"/>
            </a:endParaRPr>
          </a:p>
        </p:txBody>
      </p:sp>
      <p:sp>
        <p:nvSpPr>
          <p:cNvPr id="32" name="文本框 31"/>
          <p:cNvSpPr txBox="1"/>
          <p:nvPr/>
        </p:nvSpPr>
        <p:spPr>
          <a:xfrm>
            <a:off x="7412272" y="4824675"/>
            <a:ext cx="910232" cy="369332"/>
          </a:xfrm>
          <a:prstGeom prst="rect">
            <a:avLst/>
          </a:prstGeom>
          <a:solidFill>
            <a:schemeClr val="bg2"/>
          </a:solidFill>
        </p:spPr>
        <p:txBody>
          <a:bodyPr wrap="square" rtlCol="0">
            <a:spAutoFit/>
          </a:bodyPr>
          <a:lstStyle/>
          <a:p>
            <a:r>
              <a:rPr lang="zh-CN" altLang="en-US" dirty="0" smtClean="0">
                <a:latin typeface="方正超粗黑_GBK" panose="03000509000000000000" pitchFamily="65" charset="-122"/>
                <a:ea typeface="方正超粗黑_GBK" panose="03000509000000000000" pitchFamily="65" charset="-122"/>
              </a:rPr>
              <a:t>前油槽</a:t>
            </a:r>
          </a:p>
        </p:txBody>
      </p:sp>
      <p:sp>
        <p:nvSpPr>
          <p:cNvPr id="36" name="文本框 35"/>
          <p:cNvSpPr txBox="1"/>
          <p:nvPr/>
        </p:nvSpPr>
        <p:spPr>
          <a:xfrm>
            <a:off x="7407509" y="5922832"/>
            <a:ext cx="910232" cy="369332"/>
          </a:xfrm>
          <a:prstGeom prst="rect">
            <a:avLst/>
          </a:prstGeom>
          <a:solidFill>
            <a:schemeClr val="bg2"/>
          </a:solidFill>
        </p:spPr>
        <p:txBody>
          <a:bodyPr wrap="square" rtlCol="0">
            <a:spAutoFit/>
          </a:bodyPr>
          <a:lstStyle/>
          <a:p>
            <a:r>
              <a:rPr lang="zh-CN" altLang="en-US" dirty="0" smtClean="0">
                <a:latin typeface="方正超粗黑_GBK" panose="03000509000000000000" pitchFamily="65" charset="-122"/>
                <a:ea typeface="方正超粗黑_GBK" panose="03000509000000000000" pitchFamily="65" charset="-122"/>
              </a:rPr>
              <a:t>后油槽</a:t>
            </a:r>
          </a:p>
        </p:txBody>
      </p:sp>
    </p:spTree>
    <p:extLst>
      <p:ext uri="{BB962C8B-B14F-4D97-AF65-F5344CB8AC3E}">
        <p14:creationId xmlns:p14="http://schemas.microsoft.com/office/powerpoint/2010/main" val="157767977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rotWithShape="1">
          <a:blip r:embed="rId2">
            <a:extLst>
              <a:ext uri="{28A0092B-C50C-407E-A947-70E740481C1C}">
                <a14:useLocalDpi xmlns:a14="http://schemas.microsoft.com/office/drawing/2010/main" val="0"/>
              </a:ext>
            </a:extLst>
          </a:blip>
          <a:srcRect r="52764" b="29516"/>
          <a:stretch/>
        </p:blipFill>
        <p:spPr>
          <a:xfrm>
            <a:off x="7422282" y="1409734"/>
            <a:ext cx="4225649" cy="4200058"/>
          </a:xfrm>
          <a:prstGeom prst="rect">
            <a:avLst/>
          </a:prstGeom>
        </p:spPr>
      </p:pic>
      <p:pic>
        <p:nvPicPr>
          <p:cNvPr id="2" name="图片 1"/>
          <p:cNvPicPr>
            <a:picLocks noChangeAspect="1"/>
          </p:cNvPicPr>
          <p:nvPr/>
        </p:nvPicPr>
        <p:blipFill>
          <a:blip r:embed="rId3"/>
          <a:stretch>
            <a:fillRect/>
          </a:stretch>
        </p:blipFill>
        <p:spPr>
          <a:xfrm>
            <a:off x="1647504" y="0"/>
            <a:ext cx="4687309" cy="6858000"/>
          </a:xfrm>
          <a:prstGeom prst="rect">
            <a:avLst/>
          </a:prstGeom>
          <a:ln w="28575">
            <a:solidFill>
              <a:srgbClr val="FFC000"/>
            </a:solidFill>
          </a:ln>
        </p:spPr>
      </p:pic>
      <p:cxnSp>
        <p:nvCxnSpPr>
          <p:cNvPr id="4" name="直接箭头连接符 3"/>
          <p:cNvCxnSpPr/>
          <p:nvPr/>
        </p:nvCxnSpPr>
        <p:spPr>
          <a:xfrm>
            <a:off x="1457865" y="515346"/>
            <a:ext cx="1043652" cy="359278"/>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242665" y="2174684"/>
            <a:ext cx="1015663" cy="2508633"/>
          </a:xfrm>
          <a:prstGeom prst="rect">
            <a:avLst/>
          </a:prstGeom>
          <a:solidFill>
            <a:schemeClr val="bg2"/>
          </a:solidFill>
        </p:spPr>
        <p:txBody>
          <a:bodyPr vert="eaVert" wrap="square" rtlCol="0">
            <a:spAutoFit/>
          </a:bodyPr>
          <a:lstStyle/>
          <a:p>
            <a:pPr algn="ctr"/>
            <a:r>
              <a:rPr lang="zh-CN" altLang="en-US" sz="5400" dirty="0" smtClean="0">
                <a:solidFill>
                  <a:srgbClr val="FF0000"/>
                </a:solidFill>
                <a:latin typeface="方正超粗黑_GBK" panose="03000509000000000000" pitchFamily="65" charset="-122"/>
                <a:ea typeface="方正超粗黑_GBK" panose="03000509000000000000" pitchFamily="65" charset="-122"/>
              </a:rPr>
              <a:t>滑油泵</a:t>
            </a:r>
            <a:endParaRPr lang="zh-CN" altLang="en-US" sz="5400" dirty="0">
              <a:solidFill>
                <a:srgbClr val="FF0000"/>
              </a:solidFill>
              <a:latin typeface="方正超粗黑_GBK" panose="03000509000000000000" pitchFamily="65" charset="-122"/>
              <a:ea typeface="方正超粗黑_GBK" panose="03000509000000000000" pitchFamily="65" charset="-122"/>
            </a:endParaRPr>
          </a:p>
        </p:txBody>
      </p:sp>
      <p:sp>
        <p:nvSpPr>
          <p:cNvPr id="10" name="文本框 9"/>
          <p:cNvSpPr txBox="1"/>
          <p:nvPr/>
        </p:nvSpPr>
        <p:spPr>
          <a:xfrm>
            <a:off x="3277896" y="4361585"/>
            <a:ext cx="875726" cy="369332"/>
          </a:xfrm>
          <a:prstGeom prst="rect">
            <a:avLst/>
          </a:prstGeom>
          <a:solidFill>
            <a:schemeClr val="bg2"/>
          </a:solidFill>
        </p:spPr>
        <p:txBody>
          <a:bodyPr wrap="square" rtlCol="0">
            <a:spAutoFit/>
          </a:bodyPr>
          <a:lstStyle/>
          <a:p>
            <a:r>
              <a:rPr lang="zh-CN" altLang="en-US" dirty="0" smtClean="0">
                <a:latin typeface="方正超粗黑_GBK" panose="03000509000000000000" pitchFamily="65" charset="-122"/>
                <a:ea typeface="方正超粗黑_GBK" panose="03000509000000000000" pitchFamily="65" charset="-122"/>
              </a:rPr>
              <a:t>回油泵</a:t>
            </a:r>
          </a:p>
        </p:txBody>
      </p:sp>
      <p:sp>
        <p:nvSpPr>
          <p:cNvPr id="11" name="文本框 10"/>
          <p:cNvSpPr txBox="1"/>
          <p:nvPr/>
        </p:nvSpPr>
        <p:spPr>
          <a:xfrm>
            <a:off x="526068" y="385105"/>
            <a:ext cx="948908" cy="369332"/>
          </a:xfrm>
          <a:prstGeom prst="rect">
            <a:avLst/>
          </a:prstGeom>
          <a:solidFill>
            <a:schemeClr val="bg2"/>
          </a:solidFill>
        </p:spPr>
        <p:txBody>
          <a:bodyPr wrap="square" rtlCol="0">
            <a:spAutoFit/>
          </a:bodyPr>
          <a:lstStyle/>
          <a:p>
            <a:pPr algn="ctr"/>
            <a:r>
              <a:rPr lang="zh-CN" altLang="en-US" dirty="0" smtClean="0">
                <a:latin typeface="方正超粗黑_GBK" panose="03000509000000000000" pitchFamily="65" charset="-122"/>
                <a:ea typeface="方正超粗黑_GBK" panose="03000509000000000000" pitchFamily="65" charset="-122"/>
              </a:rPr>
              <a:t>压力泵</a:t>
            </a:r>
          </a:p>
        </p:txBody>
      </p:sp>
      <p:sp>
        <p:nvSpPr>
          <p:cNvPr id="3" name="右箭头 2"/>
          <p:cNvSpPr/>
          <p:nvPr/>
        </p:nvSpPr>
        <p:spPr>
          <a:xfrm>
            <a:off x="1362977" y="949302"/>
            <a:ext cx="405440" cy="496975"/>
          </a:xfrm>
          <a:prstGeom prst="rightArrow">
            <a:avLst/>
          </a:prstGeom>
          <a:solidFill>
            <a:srgbClr val="FFFF00"/>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右箭头 11"/>
          <p:cNvSpPr/>
          <p:nvPr/>
        </p:nvSpPr>
        <p:spPr>
          <a:xfrm>
            <a:off x="6213900" y="459673"/>
            <a:ext cx="405440" cy="496975"/>
          </a:xfrm>
          <a:prstGeom prst="rightArrow">
            <a:avLst/>
          </a:prstGeom>
          <a:solidFill>
            <a:srgbClr val="FFFF00"/>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右箭头 12"/>
          <p:cNvSpPr/>
          <p:nvPr/>
        </p:nvSpPr>
        <p:spPr>
          <a:xfrm>
            <a:off x="6337833" y="948022"/>
            <a:ext cx="405440" cy="496975"/>
          </a:xfrm>
          <a:prstGeom prst="rightArrow">
            <a:avLst/>
          </a:prstGeom>
          <a:solidFill>
            <a:srgbClr val="FFFF00"/>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右箭头 14"/>
          <p:cNvSpPr/>
          <p:nvPr/>
        </p:nvSpPr>
        <p:spPr>
          <a:xfrm flipH="1">
            <a:off x="6334813" y="3654523"/>
            <a:ext cx="405440" cy="496975"/>
          </a:xfrm>
          <a:prstGeom prst="rightArrow">
            <a:avLst/>
          </a:prstGeom>
          <a:solidFill>
            <a:srgbClr val="00B050"/>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右箭头 15"/>
          <p:cNvSpPr/>
          <p:nvPr/>
        </p:nvSpPr>
        <p:spPr>
          <a:xfrm flipH="1">
            <a:off x="6334813" y="4752454"/>
            <a:ext cx="405440" cy="496975"/>
          </a:xfrm>
          <a:prstGeom prst="rightArrow">
            <a:avLst/>
          </a:prstGeom>
          <a:solidFill>
            <a:srgbClr val="00B050"/>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右箭头 16"/>
          <p:cNvSpPr/>
          <p:nvPr/>
        </p:nvSpPr>
        <p:spPr>
          <a:xfrm flipH="1">
            <a:off x="6334813" y="5850385"/>
            <a:ext cx="405440" cy="496975"/>
          </a:xfrm>
          <a:prstGeom prst="rightArrow">
            <a:avLst/>
          </a:prstGeom>
          <a:solidFill>
            <a:srgbClr val="00B050"/>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右箭头 17"/>
          <p:cNvSpPr/>
          <p:nvPr/>
        </p:nvSpPr>
        <p:spPr>
          <a:xfrm flipH="1">
            <a:off x="1194473" y="4760854"/>
            <a:ext cx="405440" cy="496975"/>
          </a:xfrm>
          <a:prstGeom prst="rightArrow">
            <a:avLst/>
          </a:prstGeom>
          <a:solidFill>
            <a:srgbClr val="00B050"/>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0" name="直接箭头连接符 19"/>
          <p:cNvCxnSpPr>
            <a:stCxn id="22" idx="3"/>
          </p:cNvCxnSpPr>
          <p:nvPr/>
        </p:nvCxnSpPr>
        <p:spPr>
          <a:xfrm>
            <a:off x="2635967" y="2531912"/>
            <a:ext cx="512531" cy="286768"/>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2" name="文本框 21"/>
          <p:cNvSpPr txBox="1"/>
          <p:nvPr/>
        </p:nvSpPr>
        <p:spPr>
          <a:xfrm>
            <a:off x="1687059" y="2347246"/>
            <a:ext cx="948908" cy="369332"/>
          </a:xfrm>
          <a:prstGeom prst="rect">
            <a:avLst/>
          </a:prstGeom>
          <a:solidFill>
            <a:schemeClr val="bg2"/>
          </a:solidFill>
        </p:spPr>
        <p:txBody>
          <a:bodyPr wrap="square" rtlCol="0">
            <a:spAutoFit/>
          </a:bodyPr>
          <a:lstStyle/>
          <a:p>
            <a:pPr algn="ctr"/>
            <a:r>
              <a:rPr lang="zh-CN" altLang="en-US" dirty="0" smtClean="0">
                <a:latin typeface="方正超粗黑_GBK" panose="03000509000000000000" pitchFamily="65" charset="-122"/>
                <a:ea typeface="方正超粗黑_GBK" panose="03000509000000000000" pitchFamily="65" charset="-122"/>
              </a:rPr>
              <a:t>释压阀</a:t>
            </a:r>
          </a:p>
        </p:txBody>
      </p:sp>
      <p:cxnSp>
        <p:nvCxnSpPr>
          <p:cNvPr id="27" name="直接箭头连接符 26"/>
          <p:cNvCxnSpPr>
            <a:stCxn id="29" idx="1"/>
          </p:cNvCxnSpPr>
          <p:nvPr/>
        </p:nvCxnSpPr>
        <p:spPr>
          <a:xfrm flipH="1" flipV="1">
            <a:off x="4960046" y="2000634"/>
            <a:ext cx="1219769" cy="279485"/>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9" name="文本框 28"/>
          <p:cNvSpPr txBox="1"/>
          <p:nvPr/>
        </p:nvSpPr>
        <p:spPr>
          <a:xfrm>
            <a:off x="6179815" y="1823248"/>
            <a:ext cx="461665" cy="913741"/>
          </a:xfrm>
          <a:prstGeom prst="rect">
            <a:avLst/>
          </a:prstGeom>
          <a:solidFill>
            <a:schemeClr val="bg2"/>
          </a:solidFill>
        </p:spPr>
        <p:txBody>
          <a:bodyPr vert="eaVert" wrap="square" rtlCol="0">
            <a:spAutoFit/>
          </a:bodyPr>
          <a:lstStyle/>
          <a:p>
            <a:pPr algn="ctr"/>
            <a:r>
              <a:rPr lang="zh-CN" altLang="en-US" dirty="0" smtClean="0">
                <a:latin typeface="方正超粗黑_GBK" panose="03000509000000000000" pitchFamily="65" charset="-122"/>
                <a:ea typeface="方正超粗黑_GBK" panose="03000509000000000000" pitchFamily="65" charset="-122"/>
              </a:rPr>
              <a:t>旁通阀</a:t>
            </a:r>
          </a:p>
        </p:txBody>
      </p:sp>
      <p:cxnSp>
        <p:nvCxnSpPr>
          <p:cNvPr id="31" name="直接箭头连接符 30"/>
          <p:cNvCxnSpPr/>
          <p:nvPr/>
        </p:nvCxnSpPr>
        <p:spPr>
          <a:xfrm flipH="1" flipV="1">
            <a:off x="5726440" y="2921514"/>
            <a:ext cx="453375" cy="222369"/>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33" name="文本框 32"/>
          <p:cNvSpPr txBox="1"/>
          <p:nvPr/>
        </p:nvSpPr>
        <p:spPr>
          <a:xfrm>
            <a:off x="5810187" y="3076038"/>
            <a:ext cx="666890" cy="646331"/>
          </a:xfrm>
          <a:prstGeom prst="rect">
            <a:avLst/>
          </a:prstGeom>
          <a:solidFill>
            <a:schemeClr val="bg2"/>
          </a:solidFill>
        </p:spPr>
        <p:txBody>
          <a:bodyPr wrap="square" rtlCol="0">
            <a:spAutoFit/>
          </a:bodyPr>
          <a:lstStyle/>
          <a:p>
            <a:pPr algn="ctr"/>
            <a:r>
              <a:rPr lang="zh-CN" altLang="en-US" dirty="0" smtClean="0">
                <a:latin typeface="方正超粗黑_GBK" panose="03000509000000000000" pitchFamily="65" charset="-122"/>
                <a:ea typeface="方正超粗黑_GBK" panose="03000509000000000000" pitchFamily="65" charset="-122"/>
              </a:rPr>
              <a:t>堵塞</a:t>
            </a:r>
            <a:endParaRPr lang="en-US" altLang="zh-CN" dirty="0" smtClean="0">
              <a:latin typeface="方正超粗黑_GBK" panose="03000509000000000000" pitchFamily="65" charset="-122"/>
              <a:ea typeface="方正超粗黑_GBK" panose="03000509000000000000" pitchFamily="65" charset="-122"/>
            </a:endParaRPr>
          </a:p>
          <a:p>
            <a:pPr algn="ctr"/>
            <a:r>
              <a:rPr lang="zh-CN" altLang="en-US" dirty="0" smtClean="0">
                <a:latin typeface="方正超粗黑_GBK" panose="03000509000000000000" pitchFamily="65" charset="-122"/>
                <a:ea typeface="方正超粗黑_GBK" panose="03000509000000000000" pitchFamily="65" charset="-122"/>
              </a:rPr>
              <a:t>指示</a:t>
            </a:r>
          </a:p>
        </p:txBody>
      </p:sp>
      <p:sp>
        <p:nvSpPr>
          <p:cNvPr id="34" name="文本框 33"/>
          <p:cNvSpPr txBox="1"/>
          <p:nvPr/>
        </p:nvSpPr>
        <p:spPr>
          <a:xfrm>
            <a:off x="3270398" y="5425126"/>
            <a:ext cx="875726" cy="369332"/>
          </a:xfrm>
          <a:prstGeom prst="rect">
            <a:avLst/>
          </a:prstGeom>
          <a:solidFill>
            <a:schemeClr val="bg2"/>
          </a:solidFill>
        </p:spPr>
        <p:txBody>
          <a:bodyPr wrap="square" rtlCol="0">
            <a:spAutoFit/>
          </a:bodyPr>
          <a:lstStyle/>
          <a:p>
            <a:r>
              <a:rPr lang="zh-CN" altLang="en-US" dirty="0" smtClean="0">
                <a:latin typeface="方正超粗黑_GBK" panose="03000509000000000000" pitchFamily="65" charset="-122"/>
                <a:ea typeface="方正超粗黑_GBK" panose="03000509000000000000" pitchFamily="65" charset="-122"/>
              </a:rPr>
              <a:t>回油泵</a:t>
            </a:r>
          </a:p>
        </p:txBody>
      </p:sp>
      <p:cxnSp>
        <p:nvCxnSpPr>
          <p:cNvPr id="38" name="直接箭头连接符 37"/>
          <p:cNvCxnSpPr/>
          <p:nvPr/>
        </p:nvCxnSpPr>
        <p:spPr>
          <a:xfrm>
            <a:off x="7320489" y="2155646"/>
            <a:ext cx="374357" cy="423291"/>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40" name="文本框 39"/>
          <p:cNvSpPr txBox="1"/>
          <p:nvPr/>
        </p:nvSpPr>
        <p:spPr>
          <a:xfrm>
            <a:off x="8829730" y="5978028"/>
            <a:ext cx="1556473" cy="369332"/>
          </a:xfrm>
          <a:prstGeom prst="rect">
            <a:avLst/>
          </a:prstGeom>
          <a:solidFill>
            <a:schemeClr val="bg2"/>
          </a:solidFill>
        </p:spPr>
        <p:txBody>
          <a:bodyPr wrap="square" rtlCol="0">
            <a:spAutoFit/>
          </a:bodyPr>
          <a:lstStyle/>
          <a:p>
            <a:pPr algn="ctr"/>
            <a:r>
              <a:rPr lang="zh-CN" altLang="en-US" dirty="0" smtClean="0">
                <a:latin typeface="方正超粗黑_GBK" panose="03000509000000000000" pitchFamily="65" charset="-122"/>
                <a:ea typeface="方正超粗黑_GBK" panose="03000509000000000000" pitchFamily="65" charset="-122"/>
              </a:rPr>
              <a:t>摆线转子泵</a:t>
            </a:r>
          </a:p>
        </p:txBody>
      </p:sp>
      <p:sp>
        <p:nvSpPr>
          <p:cNvPr id="41" name="文本框 40"/>
          <p:cNvSpPr txBox="1"/>
          <p:nvPr/>
        </p:nvSpPr>
        <p:spPr>
          <a:xfrm>
            <a:off x="6895251" y="1770160"/>
            <a:ext cx="892984" cy="369332"/>
          </a:xfrm>
          <a:prstGeom prst="rect">
            <a:avLst/>
          </a:prstGeom>
          <a:solidFill>
            <a:schemeClr val="bg2"/>
          </a:solidFill>
        </p:spPr>
        <p:txBody>
          <a:bodyPr wrap="square" rtlCol="0">
            <a:spAutoFit/>
          </a:bodyPr>
          <a:lstStyle/>
          <a:p>
            <a:pPr algn="ctr"/>
            <a:r>
              <a:rPr lang="zh-CN" altLang="en-US" dirty="0">
                <a:latin typeface="方正超粗黑_GBK" panose="03000509000000000000" pitchFamily="65" charset="-122"/>
                <a:ea typeface="方正超粗黑_GBK" panose="03000509000000000000" pitchFamily="65" charset="-122"/>
              </a:rPr>
              <a:t>偏</a:t>
            </a:r>
            <a:r>
              <a:rPr lang="zh-CN" altLang="en-US" dirty="0" smtClean="0">
                <a:latin typeface="方正超粗黑_GBK" panose="03000509000000000000" pitchFamily="65" charset="-122"/>
                <a:ea typeface="方正超粗黑_GBK" panose="03000509000000000000" pitchFamily="65" charset="-122"/>
              </a:rPr>
              <a:t>心环</a:t>
            </a:r>
          </a:p>
        </p:txBody>
      </p:sp>
      <p:cxnSp>
        <p:nvCxnSpPr>
          <p:cNvPr id="42" name="直接箭头连接符 41"/>
          <p:cNvCxnSpPr/>
          <p:nvPr/>
        </p:nvCxnSpPr>
        <p:spPr>
          <a:xfrm flipV="1">
            <a:off x="7965205" y="3902117"/>
            <a:ext cx="724763" cy="1342381"/>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43" name="文本框 42"/>
          <p:cNvSpPr txBox="1"/>
          <p:nvPr/>
        </p:nvSpPr>
        <p:spPr>
          <a:xfrm>
            <a:off x="7434602" y="5232515"/>
            <a:ext cx="892984" cy="369332"/>
          </a:xfrm>
          <a:prstGeom prst="rect">
            <a:avLst/>
          </a:prstGeom>
          <a:solidFill>
            <a:schemeClr val="bg2"/>
          </a:solidFill>
        </p:spPr>
        <p:txBody>
          <a:bodyPr wrap="square" rtlCol="0">
            <a:spAutoFit/>
          </a:bodyPr>
          <a:lstStyle/>
          <a:p>
            <a:pPr algn="ctr"/>
            <a:r>
              <a:rPr lang="zh-CN" altLang="en-US" dirty="0" smtClean="0">
                <a:latin typeface="方正超粗黑_GBK" panose="03000509000000000000" pitchFamily="65" charset="-122"/>
                <a:ea typeface="方正超粗黑_GBK" panose="03000509000000000000" pitchFamily="65" charset="-122"/>
              </a:rPr>
              <a:t>外齿轮</a:t>
            </a:r>
          </a:p>
        </p:txBody>
      </p:sp>
      <p:cxnSp>
        <p:nvCxnSpPr>
          <p:cNvPr id="44" name="直接箭头连接符 43"/>
          <p:cNvCxnSpPr/>
          <p:nvPr/>
        </p:nvCxnSpPr>
        <p:spPr>
          <a:xfrm flipH="1" flipV="1">
            <a:off x="10022106" y="3800580"/>
            <a:ext cx="1313004" cy="1357454"/>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45" name="文本框 44"/>
          <p:cNvSpPr txBox="1"/>
          <p:nvPr/>
        </p:nvSpPr>
        <p:spPr>
          <a:xfrm>
            <a:off x="10843300" y="5157486"/>
            <a:ext cx="892984" cy="369332"/>
          </a:xfrm>
          <a:prstGeom prst="rect">
            <a:avLst/>
          </a:prstGeom>
          <a:solidFill>
            <a:schemeClr val="bg2"/>
          </a:solidFill>
        </p:spPr>
        <p:txBody>
          <a:bodyPr wrap="square" rtlCol="0">
            <a:spAutoFit/>
          </a:bodyPr>
          <a:lstStyle/>
          <a:p>
            <a:pPr algn="ctr"/>
            <a:r>
              <a:rPr lang="zh-CN" altLang="en-US" dirty="0" smtClean="0">
                <a:latin typeface="方正超粗黑_GBK" panose="03000509000000000000" pitchFamily="65" charset="-122"/>
                <a:ea typeface="方正超粗黑_GBK" panose="03000509000000000000" pitchFamily="65" charset="-122"/>
              </a:rPr>
              <a:t>内齿轮</a:t>
            </a:r>
          </a:p>
        </p:txBody>
      </p:sp>
      <p:cxnSp>
        <p:nvCxnSpPr>
          <p:cNvPr id="46" name="直接箭头连接符 45"/>
          <p:cNvCxnSpPr>
            <a:stCxn id="47" idx="0"/>
          </p:cNvCxnSpPr>
          <p:nvPr/>
        </p:nvCxnSpPr>
        <p:spPr>
          <a:xfrm flipV="1">
            <a:off x="7168511" y="2856875"/>
            <a:ext cx="1569438" cy="1484370"/>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47" name="文本框 46"/>
          <p:cNvSpPr txBox="1"/>
          <p:nvPr/>
        </p:nvSpPr>
        <p:spPr>
          <a:xfrm>
            <a:off x="6619394" y="4341245"/>
            <a:ext cx="1098234" cy="369332"/>
          </a:xfrm>
          <a:prstGeom prst="rect">
            <a:avLst/>
          </a:prstGeom>
          <a:solidFill>
            <a:schemeClr val="bg2"/>
          </a:solidFill>
        </p:spPr>
        <p:txBody>
          <a:bodyPr wrap="square" rtlCol="0">
            <a:spAutoFit/>
          </a:bodyPr>
          <a:lstStyle/>
          <a:p>
            <a:pPr algn="ctr"/>
            <a:r>
              <a:rPr lang="zh-CN" altLang="en-US" dirty="0" smtClean="0">
                <a:latin typeface="方正超粗黑_GBK" panose="03000509000000000000" pitchFamily="65" charset="-122"/>
                <a:ea typeface="方正超粗黑_GBK" panose="03000509000000000000" pitchFamily="65" charset="-122"/>
              </a:rPr>
              <a:t>工作容积</a:t>
            </a:r>
          </a:p>
        </p:txBody>
      </p:sp>
      <p:sp>
        <p:nvSpPr>
          <p:cNvPr id="32" name="文本框 31"/>
          <p:cNvSpPr txBox="1"/>
          <p:nvPr/>
        </p:nvSpPr>
        <p:spPr>
          <a:xfrm>
            <a:off x="7168511" y="164444"/>
            <a:ext cx="4343703" cy="1200329"/>
          </a:xfrm>
          <a:prstGeom prst="rect">
            <a:avLst/>
          </a:prstGeom>
          <a:solidFill>
            <a:schemeClr val="bg2"/>
          </a:solidFill>
        </p:spPr>
        <p:txBody>
          <a:bodyPr wrap="square" rtlCol="0">
            <a:spAutoFit/>
          </a:bodyPr>
          <a:lstStyle/>
          <a:p>
            <a:r>
              <a:rPr lang="zh-CN" altLang="zh-CN" dirty="0">
                <a:latin typeface="方正超粗黑_GBK" panose="03000509000000000000" pitchFamily="65" charset="-122"/>
                <a:ea typeface="方正超粗黑_GBK" panose="03000509000000000000" pitchFamily="65" charset="-122"/>
              </a:rPr>
              <a:t>内齿轮为</a:t>
            </a:r>
            <a:r>
              <a:rPr lang="zh-CN" altLang="zh-CN" dirty="0">
                <a:solidFill>
                  <a:srgbClr val="FF0000"/>
                </a:solidFill>
                <a:latin typeface="方正超粗黑_GBK" panose="03000509000000000000" pitchFamily="65" charset="-122"/>
                <a:ea typeface="方正超粗黑_GBK" panose="03000509000000000000" pitchFamily="65" charset="-122"/>
              </a:rPr>
              <a:t>主动</a:t>
            </a:r>
            <a:r>
              <a:rPr lang="zh-CN" altLang="zh-CN" dirty="0">
                <a:latin typeface="方正超粗黑_GBK" panose="03000509000000000000" pitchFamily="65" charset="-122"/>
                <a:ea typeface="方正超粗黑_GBK" panose="03000509000000000000" pitchFamily="65" charset="-122"/>
              </a:rPr>
              <a:t>齿轮，外齿轮为</a:t>
            </a:r>
            <a:r>
              <a:rPr lang="zh-CN" altLang="zh-CN" dirty="0">
                <a:solidFill>
                  <a:srgbClr val="FF0000"/>
                </a:solidFill>
                <a:latin typeface="方正超粗黑_GBK" panose="03000509000000000000" pitchFamily="65" charset="-122"/>
                <a:ea typeface="方正超粗黑_GBK" panose="03000509000000000000" pitchFamily="65" charset="-122"/>
              </a:rPr>
              <a:t>从动</a:t>
            </a:r>
            <a:r>
              <a:rPr lang="zh-CN" altLang="zh-CN" dirty="0">
                <a:latin typeface="方正超粗黑_GBK" panose="03000509000000000000" pitchFamily="65" charset="-122"/>
                <a:ea typeface="方正超粗黑_GBK" panose="03000509000000000000" pitchFamily="65" charset="-122"/>
              </a:rPr>
              <a:t>齿轮，即泵是由</a:t>
            </a:r>
            <a:r>
              <a:rPr lang="zh-CN" altLang="zh-CN" dirty="0">
                <a:solidFill>
                  <a:srgbClr val="FF0000"/>
                </a:solidFill>
                <a:latin typeface="方正超粗黑_GBK" panose="03000509000000000000" pitchFamily="65" charset="-122"/>
                <a:ea typeface="方正超粗黑_GBK" panose="03000509000000000000" pitchFamily="65" charset="-122"/>
              </a:rPr>
              <a:t>内齿轮带动外齿轮转动</a:t>
            </a:r>
            <a:r>
              <a:rPr lang="zh-CN" altLang="zh-CN" dirty="0">
                <a:latin typeface="方正超粗黑_GBK" panose="03000509000000000000" pitchFamily="65" charset="-122"/>
                <a:ea typeface="方正超粗黑_GBK" panose="03000509000000000000" pitchFamily="65" charset="-122"/>
              </a:rPr>
              <a:t>。从动外齿轮比内齿轮多一个齿。两个齿轮转动方向相同，但具有不同的角速度。</a:t>
            </a:r>
          </a:p>
        </p:txBody>
      </p:sp>
    </p:spTree>
    <p:extLst>
      <p:ext uri="{BB962C8B-B14F-4D97-AF65-F5344CB8AC3E}">
        <p14:creationId xmlns:p14="http://schemas.microsoft.com/office/powerpoint/2010/main" val="22655798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441071" y="786741"/>
            <a:ext cx="1015663" cy="5284518"/>
          </a:xfrm>
          <a:prstGeom prst="rect">
            <a:avLst/>
          </a:prstGeom>
          <a:solidFill>
            <a:schemeClr val="bg2"/>
          </a:solidFill>
        </p:spPr>
        <p:txBody>
          <a:bodyPr vert="eaVert" wrap="square" rtlCol="0">
            <a:spAutoFit/>
          </a:bodyPr>
          <a:lstStyle/>
          <a:p>
            <a:pPr algn="ctr"/>
            <a:r>
              <a:rPr lang="zh-CN" altLang="en-US" sz="5400" dirty="0" smtClean="0">
                <a:solidFill>
                  <a:srgbClr val="FF0000"/>
                </a:solidFill>
                <a:latin typeface="方正超粗黑_GBK" panose="03000509000000000000" pitchFamily="65" charset="-122"/>
                <a:ea typeface="方正超粗黑_GBK" panose="03000509000000000000" pitchFamily="65" charset="-122"/>
              </a:rPr>
              <a:t>摆线转子泵结构</a:t>
            </a:r>
            <a:endParaRPr lang="zh-CN" altLang="en-US" sz="5400" dirty="0">
              <a:solidFill>
                <a:srgbClr val="FF0000"/>
              </a:solidFill>
              <a:latin typeface="方正超粗黑_GBK" panose="03000509000000000000" pitchFamily="65" charset="-122"/>
              <a:ea typeface="方正超粗黑_GBK" panose="03000509000000000000" pitchFamily="65" charset="-122"/>
            </a:endParaRP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31623" y="487680"/>
            <a:ext cx="8412480" cy="5882640"/>
          </a:xfrm>
          <a:prstGeom prst="rect">
            <a:avLst/>
          </a:prstGeom>
        </p:spPr>
      </p:pic>
      <p:sp>
        <p:nvSpPr>
          <p:cNvPr id="4" name="文本框 3"/>
          <p:cNvSpPr txBox="1"/>
          <p:nvPr/>
        </p:nvSpPr>
        <p:spPr>
          <a:xfrm>
            <a:off x="6357669" y="5365374"/>
            <a:ext cx="5555411" cy="923330"/>
          </a:xfrm>
          <a:prstGeom prst="rect">
            <a:avLst/>
          </a:prstGeom>
          <a:solidFill>
            <a:schemeClr val="bg2"/>
          </a:solidFill>
        </p:spPr>
        <p:txBody>
          <a:bodyPr wrap="square" rtlCol="0">
            <a:spAutoFit/>
          </a:bodyPr>
          <a:lstStyle/>
          <a:p>
            <a:r>
              <a:rPr lang="zh-CN" altLang="zh-CN" dirty="0">
                <a:latin typeface="方正超粗黑_GBK" panose="03000509000000000000" pitchFamily="65" charset="-122"/>
                <a:ea typeface="方正超粗黑_GBK" panose="03000509000000000000" pitchFamily="65" charset="-122"/>
              </a:rPr>
              <a:t>四个泵采用摆线转子泵，由单一轴驱动。每个泵有两个相互啮合的齿轮在偏心环内转动。高压转子（</a:t>
            </a:r>
            <a:r>
              <a:rPr lang="en-US" altLang="zh-CN" dirty="0">
                <a:latin typeface="方正超粗黑_GBK" panose="03000509000000000000" pitchFamily="65" charset="-122"/>
                <a:ea typeface="方正超粗黑_GBK" panose="03000509000000000000" pitchFamily="65" charset="-122"/>
              </a:rPr>
              <a:t>N2</a:t>
            </a:r>
            <a:r>
              <a:rPr lang="zh-CN" altLang="zh-CN" dirty="0">
                <a:latin typeface="方正超粗黑_GBK" panose="03000509000000000000" pitchFamily="65" charset="-122"/>
                <a:ea typeface="方正超粗黑_GBK" panose="03000509000000000000" pitchFamily="65" charset="-122"/>
              </a:rPr>
              <a:t>）通过</a:t>
            </a:r>
            <a:r>
              <a:rPr lang="en-US" altLang="zh-CN" dirty="0">
                <a:latin typeface="方正超粗黑_GBK" panose="03000509000000000000" pitchFamily="65" charset="-122"/>
                <a:ea typeface="方正超粗黑_GBK" panose="03000509000000000000" pitchFamily="65" charset="-122"/>
              </a:rPr>
              <a:t>IGB</a:t>
            </a:r>
            <a:r>
              <a:rPr lang="en-US" altLang="zh-CN" dirty="0">
                <a:latin typeface="方正超粗黑_GBK" panose="03000509000000000000" pitchFamily="65" charset="-122"/>
                <a:ea typeface="方正超粗黑_GBK" panose="03000509000000000000" pitchFamily="65" charset="-122"/>
                <a:sym typeface="Symbol" panose="05050102010706020507" pitchFamily="18" charset="2"/>
              </a:rPr>
              <a:t></a:t>
            </a:r>
            <a:r>
              <a:rPr lang="en-US" altLang="zh-CN" dirty="0">
                <a:latin typeface="方正超粗黑_GBK" panose="03000509000000000000" pitchFamily="65" charset="-122"/>
                <a:ea typeface="方正超粗黑_GBK" panose="03000509000000000000" pitchFamily="65" charset="-122"/>
              </a:rPr>
              <a:t>TGB</a:t>
            </a:r>
            <a:r>
              <a:rPr lang="en-US" altLang="zh-CN" dirty="0">
                <a:latin typeface="方正超粗黑_GBK" panose="03000509000000000000" pitchFamily="65" charset="-122"/>
                <a:ea typeface="方正超粗黑_GBK" panose="03000509000000000000" pitchFamily="65" charset="-122"/>
                <a:sym typeface="Symbol" panose="05050102010706020507" pitchFamily="18" charset="2"/>
              </a:rPr>
              <a:t></a:t>
            </a:r>
            <a:r>
              <a:rPr lang="en-US" altLang="zh-CN" dirty="0">
                <a:latin typeface="方正超粗黑_GBK" panose="03000509000000000000" pitchFamily="65" charset="-122"/>
                <a:ea typeface="方正超粗黑_GBK" panose="03000509000000000000" pitchFamily="65" charset="-122"/>
              </a:rPr>
              <a:t>AGB</a:t>
            </a:r>
            <a:r>
              <a:rPr lang="en-US" altLang="zh-CN" dirty="0">
                <a:latin typeface="方正超粗黑_GBK" panose="03000509000000000000" pitchFamily="65" charset="-122"/>
                <a:ea typeface="方正超粗黑_GBK" panose="03000509000000000000" pitchFamily="65" charset="-122"/>
                <a:sym typeface="Symbol" panose="05050102010706020507" pitchFamily="18" charset="2"/>
              </a:rPr>
              <a:t></a:t>
            </a:r>
            <a:r>
              <a:rPr lang="zh-CN" altLang="zh-CN" dirty="0">
                <a:latin typeface="方正超粗黑_GBK" panose="03000509000000000000" pitchFamily="65" charset="-122"/>
                <a:ea typeface="方正超粗黑_GBK" panose="03000509000000000000" pitchFamily="65" charset="-122"/>
              </a:rPr>
              <a:t>驱动轴</a:t>
            </a:r>
            <a:r>
              <a:rPr lang="en-US" altLang="zh-CN" dirty="0">
                <a:latin typeface="方正超粗黑_GBK" panose="03000509000000000000" pitchFamily="65" charset="-122"/>
                <a:ea typeface="方正超粗黑_GBK" panose="03000509000000000000" pitchFamily="65" charset="-122"/>
                <a:sym typeface="Symbol" panose="05050102010706020507" pitchFamily="18" charset="2"/>
              </a:rPr>
              <a:t></a:t>
            </a:r>
            <a:r>
              <a:rPr lang="zh-CN" altLang="zh-CN" dirty="0">
                <a:latin typeface="方正超粗黑_GBK" panose="03000509000000000000" pitchFamily="65" charset="-122"/>
                <a:ea typeface="方正超粗黑_GBK" panose="03000509000000000000" pitchFamily="65" charset="-122"/>
              </a:rPr>
              <a:t>带动内齿轮转动。</a:t>
            </a:r>
            <a:endParaRPr lang="zh-CN" altLang="en-US" dirty="0">
              <a:latin typeface="方正超粗黑_GBK" panose="03000509000000000000" pitchFamily="65" charset="-122"/>
              <a:ea typeface="方正超粗黑_GBK" panose="03000509000000000000" pitchFamily="65" charset="-122"/>
            </a:endParaRPr>
          </a:p>
        </p:txBody>
      </p:sp>
      <p:cxnSp>
        <p:nvCxnSpPr>
          <p:cNvPr id="5" name="直接箭头连接符 4"/>
          <p:cNvCxnSpPr>
            <a:stCxn id="3" idx="1"/>
          </p:cNvCxnSpPr>
          <p:nvPr/>
        </p:nvCxnSpPr>
        <p:spPr>
          <a:xfrm flipV="1">
            <a:off x="2631623" y="2461506"/>
            <a:ext cx="1103163" cy="967494"/>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2185131" y="3429000"/>
            <a:ext cx="892984" cy="369332"/>
          </a:xfrm>
          <a:prstGeom prst="rect">
            <a:avLst/>
          </a:prstGeom>
          <a:solidFill>
            <a:schemeClr val="bg2"/>
          </a:solidFill>
        </p:spPr>
        <p:txBody>
          <a:bodyPr wrap="square" rtlCol="0">
            <a:spAutoFit/>
          </a:bodyPr>
          <a:lstStyle/>
          <a:p>
            <a:pPr algn="ctr"/>
            <a:r>
              <a:rPr lang="zh-CN" altLang="en-US" dirty="0" smtClean="0">
                <a:latin typeface="方正超粗黑_GBK" panose="03000509000000000000" pitchFamily="65" charset="-122"/>
                <a:ea typeface="方正超粗黑_GBK" panose="03000509000000000000" pitchFamily="65" charset="-122"/>
              </a:rPr>
              <a:t>外齿轮</a:t>
            </a:r>
          </a:p>
        </p:txBody>
      </p:sp>
      <p:cxnSp>
        <p:nvCxnSpPr>
          <p:cNvPr id="7" name="直接箭头连接符 6"/>
          <p:cNvCxnSpPr/>
          <p:nvPr/>
        </p:nvCxnSpPr>
        <p:spPr>
          <a:xfrm flipH="1">
            <a:off x="4941090" y="1026543"/>
            <a:ext cx="1511468" cy="945440"/>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6006066" y="683649"/>
            <a:ext cx="892984" cy="369332"/>
          </a:xfrm>
          <a:prstGeom prst="rect">
            <a:avLst/>
          </a:prstGeom>
          <a:solidFill>
            <a:schemeClr val="bg2"/>
          </a:solidFill>
        </p:spPr>
        <p:txBody>
          <a:bodyPr wrap="square" rtlCol="0">
            <a:spAutoFit/>
          </a:bodyPr>
          <a:lstStyle/>
          <a:p>
            <a:pPr algn="ctr"/>
            <a:r>
              <a:rPr lang="zh-CN" altLang="en-US" dirty="0" smtClean="0">
                <a:latin typeface="方正超粗黑_GBK" panose="03000509000000000000" pitchFamily="65" charset="-122"/>
                <a:ea typeface="方正超粗黑_GBK" panose="03000509000000000000" pitchFamily="65" charset="-122"/>
              </a:rPr>
              <a:t>内齿轮</a:t>
            </a:r>
          </a:p>
        </p:txBody>
      </p:sp>
      <p:sp>
        <p:nvSpPr>
          <p:cNvPr id="11" name="文本框 10"/>
          <p:cNvSpPr txBox="1"/>
          <p:nvPr/>
        </p:nvSpPr>
        <p:spPr>
          <a:xfrm>
            <a:off x="6837863" y="4612088"/>
            <a:ext cx="892984" cy="369332"/>
          </a:xfrm>
          <a:prstGeom prst="rect">
            <a:avLst/>
          </a:prstGeom>
          <a:solidFill>
            <a:schemeClr val="bg2"/>
          </a:solidFill>
        </p:spPr>
        <p:txBody>
          <a:bodyPr wrap="square" rtlCol="0">
            <a:spAutoFit/>
          </a:bodyPr>
          <a:lstStyle/>
          <a:p>
            <a:pPr algn="ctr"/>
            <a:r>
              <a:rPr lang="zh-CN" altLang="en-US" dirty="0">
                <a:latin typeface="方正超粗黑_GBK" panose="03000509000000000000" pitchFamily="65" charset="-122"/>
                <a:ea typeface="方正超粗黑_GBK" panose="03000509000000000000" pitchFamily="65" charset="-122"/>
              </a:rPr>
              <a:t>偏</a:t>
            </a:r>
            <a:r>
              <a:rPr lang="zh-CN" altLang="en-US" dirty="0" smtClean="0">
                <a:latin typeface="方正超粗黑_GBK" panose="03000509000000000000" pitchFamily="65" charset="-122"/>
                <a:ea typeface="方正超粗黑_GBK" panose="03000509000000000000" pitchFamily="65" charset="-122"/>
              </a:rPr>
              <a:t>心环</a:t>
            </a:r>
          </a:p>
        </p:txBody>
      </p:sp>
      <p:sp>
        <p:nvSpPr>
          <p:cNvPr id="12" name="文本框 11"/>
          <p:cNvSpPr txBox="1"/>
          <p:nvPr/>
        </p:nvSpPr>
        <p:spPr>
          <a:xfrm>
            <a:off x="7857296" y="3990311"/>
            <a:ext cx="892984" cy="369332"/>
          </a:xfrm>
          <a:prstGeom prst="rect">
            <a:avLst/>
          </a:prstGeom>
          <a:solidFill>
            <a:schemeClr val="bg2"/>
          </a:solidFill>
        </p:spPr>
        <p:txBody>
          <a:bodyPr wrap="square" rtlCol="0">
            <a:spAutoFit/>
          </a:bodyPr>
          <a:lstStyle/>
          <a:p>
            <a:pPr algn="ctr"/>
            <a:r>
              <a:rPr lang="zh-CN" altLang="en-US" dirty="0" smtClean="0">
                <a:latin typeface="方正超粗黑_GBK" panose="03000509000000000000" pitchFamily="65" charset="-122"/>
                <a:ea typeface="方正超粗黑_GBK" panose="03000509000000000000" pitchFamily="65" charset="-122"/>
              </a:rPr>
              <a:t>外齿轮</a:t>
            </a:r>
          </a:p>
        </p:txBody>
      </p:sp>
      <p:sp>
        <p:nvSpPr>
          <p:cNvPr id="13" name="文本框 12"/>
          <p:cNvSpPr txBox="1"/>
          <p:nvPr/>
        </p:nvSpPr>
        <p:spPr>
          <a:xfrm>
            <a:off x="8565927" y="3429000"/>
            <a:ext cx="892984" cy="369332"/>
          </a:xfrm>
          <a:prstGeom prst="rect">
            <a:avLst/>
          </a:prstGeom>
          <a:solidFill>
            <a:schemeClr val="bg2"/>
          </a:solidFill>
        </p:spPr>
        <p:txBody>
          <a:bodyPr wrap="square" rtlCol="0">
            <a:spAutoFit/>
          </a:bodyPr>
          <a:lstStyle/>
          <a:p>
            <a:pPr algn="ctr"/>
            <a:r>
              <a:rPr lang="zh-CN" altLang="en-US" dirty="0" smtClean="0">
                <a:latin typeface="方正超粗黑_GBK" panose="03000509000000000000" pitchFamily="65" charset="-122"/>
                <a:ea typeface="方正超粗黑_GBK" panose="03000509000000000000" pitchFamily="65" charset="-122"/>
              </a:rPr>
              <a:t>内齿轮</a:t>
            </a:r>
          </a:p>
        </p:txBody>
      </p:sp>
    </p:spTree>
    <p:extLst>
      <p:ext uri="{BB962C8B-B14F-4D97-AF65-F5344CB8AC3E}">
        <p14:creationId xmlns:p14="http://schemas.microsoft.com/office/powerpoint/2010/main" val="345417224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242665" y="503808"/>
            <a:ext cx="1015663" cy="5850385"/>
          </a:xfrm>
          <a:prstGeom prst="rect">
            <a:avLst/>
          </a:prstGeom>
          <a:solidFill>
            <a:schemeClr val="bg2"/>
          </a:solidFill>
        </p:spPr>
        <p:txBody>
          <a:bodyPr vert="eaVert" wrap="square" rtlCol="0">
            <a:spAutoFit/>
          </a:bodyPr>
          <a:lstStyle/>
          <a:p>
            <a:pPr algn="ctr"/>
            <a:r>
              <a:rPr lang="zh-CN" altLang="en-US" sz="5400" dirty="0" smtClean="0">
                <a:solidFill>
                  <a:srgbClr val="FF0000"/>
                </a:solidFill>
                <a:latin typeface="方正超粗黑_GBK" panose="03000509000000000000" pitchFamily="65" charset="-122"/>
                <a:ea typeface="方正超粗黑_GBK" panose="03000509000000000000" pitchFamily="65" charset="-122"/>
              </a:rPr>
              <a:t>摆线转子泵</a:t>
            </a:r>
            <a:r>
              <a:rPr lang="en-US" altLang="zh-CN" sz="5400" dirty="0" smtClean="0">
                <a:solidFill>
                  <a:srgbClr val="FF0000"/>
                </a:solidFill>
                <a:latin typeface="方正超粗黑_GBK" panose="03000509000000000000" pitchFamily="65" charset="-122"/>
                <a:ea typeface="方正超粗黑_GBK" panose="03000509000000000000" pitchFamily="65" charset="-122"/>
              </a:rPr>
              <a:t>-</a:t>
            </a:r>
            <a:r>
              <a:rPr lang="zh-CN" altLang="en-US" sz="5400" dirty="0" smtClean="0">
                <a:solidFill>
                  <a:srgbClr val="FF0000"/>
                </a:solidFill>
                <a:latin typeface="方正超粗黑_GBK" panose="03000509000000000000" pitchFamily="65" charset="-122"/>
                <a:ea typeface="方正超粗黑_GBK" panose="03000509000000000000" pitchFamily="65" charset="-122"/>
              </a:rPr>
              <a:t>吸油</a:t>
            </a:r>
            <a:endParaRPr lang="zh-CN" altLang="en-US" sz="5400" dirty="0">
              <a:solidFill>
                <a:srgbClr val="FF0000"/>
              </a:solidFill>
              <a:latin typeface="方正超粗黑_GBK" panose="03000509000000000000" pitchFamily="65" charset="-122"/>
              <a:ea typeface="方正超粗黑_GBK" panose="03000509000000000000" pitchFamily="65" charset="-122"/>
            </a:endParaRPr>
          </a:p>
        </p:txBody>
      </p:sp>
      <p:sp>
        <p:nvSpPr>
          <p:cNvPr id="11" name="文本框 10"/>
          <p:cNvSpPr txBox="1"/>
          <p:nvPr/>
        </p:nvSpPr>
        <p:spPr>
          <a:xfrm>
            <a:off x="2165084" y="5793362"/>
            <a:ext cx="948908" cy="369332"/>
          </a:xfrm>
          <a:prstGeom prst="rect">
            <a:avLst/>
          </a:prstGeom>
          <a:solidFill>
            <a:schemeClr val="bg2"/>
          </a:solidFill>
        </p:spPr>
        <p:txBody>
          <a:bodyPr wrap="square" rtlCol="0">
            <a:spAutoFit/>
          </a:bodyPr>
          <a:lstStyle/>
          <a:p>
            <a:pPr algn="ctr"/>
            <a:r>
              <a:rPr lang="zh-CN" altLang="en-US" dirty="0" smtClean="0">
                <a:latin typeface="方正超粗黑_GBK" panose="03000509000000000000" pitchFamily="65" charset="-122"/>
                <a:ea typeface="方正超粗黑_GBK" panose="03000509000000000000" pitchFamily="65" charset="-122"/>
              </a:rPr>
              <a:t>压力泵</a:t>
            </a:r>
          </a:p>
        </p:txBody>
      </p:sp>
      <p:sp>
        <p:nvSpPr>
          <p:cNvPr id="17" name="右箭头 16"/>
          <p:cNvSpPr/>
          <p:nvPr/>
        </p:nvSpPr>
        <p:spPr>
          <a:xfrm flipH="1">
            <a:off x="6559096" y="5850385"/>
            <a:ext cx="405440" cy="496975"/>
          </a:xfrm>
          <a:prstGeom prst="rightArrow">
            <a:avLst/>
          </a:prstGeom>
          <a:solidFill>
            <a:srgbClr val="00B050"/>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47343" y="449580"/>
            <a:ext cx="8945880" cy="5958840"/>
          </a:xfrm>
          <a:prstGeom prst="rect">
            <a:avLst/>
          </a:prstGeom>
        </p:spPr>
      </p:pic>
      <p:sp>
        <p:nvSpPr>
          <p:cNvPr id="40" name="文本框 39"/>
          <p:cNvSpPr txBox="1"/>
          <p:nvPr/>
        </p:nvSpPr>
        <p:spPr>
          <a:xfrm>
            <a:off x="7042535" y="1805352"/>
            <a:ext cx="1149172" cy="369332"/>
          </a:xfrm>
          <a:prstGeom prst="rect">
            <a:avLst/>
          </a:prstGeom>
          <a:solidFill>
            <a:schemeClr val="bg2"/>
          </a:solidFill>
        </p:spPr>
        <p:txBody>
          <a:bodyPr wrap="square" rtlCol="0">
            <a:spAutoFit/>
          </a:bodyPr>
          <a:lstStyle/>
          <a:p>
            <a:pPr algn="ctr"/>
            <a:r>
              <a:rPr lang="zh-CN" altLang="en-US" dirty="0" smtClean="0">
                <a:latin typeface="方正超粗黑_GBK" panose="03000509000000000000" pitchFamily="65" charset="-122"/>
                <a:ea typeface="方正超粗黑_GBK" panose="03000509000000000000" pitchFamily="65" charset="-122"/>
              </a:rPr>
              <a:t>最大容积</a:t>
            </a:r>
          </a:p>
        </p:txBody>
      </p:sp>
      <p:cxnSp>
        <p:nvCxnSpPr>
          <p:cNvPr id="32" name="直接箭头连接符 31"/>
          <p:cNvCxnSpPr/>
          <p:nvPr/>
        </p:nvCxnSpPr>
        <p:spPr>
          <a:xfrm>
            <a:off x="7617121" y="2174684"/>
            <a:ext cx="482935" cy="1175721"/>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p:nvPr/>
        </p:nvCxnSpPr>
        <p:spPr>
          <a:xfrm flipV="1">
            <a:off x="2424019" y="3376284"/>
            <a:ext cx="562798" cy="1143958"/>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37" name="文本框 36"/>
          <p:cNvSpPr txBox="1"/>
          <p:nvPr/>
        </p:nvSpPr>
        <p:spPr>
          <a:xfrm>
            <a:off x="1849433" y="4520242"/>
            <a:ext cx="980027" cy="369332"/>
          </a:xfrm>
          <a:prstGeom prst="rect">
            <a:avLst/>
          </a:prstGeom>
          <a:solidFill>
            <a:schemeClr val="bg2"/>
          </a:solidFill>
        </p:spPr>
        <p:txBody>
          <a:bodyPr wrap="square" rtlCol="0">
            <a:spAutoFit/>
          </a:bodyPr>
          <a:lstStyle/>
          <a:p>
            <a:pPr algn="ctr"/>
            <a:r>
              <a:rPr lang="zh-CN" altLang="en-US" dirty="0" smtClean="0">
                <a:latin typeface="方正超粗黑_GBK" panose="03000509000000000000" pitchFamily="65" charset="-122"/>
                <a:ea typeface="方正超粗黑_GBK" panose="03000509000000000000" pitchFamily="65" charset="-122"/>
              </a:rPr>
              <a:t>吸油口</a:t>
            </a:r>
          </a:p>
        </p:txBody>
      </p:sp>
      <p:sp>
        <p:nvSpPr>
          <p:cNvPr id="39" name="文本框 38"/>
          <p:cNvSpPr txBox="1"/>
          <p:nvPr/>
        </p:nvSpPr>
        <p:spPr>
          <a:xfrm>
            <a:off x="5412142" y="505951"/>
            <a:ext cx="980027" cy="369332"/>
          </a:xfrm>
          <a:prstGeom prst="rect">
            <a:avLst/>
          </a:prstGeom>
          <a:solidFill>
            <a:schemeClr val="bg2"/>
          </a:solidFill>
        </p:spPr>
        <p:txBody>
          <a:bodyPr wrap="square" rtlCol="0">
            <a:spAutoFit/>
          </a:bodyPr>
          <a:lstStyle/>
          <a:p>
            <a:pPr algn="ctr"/>
            <a:r>
              <a:rPr lang="zh-CN" altLang="en-US" dirty="0" smtClean="0">
                <a:latin typeface="方正超粗黑_GBK" panose="03000509000000000000" pitchFamily="65" charset="-122"/>
                <a:ea typeface="方正超粗黑_GBK" panose="03000509000000000000" pitchFamily="65" charset="-122"/>
              </a:rPr>
              <a:t>排油口</a:t>
            </a:r>
          </a:p>
        </p:txBody>
      </p:sp>
      <p:cxnSp>
        <p:nvCxnSpPr>
          <p:cNvPr id="48" name="直接箭头连接符 47"/>
          <p:cNvCxnSpPr/>
          <p:nvPr/>
        </p:nvCxnSpPr>
        <p:spPr>
          <a:xfrm flipH="1">
            <a:off x="5143421" y="931653"/>
            <a:ext cx="668158" cy="864531"/>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49" name="文本框 48"/>
          <p:cNvSpPr txBox="1"/>
          <p:nvPr/>
        </p:nvSpPr>
        <p:spPr>
          <a:xfrm>
            <a:off x="2246248" y="5654515"/>
            <a:ext cx="4106177" cy="523220"/>
          </a:xfrm>
          <a:prstGeom prst="rect">
            <a:avLst/>
          </a:prstGeom>
          <a:solidFill>
            <a:schemeClr val="bg2"/>
          </a:solidFill>
        </p:spPr>
        <p:txBody>
          <a:bodyPr wrap="square" rtlCol="0">
            <a:spAutoFit/>
          </a:bodyPr>
          <a:lstStyle/>
          <a:p>
            <a:pPr algn="ctr"/>
            <a:r>
              <a:rPr lang="zh-CN" altLang="en-US" sz="2800" dirty="0">
                <a:solidFill>
                  <a:srgbClr val="FF0000"/>
                </a:solidFill>
                <a:latin typeface="方正超粗黑_GBK" panose="03000509000000000000" pitchFamily="65" charset="-122"/>
                <a:ea typeface="方正超粗黑_GBK" panose="03000509000000000000" pitchFamily="65" charset="-122"/>
              </a:rPr>
              <a:t>工</a:t>
            </a:r>
            <a:r>
              <a:rPr lang="zh-CN" altLang="en-US" sz="2800" dirty="0" smtClean="0">
                <a:solidFill>
                  <a:srgbClr val="FF0000"/>
                </a:solidFill>
                <a:latin typeface="方正超粗黑_GBK" panose="03000509000000000000" pitchFamily="65" charset="-122"/>
                <a:ea typeface="方正超粗黑_GBK" panose="03000509000000000000" pitchFamily="65" charset="-122"/>
              </a:rPr>
              <a:t>作容积逐渐增压</a:t>
            </a:r>
            <a:r>
              <a:rPr lang="en-US" altLang="zh-CN" sz="2800" dirty="0" smtClean="0">
                <a:solidFill>
                  <a:srgbClr val="FF0000"/>
                </a:solidFill>
                <a:latin typeface="方正超粗黑_GBK" panose="03000509000000000000" pitchFamily="65" charset="-122"/>
                <a:ea typeface="方正超粗黑_GBK" panose="03000509000000000000" pitchFamily="65" charset="-122"/>
              </a:rPr>
              <a:t>-</a:t>
            </a:r>
            <a:r>
              <a:rPr lang="zh-CN" altLang="en-US" sz="2800" dirty="0" smtClean="0">
                <a:solidFill>
                  <a:srgbClr val="FF0000"/>
                </a:solidFill>
                <a:latin typeface="方正超粗黑_GBK" panose="03000509000000000000" pitchFamily="65" charset="-122"/>
                <a:ea typeface="方正超粗黑_GBK" panose="03000509000000000000" pitchFamily="65" charset="-122"/>
              </a:rPr>
              <a:t>吸油</a:t>
            </a:r>
          </a:p>
        </p:txBody>
      </p:sp>
      <p:sp>
        <p:nvSpPr>
          <p:cNvPr id="15" name="文本框 14"/>
          <p:cNvSpPr txBox="1"/>
          <p:nvPr/>
        </p:nvSpPr>
        <p:spPr>
          <a:xfrm>
            <a:off x="6736695" y="163589"/>
            <a:ext cx="5279365" cy="1200329"/>
          </a:xfrm>
          <a:prstGeom prst="rect">
            <a:avLst/>
          </a:prstGeom>
          <a:solidFill>
            <a:schemeClr val="bg2"/>
          </a:solidFill>
        </p:spPr>
        <p:txBody>
          <a:bodyPr wrap="square" rtlCol="0">
            <a:spAutoFit/>
          </a:bodyPr>
          <a:lstStyle/>
          <a:p>
            <a:r>
              <a:rPr lang="zh-CN" altLang="en-US" dirty="0">
                <a:latin typeface="方正超粗黑_GBK" panose="03000509000000000000" pitchFamily="65" charset="-122"/>
                <a:ea typeface="方正超粗黑_GBK" panose="03000509000000000000" pitchFamily="65" charset="-122"/>
              </a:rPr>
              <a:t>内、外齿轮型面之间形成</a:t>
            </a:r>
            <a:r>
              <a:rPr lang="zh-CN" altLang="en-US" dirty="0">
                <a:solidFill>
                  <a:srgbClr val="FF0000"/>
                </a:solidFill>
                <a:latin typeface="方正超粗黑_GBK" panose="03000509000000000000" pitchFamily="65" charset="-122"/>
                <a:ea typeface="方正超粗黑_GBK" panose="03000509000000000000" pitchFamily="65" charset="-122"/>
              </a:rPr>
              <a:t>工作腔</a:t>
            </a:r>
            <a:r>
              <a:rPr lang="zh-CN" altLang="en-US" dirty="0">
                <a:latin typeface="方正超粗黑_GBK" panose="03000509000000000000" pitchFamily="65" charset="-122"/>
                <a:ea typeface="方正超粗黑_GBK" panose="03000509000000000000" pitchFamily="65" charset="-122"/>
              </a:rPr>
              <a:t>可储存滑油。由于两个齿轮转轴是偏心的，当泵转过</a:t>
            </a:r>
            <a:r>
              <a:rPr lang="zh-CN" altLang="en-US" dirty="0">
                <a:solidFill>
                  <a:srgbClr val="FF0000"/>
                </a:solidFill>
                <a:latin typeface="方正超粗黑_GBK" panose="03000509000000000000" pitchFamily="65" charset="-122"/>
                <a:ea typeface="方正超粗黑_GBK" panose="03000509000000000000" pitchFamily="65" charset="-122"/>
              </a:rPr>
              <a:t>吸油口</a:t>
            </a:r>
            <a:r>
              <a:rPr lang="zh-CN" altLang="en-US" dirty="0">
                <a:latin typeface="方正超粗黑_GBK" panose="03000509000000000000" pitchFamily="65" charset="-122"/>
                <a:ea typeface="方正超粗黑_GBK" panose="03000509000000000000" pitchFamily="65" charset="-122"/>
              </a:rPr>
              <a:t>的过程中，工作</a:t>
            </a:r>
            <a:r>
              <a:rPr lang="zh-CN" altLang="en-US" dirty="0" smtClean="0">
                <a:latin typeface="方正超粗黑_GBK" panose="03000509000000000000" pitchFamily="65" charset="-122"/>
                <a:ea typeface="方正超粗黑_GBK" panose="03000509000000000000" pitchFamily="65" charset="-122"/>
              </a:rPr>
              <a:t>腔</a:t>
            </a:r>
            <a:r>
              <a:rPr lang="zh-CN" altLang="en-US" dirty="0" smtClean="0">
                <a:solidFill>
                  <a:srgbClr val="FF0000"/>
                </a:solidFill>
                <a:latin typeface="方正超粗黑_GBK" panose="03000509000000000000" pitchFamily="65" charset="-122"/>
                <a:ea typeface="方正超粗黑_GBK" panose="03000509000000000000" pitchFamily="65" charset="-122"/>
              </a:rPr>
              <a:t>容积增大</a:t>
            </a:r>
            <a:r>
              <a:rPr lang="zh-CN" altLang="en-US" dirty="0" smtClean="0">
                <a:latin typeface="方正超粗黑_GBK" panose="03000509000000000000" pitchFamily="65" charset="-122"/>
                <a:ea typeface="方正超粗黑_GBK" panose="03000509000000000000" pitchFamily="65" charset="-122"/>
              </a:rPr>
              <a:t>，</a:t>
            </a:r>
            <a:r>
              <a:rPr lang="zh-CN" altLang="en-US" dirty="0">
                <a:latin typeface="方正超粗黑_GBK" panose="03000509000000000000" pitchFamily="65" charset="-122"/>
                <a:ea typeface="方正超粗黑_GBK" panose="03000509000000000000" pitchFamily="65" charset="-122"/>
              </a:rPr>
              <a:t>直到最大，由于工作腔体积的增大，会</a:t>
            </a:r>
            <a:r>
              <a:rPr lang="zh-CN" altLang="en-US" dirty="0" smtClean="0">
                <a:latin typeface="方正超粗黑_GBK" panose="03000509000000000000" pitchFamily="65" charset="-122"/>
                <a:ea typeface="方正超粗黑_GBK" panose="03000509000000000000" pitchFamily="65" charset="-122"/>
              </a:rPr>
              <a:t>产生</a:t>
            </a:r>
            <a:r>
              <a:rPr lang="zh-CN" altLang="en-US" dirty="0">
                <a:latin typeface="方正超粗黑_GBK" panose="03000509000000000000" pitchFamily="65" charset="-122"/>
                <a:ea typeface="方正超粗黑_GBK" panose="03000509000000000000" pitchFamily="65" charset="-122"/>
              </a:rPr>
              <a:t>一个真空，因此滑油被泵入工作腔</a:t>
            </a:r>
            <a:endParaRPr lang="zh-CN" altLang="en-US" dirty="0" smtClean="0">
              <a:latin typeface="方正超粗黑_GBK" panose="03000509000000000000" pitchFamily="65" charset="-122"/>
              <a:ea typeface="方正超粗黑_GBK" panose="03000509000000000000" pitchFamily="65" charset="-122"/>
            </a:endParaRPr>
          </a:p>
        </p:txBody>
      </p:sp>
      <p:cxnSp>
        <p:nvCxnSpPr>
          <p:cNvPr id="16" name="直接箭头连接符 15"/>
          <p:cNvCxnSpPr>
            <a:stCxn id="18" idx="2"/>
          </p:cNvCxnSpPr>
          <p:nvPr/>
        </p:nvCxnSpPr>
        <p:spPr>
          <a:xfrm>
            <a:off x="2427335" y="802002"/>
            <a:ext cx="868329" cy="826282"/>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8" name="文本框 17"/>
          <p:cNvSpPr txBox="1"/>
          <p:nvPr/>
        </p:nvSpPr>
        <p:spPr>
          <a:xfrm>
            <a:off x="1964820" y="432670"/>
            <a:ext cx="925029" cy="369332"/>
          </a:xfrm>
          <a:prstGeom prst="rect">
            <a:avLst/>
          </a:prstGeom>
          <a:solidFill>
            <a:schemeClr val="bg2"/>
          </a:solidFill>
        </p:spPr>
        <p:txBody>
          <a:bodyPr wrap="square" rtlCol="0">
            <a:spAutoFit/>
          </a:bodyPr>
          <a:lstStyle/>
          <a:p>
            <a:pPr algn="ctr"/>
            <a:r>
              <a:rPr lang="zh-CN" altLang="en-US" dirty="0" smtClean="0">
                <a:latin typeface="方正超粗黑_GBK" panose="03000509000000000000" pitchFamily="65" charset="-122"/>
                <a:ea typeface="方正超粗黑_GBK" panose="03000509000000000000" pitchFamily="65" charset="-122"/>
              </a:rPr>
              <a:t>工作腔</a:t>
            </a:r>
            <a:endParaRPr lang="zh-CN" altLang="en-US" dirty="0" smtClean="0">
              <a:latin typeface="方正超粗黑_GBK" panose="03000509000000000000" pitchFamily="65" charset="-122"/>
              <a:ea typeface="方正超粗黑_GBK" panose="03000509000000000000" pitchFamily="65" charset="-122"/>
            </a:endParaRPr>
          </a:p>
        </p:txBody>
      </p:sp>
    </p:spTree>
    <p:extLst>
      <p:ext uri="{BB962C8B-B14F-4D97-AF65-F5344CB8AC3E}">
        <p14:creationId xmlns:p14="http://schemas.microsoft.com/office/powerpoint/2010/main" val="171531761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76229" y="244631"/>
            <a:ext cx="9288780" cy="6316980"/>
          </a:xfrm>
          <a:prstGeom prst="rect">
            <a:avLst/>
          </a:prstGeom>
        </p:spPr>
      </p:pic>
      <p:sp>
        <p:nvSpPr>
          <p:cNvPr id="40" name="文本框 39"/>
          <p:cNvSpPr txBox="1"/>
          <p:nvPr/>
        </p:nvSpPr>
        <p:spPr>
          <a:xfrm>
            <a:off x="2246248" y="5654515"/>
            <a:ext cx="4106177" cy="523220"/>
          </a:xfrm>
          <a:prstGeom prst="rect">
            <a:avLst/>
          </a:prstGeom>
          <a:solidFill>
            <a:schemeClr val="bg2"/>
          </a:solidFill>
        </p:spPr>
        <p:txBody>
          <a:bodyPr wrap="square" rtlCol="0">
            <a:spAutoFit/>
          </a:bodyPr>
          <a:lstStyle/>
          <a:p>
            <a:pPr algn="ctr"/>
            <a:r>
              <a:rPr lang="zh-CN" altLang="en-US" sz="2800" dirty="0">
                <a:solidFill>
                  <a:srgbClr val="FF0000"/>
                </a:solidFill>
                <a:latin typeface="方正超粗黑_GBK" panose="03000509000000000000" pitchFamily="65" charset="-122"/>
                <a:ea typeface="方正超粗黑_GBK" panose="03000509000000000000" pitchFamily="65" charset="-122"/>
              </a:rPr>
              <a:t>工</a:t>
            </a:r>
            <a:r>
              <a:rPr lang="zh-CN" altLang="en-US" sz="2800" dirty="0" smtClean="0">
                <a:solidFill>
                  <a:srgbClr val="FF0000"/>
                </a:solidFill>
                <a:latin typeface="方正超粗黑_GBK" panose="03000509000000000000" pitchFamily="65" charset="-122"/>
                <a:ea typeface="方正超粗黑_GBK" panose="03000509000000000000" pitchFamily="65" charset="-122"/>
              </a:rPr>
              <a:t>作容积逐渐减小</a:t>
            </a:r>
            <a:r>
              <a:rPr lang="en-US" altLang="zh-CN" sz="2800" dirty="0" smtClean="0">
                <a:solidFill>
                  <a:srgbClr val="FF0000"/>
                </a:solidFill>
                <a:latin typeface="方正超粗黑_GBK" panose="03000509000000000000" pitchFamily="65" charset="-122"/>
                <a:ea typeface="方正超粗黑_GBK" panose="03000509000000000000" pitchFamily="65" charset="-122"/>
              </a:rPr>
              <a:t>-</a:t>
            </a:r>
            <a:r>
              <a:rPr lang="zh-CN" altLang="en-US" sz="2800" dirty="0" smtClean="0">
                <a:solidFill>
                  <a:srgbClr val="FF0000"/>
                </a:solidFill>
                <a:latin typeface="方正超粗黑_GBK" panose="03000509000000000000" pitchFamily="65" charset="-122"/>
                <a:ea typeface="方正超粗黑_GBK" panose="03000509000000000000" pitchFamily="65" charset="-122"/>
              </a:rPr>
              <a:t>排油</a:t>
            </a:r>
          </a:p>
        </p:txBody>
      </p:sp>
      <p:sp>
        <p:nvSpPr>
          <p:cNvPr id="8" name="文本框 7"/>
          <p:cNvSpPr txBox="1"/>
          <p:nvPr/>
        </p:nvSpPr>
        <p:spPr>
          <a:xfrm>
            <a:off x="242665" y="503808"/>
            <a:ext cx="1015663" cy="5850385"/>
          </a:xfrm>
          <a:prstGeom prst="rect">
            <a:avLst/>
          </a:prstGeom>
          <a:solidFill>
            <a:schemeClr val="bg2"/>
          </a:solidFill>
        </p:spPr>
        <p:txBody>
          <a:bodyPr vert="eaVert" wrap="square" rtlCol="0">
            <a:spAutoFit/>
          </a:bodyPr>
          <a:lstStyle/>
          <a:p>
            <a:pPr algn="ctr"/>
            <a:r>
              <a:rPr lang="zh-CN" altLang="en-US" sz="5400" dirty="0" smtClean="0">
                <a:solidFill>
                  <a:srgbClr val="FF0000"/>
                </a:solidFill>
                <a:latin typeface="方正超粗黑_GBK" panose="03000509000000000000" pitchFamily="65" charset="-122"/>
                <a:ea typeface="方正超粗黑_GBK" panose="03000509000000000000" pitchFamily="65" charset="-122"/>
              </a:rPr>
              <a:t>摆线转子泵</a:t>
            </a:r>
            <a:r>
              <a:rPr lang="en-US" altLang="zh-CN" sz="5400" dirty="0" smtClean="0">
                <a:solidFill>
                  <a:srgbClr val="FF0000"/>
                </a:solidFill>
                <a:latin typeface="方正超粗黑_GBK" panose="03000509000000000000" pitchFamily="65" charset="-122"/>
                <a:ea typeface="方正超粗黑_GBK" panose="03000509000000000000" pitchFamily="65" charset="-122"/>
              </a:rPr>
              <a:t>-</a:t>
            </a:r>
            <a:r>
              <a:rPr lang="zh-CN" altLang="en-US" sz="5400" dirty="0" smtClean="0">
                <a:solidFill>
                  <a:srgbClr val="FF0000"/>
                </a:solidFill>
                <a:latin typeface="方正超粗黑_GBK" panose="03000509000000000000" pitchFamily="65" charset="-122"/>
                <a:ea typeface="方正超粗黑_GBK" panose="03000509000000000000" pitchFamily="65" charset="-122"/>
              </a:rPr>
              <a:t>排油</a:t>
            </a:r>
            <a:endParaRPr lang="zh-CN" altLang="en-US" sz="5400" dirty="0">
              <a:solidFill>
                <a:srgbClr val="FF0000"/>
              </a:solidFill>
              <a:latin typeface="方正超粗黑_GBK" panose="03000509000000000000" pitchFamily="65" charset="-122"/>
              <a:ea typeface="方正超粗黑_GBK" panose="03000509000000000000" pitchFamily="65" charset="-122"/>
            </a:endParaRPr>
          </a:p>
        </p:txBody>
      </p:sp>
      <p:cxnSp>
        <p:nvCxnSpPr>
          <p:cNvPr id="10" name="直接箭头连接符 9"/>
          <p:cNvCxnSpPr/>
          <p:nvPr/>
        </p:nvCxnSpPr>
        <p:spPr>
          <a:xfrm flipV="1">
            <a:off x="2820834" y="3258877"/>
            <a:ext cx="562798" cy="1143958"/>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2246248" y="4402835"/>
            <a:ext cx="980027" cy="369332"/>
          </a:xfrm>
          <a:prstGeom prst="rect">
            <a:avLst/>
          </a:prstGeom>
          <a:solidFill>
            <a:schemeClr val="bg2"/>
          </a:solidFill>
        </p:spPr>
        <p:txBody>
          <a:bodyPr wrap="square" rtlCol="0">
            <a:spAutoFit/>
          </a:bodyPr>
          <a:lstStyle/>
          <a:p>
            <a:pPr algn="ctr"/>
            <a:r>
              <a:rPr lang="zh-CN" altLang="en-US" dirty="0" smtClean="0">
                <a:latin typeface="方正超粗黑_GBK" panose="03000509000000000000" pitchFamily="65" charset="-122"/>
                <a:ea typeface="方正超粗黑_GBK" panose="03000509000000000000" pitchFamily="65" charset="-122"/>
              </a:rPr>
              <a:t>吸油口</a:t>
            </a:r>
          </a:p>
        </p:txBody>
      </p:sp>
      <p:sp>
        <p:nvSpPr>
          <p:cNvPr id="13" name="文本框 12"/>
          <p:cNvSpPr txBox="1"/>
          <p:nvPr/>
        </p:nvSpPr>
        <p:spPr>
          <a:xfrm>
            <a:off x="5808957" y="388544"/>
            <a:ext cx="980027" cy="369332"/>
          </a:xfrm>
          <a:prstGeom prst="rect">
            <a:avLst/>
          </a:prstGeom>
          <a:solidFill>
            <a:schemeClr val="bg2"/>
          </a:solidFill>
        </p:spPr>
        <p:txBody>
          <a:bodyPr wrap="square" rtlCol="0">
            <a:spAutoFit/>
          </a:bodyPr>
          <a:lstStyle/>
          <a:p>
            <a:pPr algn="ctr"/>
            <a:r>
              <a:rPr lang="zh-CN" altLang="en-US" dirty="0" smtClean="0">
                <a:latin typeface="方正超粗黑_GBK" panose="03000509000000000000" pitchFamily="65" charset="-122"/>
                <a:ea typeface="方正超粗黑_GBK" panose="03000509000000000000" pitchFamily="65" charset="-122"/>
              </a:rPr>
              <a:t>排油口</a:t>
            </a:r>
          </a:p>
        </p:txBody>
      </p:sp>
      <p:cxnSp>
        <p:nvCxnSpPr>
          <p:cNvPr id="14" name="直接箭头连接符 13"/>
          <p:cNvCxnSpPr/>
          <p:nvPr/>
        </p:nvCxnSpPr>
        <p:spPr>
          <a:xfrm flipH="1">
            <a:off x="5630812" y="757876"/>
            <a:ext cx="668158" cy="864531"/>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7269054" y="388544"/>
            <a:ext cx="4676025" cy="1200329"/>
          </a:xfrm>
          <a:prstGeom prst="rect">
            <a:avLst/>
          </a:prstGeom>
          <a:solidFill>
            <a:schemeClr val="bg2"/>
          </a:solidFill>
        </p:spPr>
        <p:txBody>
          <a:bodyPr wrap="square" rtlCol="0">
            <a:spAutoFit/>
          </a:bodyPr>
          <a:lstStyle/>
          <a:p>
            <a:r>
              <a:rPr lang="zh-CN" altLang="en-US" dirty="0">
                <a:latin typeface="方正超粗黑_GBK" panose="03000509000000000000" pitchFamily="65" charset="-122"/>
                <a:ea typeface="方正超粗黑_GBK" panose="03000509000000000000" pitchFamily="65" charset="-122"/>
              </a:rPr>
              <a:t>当泵转</a:t>
            </a:r>
            <a:r>
              <a:rPr lang="zh-CN" altLang="en-US" dirty="0" smtClean="0">
                <a:latin typeface="方正超粗黑_GBK" panose="03000509000000000000" pitchFamily="65" charset="-122"/>
                <a:ea typeface="方正超粗黑_GBK" panose="03000509000000000000" pitchFamily="65" charset="-122"/>
              </a:rPr>
              <a:t>过</a:t>
            </a:r>
            <a:r>
              <a:rPr lang="zh-CN" altLang="en-US" dirty="0" smtClean="0">
                <a:solidFill>
                  <a:srgbClr val="FF0000"/>
                </a:solidFill>
                <a:latin typeface="方正超粗黑_GBK" panose="03000509000000000000" pitchFamily="65" charset="-122"/>
                <a:ea typeface="方正超粗黑_GBK" panose="03000509000000000000" pitchFamily="65" charset="-122"/>
              </a:rPr>
              <a:t>排油</a:t>
            </a:r>
            <a:r>
              <a:rPr lang="zh-CN" altLang="en-US" dirty="0">
                <a:solidFill>
                  <a:srgbClr val="FF0000"/>
                </a:solidFill>
                <a:latin typeface="方正超粗黑_GBK" panose="03000509000000000000" pitchFamily="65" charset="-122"/>
                <a:ea typeface="方正超粗黑_GBK" panose="03000509000000000000" pitchFamily="65" charset="-122"/>
              </a:rPr>
              <a:t>口</a:t>
            </a:r>
            <a:r>
              <a:rPr lang="zh-CN" altLang="en-US" dirty="0">
                <a:latin typeface="方正超粗黑_GBK" panose="03000509000000000000" pitchFamily="65" charset="-122"/>
                <a:ea typeface="方正超粗黑_GBK" panose="03000509000000000000" pitchFamily="65" charset="-122"/>
              </a:rPr>
              <a:t>的过程中，工作</a:t>
            </a:r>
            <a:r>
              <a:rPr lang="zh-CN" altLang="en-US" dirty="0" smtClean="0">
                <a:latin typeface="方正超粗黑_GBK" panose="03000509000000000000" pitchFamily="65" charset="-122"/>
                <a:ea typeface="方正超粗黑_GBK" panose="03000509000000000000" pitchFamily="65" charset="-122"/>
              </a:rPr>
              <a:t>腔</a:t>
            </a:r>
            <a:r>
              <a:rPr lang="zh-CN" altLang="en-US" dirty="0" smtClean="0">
                <a:solidFill>
                  <a:srgbClr val="FF0000"/>
                </a:solidFill>
                <a:latin typeface="方正超粗黑_GBK" panose="03000509000000000000" pitchFamily="65" charset="-122"/>
                <a:ea typeface="方正超粗黑_GBK" panose="03000509000000000000" pitchFamily="65" charset="-122"/>
              </a:rPr>
              <a:t>容积</a:t>
            </a:r>
            <a:r>
              <a:rPr lang="zh-CN" altLang="en-US" dirty="0">
                <a:solidFill>
                  <a:srgbClr val="FF0000"/>
                </a:solidFill>
                <a:latin typeface="方正超粗黑_GBK" panose="03000509000000000000" pitchFamily="65" charset="-122"/>
                <a:ea typeface="方正超粗黑_GBK" panose="03000509000000000000" pitchFamily="65" charset="-122"/>
              </a:rPr>
              <a:t>减小</a:t>
            </a:r>
            <a:r>
              <a:rPr lang="zh-CN" altLang="en-US" dirty="0">
                <a:latin typeface="方正超粗黑_GBK" panose="03000509000000000000" pitchFamily="65" charset="-122"/>
                <a:ea typeface="方正超粗黑_GBK" panose="03000509000000000000" pitchFamily="65" charset="-122"/>
              </a:rPr>
              <a:t>，工作腔内的滑油从出油口排出。在每一个工作循环，工作腔都会吸油口吸入滑油，然后到出油口排出，从而形成滑油泵的输出流量</a:t>
            </a:r>
            <a:endParaRPr lang="zh-CN" altLang="en-US" dirty="0" smtClean="0">
              <a:latin typeface="方正超粗黑_GBK" panose="03000509000000000000" pitchFamily="65" charset="-122"/>
              <a:ea typeface="方正超粗黑_GBK" panose="03000509000000000000" pitchFamily="65" charset="-122"/>
            </a:endParaRPr>
          </a:p>
        </p:txBody>
      </p:sp>
    </p:spTree>
    <p:extLst>
      <p:ext uri="{BB962C8B-B14F-4D97-AF65-F5344CB8AC3E}">
        <p14:creationId xmlns:p14="http://schemas.microsoft.com/office/powerpoint/2010/main" val="93812922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63040" y="411480"/>
            <a:ext cx="9265920" cy="6035040"/>
          </a:xfrm>
          <a:prstGeom prst="rect">
            <a:avLst/>
          </a:prstGeom>
        </p:spPr>
      </p:pic>
      <p:cxnSp>
        <p:nvCxnSpPr>
          <p:cNvPr id="4" name="直接箭头连接符 3"/>
          <p:cNvCxnSpPr>
            <a:stCxn id="10" idx="0"/>
          </p:cNvCxnSpPr>
          <p:nvPr/>
        </p:nvCxnSpPr>
        <p:spPr>
          <a:xfrm flipV="1">
            <a:off x="4222630" y="2849427"/>
            <a:ext cx="1113670" cy="394907"/>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7" name="圆角矩形 6"/>
          <p:cNvSpPr/>
          <p:nvPr/>
        </p:nvSpPr>
        <p:spPr>
          <a:xfrm>
            <a:off x="5339751" y="2593344"/>
            <a:ext cx="362309" cy="512165"/>
          </a:xfrm>
          <a:prstGeom prst="round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9713343" y="5788098"/>
            <a:ext cx="2341740" cy="923330"/>
          </a:xfrm>
          <a:prstGeom prst="rect">
            <a:avLst/>
          </a:prstGeom>
          <a:solidFill>
            <a:schemeClr val="bg2"/>
          </a:solidFill>
        </p:spPr>
        <p:txBody>
          <a:bodyPr vert="horz" wrap="square" rtlCol="0">
            <a:spAutoFit/>
          </a:bodyPr>
          <a:lstStyle/>
          <a:p>
            <a:pPr algn="ctr"/>
            <a:r>
              <a:rPr lang="zh-CN" altLang="en-US" sz="5400" dirty="0" smtClean="0">
                <a:solidFill>
                  <a:srgbClr val="FF0000"/>
                </a:solidFill>
                <a:latin typeface="方正超粗黑_GBK" panose="03000509000000000000" pitchFamily="65" charset="-122"/>
                <a:ea typeface="方正超粗黑_GBK" panose="03000509000000000000" pitchFamily="65" charset="-122"/>
              </a:rPr>
              <a:t>释压阀</a:t>
            </a:r>
            <a:endParaRPr lang="zh-CN" altLang="en-US" sz="5400" dirty="0">
              <a:solidFill>
                <a:srgbClr val="FF0000"/>
              </a:solidFill>
              <a:latin typeface="方正超粗黑_GBK" panose="03000509000000000000" pitchFamily="65" charset="-122"/>
              <a:ea typeface="方正超粗黑_GBK" panose="03000509000000000000" pitchFamily="65" charset="-122"/>
            </a:endParaRPr>
          </a:p>
        </p:txBody>
      </p:sp>
      <p:sp>
        <p:nvSpPr>
          <p:cNvPr id="10" name="文本框 9"/>
          <p:cNvSpPr txBox="1"/>
          <p:nvPr/>
        </p:nvSpPr>
        <p:spPr>
          <a:xfrm>
            <a:off x="3778369" y="3244334"/>
            <a:ext cx="888522" cy="369332"/>
          </a:xfrm>
          <a:prstGeom prst="rect">
            <a:avLst/>
          </a:prstGeom>
          <a:solidFill>
            <a:schemeClr val="bg2"/>
          </a:solidFill>
        </p:spPr>
        <p:txBody>
          <a:bodyPr wrap="square" rtlCol="0">
            <a:spAutoFit/>
          </a:bodyPr>
          <a:lstStyle/>
          <a:p>
            <a:r>
              <a:rPr lang="zh-CN" altLang="en-US" dirty="0" smtClean="0">
                <a:latin typeface="方正超粗黑_GBK" panose="03000509000000000000" pitchFamily="65" charset="-122"/>
                <a:ea typeface="方正超粗黑_GBK" panose="03000509000000000000" pitchFamily="65" charset="-122"/>
              </a:rPr>
              <a:t>释压阀</a:t>
            </a:r>
            <a:endParaRPr lang="zh-CN" altLang="en-US" dirty="0" smtClean="0">
              <a:latin typeface="方正超粗黑_GBK" panose="03000509000000000000" pitchFamily="65" charset="-122"/>
              <a:ea typeface="方正超粗黑_GBK" panose="03000509000000000000" pitchFamily="65" charset="-122"/>
            </a:endParaRPr>
          </a:p>
        </p:txBody>
      </p:sp>
      <p:sp>
        <p:nvSpPr>
          <p:cNvPr id="11" name="文本框 10"/>
          <p:cNvSpPr txBox="1"/>
          <p:nvPr/>
        </p:nvSpPr>
        <p:spPr>
          <a:xfrm>
            <a:off x="923027" y="5938363"/>
            <a:ext cx="6590581" cy="646331"/>
          </a:xfrm>
          <a:prstGeom prst="rect">
            <a:avLst/>
          </a:prstGeom>
          <a:solidFill>
            <a:schemeClr val="bg2"/>
          </a:solidFill>
        </p:spPr>
        <p:txBody>
          <a:bodyPr wrap="square" rtlCol="0">
            <a:spAutoFit/>
          </a:bodyPr>
          <a:lstStyle/>
          <a:p>
            <a:r>
              <a:rPr lang="zh-CN" altLang="en-US" dirty="0">
                <a:solidFill>
                  <a:srgbClr val="FF0000"/>
                </a:solidFill>
                <a:latin typeface="方正超粗黑_GBK" panose="03000509000000000000" pitchFamily="65" charset="-122"/>
                <a:ea typeface="方正超粗黑_GBK" panose="03000509000000000000" pitchFamily="65" charset="-122"/>
              </a:rPr>
              <a:t>释压阀</a:t>
            </a:r>
            <a:r>
              <a:rPr lang="zh-CN" altLang="en-US" dirty="0">
                <a:latin typeface="方正超粗黑_GBK" panose="03000509000000000000" pitchFamily="65" charset="-122"/>
                <a:ea typeface="方正超粗黑_GBK" panose="03000509000000000000" pitchFamily="65" charset="-122"/>
              </a:rPr>
              <a:t>位于滑油</a:t>
            </a:r>
            <a:r>
              <a:rPr lang="zh-CN" altLang="en-US" b="1" dirty="0">
                <a:solidFill>
                  <a:srgbClr val="FF0000"/>
                </a:solidFill>
                <a:latin typeface="方正超粗黑_GBK" panose="03000509000000000000" pitchFamily="65" charset="-122"/>
                <a:ea typeface="方正超粗黑_GBK" panose="03000509000000000000" pitchFamily="65" charset="-122"/>
              </a:rPr>
              <a:t>压力泵</a:t>
            </a:r>
            <a:r>
              <a:rPr lang="zh-CN" altLang="en-US" dirty="0">
                <a:latin typeface="方正超粗黑_GBK" panose="03000509000000000000" pitchFamily="65" charset="-122"/>
                <a:ea typeface="方正超粗黑_GBK" panose="03000509000000000000" pitchFamily="65" charset="-122"/>
              </a:rPr>
              <a:t>的出口管路，当压力过高时，释压阀打开，过高的压力释放到附件传动齿轮</a:t>
            </a:r>
            <a:r>
              <a:rPr lang="zh-CN" altLang="en-US" dirty="0" smtClean="0">
                <a:latin typeface="方正超粗黑_GBK" panose="03000509000000000000" pitchFamily="65" charset="-122"/>
                <a:ea typeface="方正超粗黑_GBK" panose="03000509000000000000" pitchFamily="65" charset="-122"/>
              </a:rPr>
              <a:t>箱</a:t>
            </a:r>
            <a:r>
              <a:rPr lang="en-US" altLang="zh-CN" dirty="0" smtClean="0">
                <a:latin typeface="方正超粗黑_GBK" panose="03000509000000000000" pitchFamily="65" charset="-122"/>
                <a:ea typeface="方正超粗黑_GBK" panose="03000509000000000000" pitchFamily="65" charset="-122"/>
              </a:rPr>
              <a:t>(AGB)</a:t>
            </a:r>
            <a:r>
              <a:rPr lang="zh-CN" altLang="en-US" dirty="0" smtClean="0">
                <a:latin typeface="方正超粗黑_GBK" panose="03000509000000000000" pitchFamily="65" charset="-122"/>
                <a:ea typeface="方正超粗黑_GBK" panose="03000509000000000000" pitchFamily="65" charset="-122"/>
              </a:rPr>
              <a:t>回</a:t>
            </a:r>
            <a:r>
              <a:rPr lang="zh-CN" altLang="en-US" dirty="0">
                <a:latin typeface="方正超粗黑_GBK" panose="03000509000000000000" pitchFamily="65" charset="-122"/>
                <a:ea typeface="方正超粗黑_GBK" panose="03000509000000000000" pitchFamily="65" charset="-122"/>
              </a:rPr>
              <a:t>油泵的进口管路。</a:t>
            </a:r>
            <a:endParaRPr lang="zh-CN" altLang="en-US" dirty="0" smtClean="0">
              <a:latin typeface="方正超粗黑_GBK" panose="03000509000000000000" pitchFamily="65" charset="-122"/>
              <a:ea typeface="方正超粗黑_GBK" panose="03000509000000000000" pitchFamily="65" charset="-122"/>
            </a:endParaRPr>
          </a:p>
        </p:txBody>
      </p:sp>
      <p:sp>
        <p:nvSpPr>
          <p:cNvPr id="13" name="文本框 12"/>
          <p:cNvSpPr txBox="1"/>
          <p:nvPr/>
        </p:nvSpPr>
        <p:spPr>
          <a:xfrm>
            <a:off x="8420918" y="3429000"/>
            <a:ext cx="503486" cy="246221"/>
          </a:xfrm>
          <a:prstGeom prst="rect">
            <a:avLst/>
          </a:prstGeom>
          <a:solidFill>
            <a:schemeClr val="bg2"/>
          </a:solidFill>
        </p:spPr>
        <p:txBody>
          <a:bodyPr wrap="square" rtlCol="0">
            <a:spAutoFit/>
          </a:bodyPr>
          <a:lstStyle/>
          <a:p>
            <a:pPr algn="ctr"/>
            <a:r>
              <a:rPr lang="en-US" altLang="zh-CN" sz="1000" dirty="0" smtClean="0">
                <a:solidFill>
                  <a:srgbClr val="C00000"/>
                </a:solidFill>
                <a:latin typeface="方正超粗黑_GBK" panose="03000509000000000000" pitchFamily="65" charset="-122"/>
                <a:ea typeface="方正超粗黑_GBK" panose="03000509000000000000" pitchFamily="65" charset="-122"/>
              </a:rPr>
              <a:t>TGB</a:t>
            </a:r>
            <a:endParaRPr lang="zh-CN" altLang="en-US" sz="1000" dirty="0" smtClean="0">
              <a:solidFill>
                <a:srgbClr val="C00000"/>
              </a:solidFill>
              <a:latin typeface="方正超粗黑_GBK" panose="03000509000000000000" pitchFamily="65" charset="-122"/>
              <a:ea typeface="方正超粗黑_GBK" panose="03000509000000000000" pitchFamily="65" charset="-122"/>
            </a:endParaRPr>
          </a:p>
        </p:txBody>
      </p:sp>
      <p:sp>
        <p:nvSpPr>
          <p:cNvPr id="14" name="文本框 13"/>
          <p:cNvSpPr txBox="1"/>
          <p:nvPr/>
        </p:nvSpPr>
        <p:spPr>
          <a:xfrm>
            <a:off x="8451761" y="1422024"/>
            <a:ext cx="338554" cy="536399"/>
          </a:xfrm>
          <a:prstGeom prst="rect">
            <a:avLst/>
          </a:prstGeom>
          <a:solidFill>
            <a:schemeClr val="bg2"/>
          </a:solidFill>
        </p:spPr>
        <p:txBody>
          <a:bodyPr vert="eaVert" wrap="square" rtlCol="0">
            <a:spAutoFit/>
          </a:bodyPr>
          <a:lstStyle/>
          <a:p>
            <a:pPr algn="ctr"/>
            <a:r>
              <a:rPr lang="zh-CN" altLang="en-US" sz="1000" dirty="0" smtClean="0">
                <a:solidFill>
                  <a:srgbClr val="C00000"/>
                </a:solidFill>
                <a:latin typeface="方正超粗黑_GBK" panose="03000509000000000000" pitchFamily="65" charset="-122"/>
                <a:ea typeface="方正超粗黑_GBK" panose="03000509000000000000" pitchFamily="65" charset="-122"/>
              </a:rPr>
              <a:t>后油槽</a:t>
            </a:r>
          </a:p>
        </p:txBody>
      </p:sp>
      <p:sp>
        <p:nvSpPr>
          <p:cNvPr id="15" name="文本框 14"/>
          <p:cNvSpPr txBox="1"/>
          <p:nvPr/>
        </p:nvSpPr>
        <p:spPr>
          <a:xfrm>
            <a:off x="8420918" y="2296540"/>
            <a:ext cx="338554" cy="536399"/>
          </a:xfrm>
          <a:prstGeom prst="rect">
            <a:avLst/>
          </a:prstGeom>
          <a:solidFill>
            <a:schemeClr val="bg2"/>
          </a:solidFill>
        </p:spPr>
        <p:txBody>
          <a:bodyPr vert="eaVert" wrap="square" rtlCol="0">
            <a:spAutoFit/>
          </a:bodyPr>
          <a:lstStyle/>
          <a:p>
            <a:pPr algn="ctr"/>
            <a:r>
              <a:rPr lang="zh-CN" altLang="en-US" sz="1000" dirty="0" smtClean="0">
                <a:solidFill>
                  <a:srgbClr val="C00000"/>
                </a:solidFill>
                <a:latin typeface="方正超粗黑_GBK" panose="03000509000000000000" pitchFamily="65" charset="-122"/>
                <a:ea typeface="方正超粗黑_GBK" panose="03000509000000000000" pitchFamily="65" charset="-122"/>
              </a:rPr>
              <a:t>前油槽</a:t>
            </a:r>
          </a:p>
        </p:txBody>
      </p:sp>
      <p:sp>
        <p:nvSpPr>
          <p:cNvPr id="16" name="文本框 15"/>
          <p:cNvSpPr txBox="1"/>
          <p:nvPr/>
        </p:nvSpPr>
        <p:spPr>
          <a:xfrm>
            <a:off x="9145537" y="4258174"/>
            <a:ext cx="503486" cy="246221"/>
          </a:xfrm>
          <a:prstGeom prst="rect">
            <a:avLst/>
          </a:prstGeom>
          <a:solidFill>
            <a:schemeClr val="bg2"/>
          </a:solidFill>
        </p:spPr>
        <p:txBody>
          <a:bodyPr wrap="square" rtlCol="0">
            <a:spAutoFit/>
          </a:bodyPr>
          <a:lstStyle/>
          <a:p>
            <a:pPr algn="ctr"/>
            <a:r>
              <a:rPr lang="en-US" altLang="zh-CN" sz="1000" dirty="0" smtClean="0">
                <a:solidFill>
                  <a:srgbClr val="C00000"/>
                </a:solidFill>
                <a:latin typeface="方正超粗黑_GBK" panose="03000509000000000000" pitchFamily="65" charset="-122"/>
                <a:ea typeface="方正超粗黑_GBK" panose="03000509000000000000" pitchFamily="65" charset="-122"/>
              </a:rPr>
              <a:t>AGB</a:t>
            </a:r>
            <a:endParaRPr lang="zh-CN" altLang="en-US" sz="1000" dirty="0" smtClean="0">
              <a:solidFill>
                <a:srgbClr val="C00000"/>
              </a:solidFill>
              <a:latin typeface="方正超粗黑_GBK" panose="03000509000000000000" pitchFamily="65" charset="-122"/>
              <a:ea typeface="方正超粗黑_GBK" panose="03000509000000000000" pitchFamily="65" charset="-122"/>
            </a:endParaRPr>
          </a:p>
        </p:txBody>
      </p:sp>
      <p:cxnSp>
        <p:nvCxnSpPr>
          <p:cNvPr id="17" name="直接箭头连接符 16"/>
          <p:cNvCxnSpPr/>
          <p:nvPr/>
        </p:nvCxnSpPr>
        <p:spPr>
          <a:xfrm>
            <a:off x="4865298" y="1067418"/>
            <a:ext cx="358428" cy="693552"/>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8" name="文本框 17"/>
          <p:cNvSpPr txBox="1"/>
          <p:nvPr/>
        </p:nvSpPr>
        <p:spPr>
          <a:xfrm>
            <a:off x="4218317" y="754711"/>
            <a:ext cx="1366856" cy="369332"/>
          </a:xfrm>
          <a:prstGeom prst="rect">
            <a:avLst/>
          </a:prstGeom>
          <a:solidFill>
            <a:schemeClr val="bg2"/>
          </a:solidFill>
        </p:spPr>
        <p:txBody>
          <a:bodyPr wrap="square" rtlCol="0">
            <a:spAutoFit/>
          </a:bodyPr>
          <a:lstStyle/>
          <a:p>
            <a:pPr algn="ctr"/>
            <a:r>
              <a:rPr lang="zh-CN" altLang="en-US" dirty="0">
                <a:latin typeface="方正超粗黑_GBK" panose="03000509000000000000" pitchFamily="65" charset="-122"/>
                <a:ea typeface="方正超粗黑_GBK" panose="03000509000000000000" pitchFamily="65" charset="-122"/>
              </a:rPr>
              <a:t>滑</a:t>
            </a:r>
            <a:r>
              <a:rPr lang="zh-CN" altLang="en-US" dirty="0" smtClean="0">
                <a:latin typeface="方正超粗黑_GBK" panose="03000509000000000000" pitchFamily="65" charset="-122"/>
                <a:ea typeface="方正超粗黑_GBK" panose="03000509000000000000" pitchFamily="65" charset="-122"/>
              </a:rPr>
              <a:t>油压力泵</a:t>
            </a:r>
            <a:endParaRPr lang="zh-CN" altLang="en-US" dirty="0" smtClean="0">
              <a:latin typeface="方正超粗黑_GBK" panose="03000509000000000000" pitchFamily="65" charset="-122"/>
              <a:ea typeface="方正超粗黑_GBK" panose="03000509000000000000" pitchFamily="65" charset="-122"/>
            </a:endParaRPr>
          </a:p>
        </p:txBody>
      </p:sp>
      <p:sp>
        <p:nvSpPr>
          <p:cNvPr id="19" name="文本框 18"/>
          <p:cNvSpPr txBox="1"/>
          <p:nvPr/>
        </p:nvSpPr>
        <p:spPr>
          <a:xfrm>
            <a:off x="6563192" y="5488789"/>
            <a:ext cx="950416" cy="369332"/>
          </a:xfrm>
          <a:prstGeom prst="rect">
            <a:avLst/>
          </a:prstGeom>
          <a:solidFill>
            <a:schemeClr val="bg2"/>
          </a:solidFill>
        </p:spPr>
        <p:txBody>
          <a:bodyPr wrap="square" rtlCol="0">
            <a:spAutoFit/>
          </a:bodyPr>
          <a:lstStyle/>
          <a:p>
            <a:pPr algn="ctr"/>
            <a:r>
              <a:rPr lang="zh-CN" altLang="en-US" dirty="0" smtClean="0">
                <a:latin typeface="方正超粗黑_GBK" panose="03000509000000000000" pitchFamily="65" charset="-122"/>
                <a:ea typeface="方正超粗黑_GBK" panose="03000509000000000000" pitchFamily="65" charset="-122"/>
              </a:rPr>
              <a:t>回油泵</a:t>
            </a:r>
            <a:endParaRPr lang="zh-CN" altLang="en-US" dirty="0" smtClean="0">
              <a:latin typeface="方正超粗黑_GBK" panose="03000509000000000000" pitchFamily="65" charset="-122"/>
              <a:ea typeface="方正超粗黑_GBK" panose="03000509000000000000" pitchFamily="65" charset="-122"/>
            </a:endParaRPr>
          </a:p>
        </p:txBody>
      </p:sp>
      <p:cxnSp>
        <p:nvCxnSpPr>
          <p:cNvPr id="20" name="直接箭头连接符 19"/>
          <p:cNvCxnSpPr/>
          <p:nvPr/>
        </p:nvCxnSpPr>
        <p:spPr>
          <a:xfrm flipH="1" flipV="1">
            <a:off x="5331987" y="3652214"/>
            <a:ext cx="1284375" cy="1852695"/>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5807971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63040" y="411480"/>
            <a:ext cx="9265920" cy="6035040"/>
          </a:xfrm>
          <a:prstGeom prst="rect">
            <a:avLst/>
          </a:prstGeom>
        </p:spPr>
      </p:pic>
      <p:cxnSp>
        <p:nvCxnSpPr>
          <p:cNvPr id="4" name="直接箭头连接符 3"/>
          <p:cNvCxnSpPr>
            <a:stCxn id="10" idx="2"/>
          </p:cNvCxnSpPr>
          <p:nvPr/>
        </p:nvCxnSpPr>
        <p:spPr>
          <a:xfrm flipH="1">
            <a:off x="6280908" y="1124043"/>
            <a:ext cx="850823" cy="418627"/>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8557404" y="5788098"/>
            <a:ext cx="3497679" cy="923330"/>
          </a:xfrm>
          <a:prstGeom prst="rect">
            <a:avLst/>
          </a:prstGeom>
          <a:solidFill>
            <a:schemeClr val="bg2"/>
          </a:solidFill>
        </p:spPr>
        <p:txBody>
          <a:bodyPr vert="horz" wrap="square" rtlCol="0">
            <a:spAutoFit/>
          </a:bodyPr>
          <a:lstStyle/>
          <a:p>
            <a:pPr algn="ctr"/>
            <a:r>
              <a:rPr lang="zh-CN" altLang="en-US" sz="5400" dirty="0" smtClean="0">
                <a:solidFill>
                  <a:srgbClr val="FF0000"/>
                </a:solidFill>
                <a:latin typeface="方正超粗黑_GBK" panose="03000509000000000000" pitchFamily="65" charset="-122"/>
                <a:ea typeface="方正超粗黑_GBK" panose="03000509000000000000" pitchFamily="65" charset="-122"/>
              </a:rPr>
              <a:t>压力油滤</a:t>
            </a:r>
            <a:endParaRPr lang="zh-CN" altLang="en-US" sz="5400" dirty="0">
              <a:solidFill>
                <a:srgbClr val="FF0000"/>
              </a:solidFill>
              <a:latin typeface="方正超粗黑_GBK" panose="03000509000000000000" pitchFamily="65" charset="-122"/>
              <a:ea typeface="方正超粗黑_GBK" panose="03000509000000000000" pitchFamily="65" charset="-122"/>
            </a:endParaRPr>
          </a:p>
        </p:txBody>
      </p:sp>
      <p:sp>
        <p:nvSpPr>
          <p:cNvPr id="10" name="文本框 9"/>
          <p:cNvSpPr txBox="1"/>
          <p:nvPr/>
        </p:nvSpPr>
        <p:spPr>
          <a:xfrm>
            <a:off x="6562001" y="754711"/>
            <a:ext cx="1139460" cy="369332"/>
          </a:xfrm>
          <a:prstGeom prst="rect">
            <a:avLst/>
          </a:prstGeom>
          <a:solidFill>
            <a:schemeClr val="bg2"/>
          </a:solidFill>
        </p:spPr>
        <p:txBody>
          <a:bodyPr wrap="square" rtlCol="0">
            <a:spAutoFit/>
          </a:bodyPr>
          <a:lstStyle/>
          <a:p>
            <a:r>
              <a:rPr lang="zh-CN" altLang="en-US" dirty="0" smtClean="0">
                <a:latin typeface="方正超粗黑_GBK" panose="03000509000000000000" pitchFamily="65" charset="-122"/>
                <a:ea typeface="方正超粗黑_GBK" panose="03000509000000000000" pitchFamily="65" charset="-122"/>
              </a:rPr>
              <a:t>压力油滤</a:t>
            </a:r>
            <a:endParaRPr lang="zh-CN" altLang="en-US" dirty="0" smtClean="0">
              <a:latin typeface="方正超粗黑_GBK" panose="03000509000000000000" pitchFamily="65" charset="-122"/>
              <a:ea typeface="方正超粗黑_GBK" panose="03000509000000000000" pitchFamily="65" charset="-122"/>
            </a:endParaRPr>
          </a:p>
        </p:txBody>
      </p:sp>
      <p:sp>
        <p:nvSpPr>
          <p:cNvPr id="11" name="文本框 10"/>
          <p:cNvSpPr txBox="1"/>
          <p:nvPr/>
        </p:nvSpPr>
        <p:spPr>
          <a:xfrm>
            <a:off x="923027" y="5938363"/>
            <a:ext cx="6590581" cy="646331"/>
          </a:xfrm>
          <a:prstGeom prst="rect">
            <a:avLst/>
          </a:prstGeom>
          <a:solidFill>
            <a:schemeClr val="bg2"/>
          </a:solidFill>
        </p:spPr>
        <p:txBody>
          <a:bodyPr wrap="square" rtlCol="0">
            <a:spAutoFit/>
          </a:bodyPr>
          <a:lstStyle/>
          <a:p>
            <a:r>
              <a:rPr lang="zh-CN" altLang="en-US" dirty="0">
                <a:solidFill>
                  <a:srgbClr val="FF0000"/>
                </a:solidFill>
                <a:latin typeface="方正超粗黑_GBK" panose="03000509000000000000" pitchFamily="65" charset="-122"/>
                <a:ea typeface="方正超粗黑_GBK" panose="03000509000000000000" pitchFamily="65" charset="-122"/>
              </a:rPr>
              <a:t>释压阀</a:t>
            </a:r>
            <a:r>
              <a:rPr lang="zh-CN" altLang="en-US" dirty="0">
                <a:latin typeface="方正超粗黑_GBK" panose="03000509000000000000" pitchFamily="65" charset="-122"/>
                <a:ea typeface="方正超粗黑_GBK" panose="03000509000000000000" pitchFamily="65" charset="-122"/>
              </a:rPr>
              <a:t>位于滑油</a:t>
            </a:r>
            <a:r>
              <a:rPr lang="zh-CN" altLang="en-US" b="1" dirty="0">
                <a:solidFill>
                  <a:srgbClr val="FF0000"/>
                </a:solidFill>
                <a:latin typeface="方正超粗黑_GBK" panose="03000509000000000000" pitchFamily="65" charset="-122"/>
                <a:ea typeface="方正超粗黑_GBK" panose="03000509000000000000" pitchFamily="65" charset="-122"/>
              </a:rPr>
              <a:t>压力泵</a:t>
            </a:r>
            <a:r>
              <a:rPr lang="zh-CN" altLang="en-US" dirty="0">
                <a:latin typeface="方正超粗黑_GBK" panose="03000509000000000000" pitchFamily="65" charset="-122"/>
                <a:ea typeface="方正超粗黑_GBK" panose="03000509000000000000" pitchFamily="65" charset="-122"/>
              </a:rPr>
              <a:t>的出口管路，当压力过高时，释压阀打开，过高的压力释放到附件传动齿轮</a:t>
            </a:r>
            <a:r>
              <a:rPr lang="zh-CN" altLang="en-US" dirty="0" smtClean="0">
                <a:latin typeface="方正超粗黑_GBK" panose="03000509000000000000" pitchFamily="65" charset="-122"/>
                <a:ea typeface="方正超粗黑_GBK" panose="03000509000000000000" pitchFamily="65" charset="-122"/>
              </a:rPr>
              <a:t>箱</a:t>
            </a:r>
            <a:r>
              <a:rPr lang="en-US" altLang="zh-CN" dirty="0" smtClean="0">
                <a:latin typeface="方正超粗黑_GBK" panose="03000509000000000000" pitchFamily="65" charset="-122"/>
                <a:ea typeface="方正超粗黑_GBK" panose="03000509000000000000" pitchFamily="65" charset="-122"/>
              </a:rPr>
              <a:t>(AGB)</a:t>
            </a:r>
            <a:r>
              <a:rPr lang="zh-CN" altLang="en-US" dirty="0" smtClean="0">
                <a:latin typeface="方正超粗黑_GBK" panose="03000509000000000000" pitchFamily="65" charset="-122"/>
                <a:ea typeface="方正超粗黑_GBK" panose="03000509000000000000" pitchFamily="65" charset="-122"/>
              </a:rPr>
              <a:t>回</a:t>
            </a:r>
            <a:r>
              <a:rPr lang="zh-CN" altLang="en-US" dirty="0">
                <a:latin typeface="方正超粗黑_GBK" panose="03000509000000000000" pitchFamily="65" charset="-122"/>
                <a:ea typeface="方正超粗黑_GBK" panose="03000509000000000000" pitchFamily="65" charset="-122"/>
              </a:rPr>
              <a:t>油泵的进口管路。</a:t>
            </a:r>
            <a:endParaRPr lang="zh-CN" altLang="en-US" dirty="0" smtClean="0">
              <a:latin typeface="方正超粗黑_GBK" panose="03000509000000000000" pitchFamily="65" charset="-122"/>
              <a:ea typeface="方正超粗黑_GBK" panose="03000509000000000000" pitchFamily="65" charset="-122"/>
            </a:endParaRPr>
          </a:p>
        </p:txBody>
      </p:sp>
      <p:sp>
        <p:nvSpPr>
          <p:cNvPr id="13" name="文本框 12"/>
          <p:cNvSpPr txBox="1"/>
          <p:nvPr/>
        </p:nvSpPr>
        <p:spPr>
          <a:xfrm>
            <a:off x="8420918" y="3429000"/>
            <a:ext cx="503486" cy="246221"/>
          </a:xfrm>
          <a:prstGeom prst="rect">
            <a:avLst/>
          </a:prstGeom>
          <a:solidFill>
            <a:schemeClr val="bg2"/>
          </a:solidFill>
        </p:spPr>
        <p:txBody>
          <a:bodyPr wrap="square" rtlCol="0">
            <a:spAutoFit/>
          </a:bodyPr>
          <a:lstStyle/>
          <a:p>
            <a:pPr algn="ctr"/>
            <a:r>
              <a:rPr lang="en-US" altLang="zh-CN" sz="1000" dirty="0" smtClean="0">
                <a:solidFill>
                  <a:srgbClr val="C00000"/>
                </a:solidFill>
                <a:latin typeface="方正超粗黑_GBK" panose="03000509000000000000" pitchFamily="65" charset="-122"/>
                <a:ea typeface="方正超粗黑_GBK" panose="03000509000000000000" pitchFamily="65" charset="-122"/>
              </a:rPr>
              <a:t>TGB</a:t>
            </a:r>
            <a:endParaRPr lang="zh-CN" altLang="en-US" sz="1000" dirty="0" smtClean="0">
              <a:solidFill>
                <a:srgbClr val="C00000"/>
              </a:solidFill>
              <a:latin typeface="方正超粗黑_GBK" panose="03000509000000000000" pitchFamily="65" charset="-122"/>
              <a:ea typeface="方正超粗黑_GBK" panose="03000509000000000000" pitchFamily="65" charset="-122"/>
            </a:endParaRPr>
          </a:p>
        </p:txBody>
      </p:sp>
      <p:sp>
        <p:nvSpPr>
          <p:cNvPr id="14" name="文本框 13"/>
          <p:cNvSpPr txBox="1"/>
          <p:nvPr/>
        </p:nvSpPr>
        <p:spPr>
          <a:xfrm>
            <a:off x="8451761" y="1422024"/>
            <a:ext cx="338554" cy="536399"/>
          </a:xfrm>
          <a:prstGeom prst="rect">
            <a:avLst/>
          </a:prstGeom>
          <a:solidFill>
            <a:schemeClr val="bg2"/>
          </a:solidFill>
        </p:spPr>
        <p:txBody>
          <a:bodyPr vert="eaVert" wrap="square" rtlCol="0">
            <a:spAutoFit/>
          </a:bodyPr>
          <a:lstStyle/>
          <a:p>
            <a:pPr algn="ctr"/>
            <a:r>
              <a:rPr lang="zh-CN" altLang="en-US" sz="1000" dirty="0" smtClean="0">
                <a:solidFill>
                  <a:srgbClr val="C00000"/>
                </a:solidFill>
                <a:latin typeface="方正超粗黑_GBK" panose="03000509000000000000" pitchFamily="65" charset="-122"/>
                <a:ea typeface="方正超粗黑_GBK" panose="03000509000000000000" pitchFamily="65" charset="-122"/>
              </a:rPr>
              <a:t>后油槽</a:t>
            </a:r>
          </a:p>
        </p:txBody>
      </p:sp>
      <p:sp>
        <p:nvSpPr>
          <p:cNvPr id="15" name="文本框 14"/>
          <p:cNvSpPr txBox="1"/>
          <p:nvPr/>
        </p:nvSpPr>
        <p:spPr>
          <a:xfrm>
            <a:off x="8420918" y="2296540"/>
            <a:ext cx="338554" cy="536399"/>
          </a:xfrm>
          <a:prstGeom prst="rect">
            <a:avLst/>
          </a:prstGeom>
          <a:solidFill>
            <a:schemeClr val="bg2"/>
          </a:solidFill>
        </p:spPr>
        <p:txBody>
          <a:bodyPr vert="eaVert" wrap="square" rtlCol="0">
            <a:spAutoFit/>
          </a:bodyPr>
          <a:lstStyle/>
          <a:p>
            <a:pPr algn="ctr"/>
            <a:r>
              <a:rPr lang="zh-CN" altLang="en-US" sz="1000" dirty="0" smtClean="0">
                <a:solidFill>
                  <a:srgbClr val="C00000"/>
                </a:solidFill>
                <a:latin typeface="方正超粗黑_GBK" panose="03000509000000000000" pitchFamily="65" charset="-122"/>
                <a:ea typeface="方正超粗黑_GBK" panose="03000509000000000000" pitchFamily="65" charset="-122"/>
              </a:rPr>
              <a:t>前油槽</a:t>
            </a:r>
          </a:p>
        </p:txBody>
      </p:sp>
      <p:sp>
        <p:nvSpPr>
          <p:cNvPr id="16" name="文本框 15"/>
          <p:cNvSpPr txBox="1"/>
          <p:nvPr/>
        </p:nvSpPr>
        <p:spPr>
          <a:xfrm>
            <a:off x="9145537" y="4258174"/>
            <a:ext cx="503486" cy="246221"/>
          </a:xfrm>
          <a:prstGeom prst="rect">
            <a:avLst/>
          </a:prstGeom>
          <a:solidFill>
            <a:schemeClr val="bg2"/>
          </a:solidFill>
        </p:spPr>
        <p:txBody>
          <a:bodyPr wrap="square" rtlCol="0">
            <a:spAutoFit/>
          </a:bodyPr>
          <a:lstStyle/>
          <a:p>
            <a:pPr algn="ctr"/>
            <a:r>
              <a:rPr lang="en-US" altLang="zh-CN" sz="1000" dirty="0" smtClean="0">
                <a:solidFill>
                  <a:srgbClr val="C00000"/>
                </a:solidFill>
                <a:latin typeface="方正超粗黑_GBK" panose="03000509000000000000" pitchFamily="65" charset="-122"/>
                <a:ea typeface="方正超粗黑_GBK" panose="03000509000000000000" pitchFamily="65" charset="-122"/>
              </a:rPr>
              <a:t>AGB</a:t>
            </a:r>
            <a:endParaRPr lang="zh-CN" altLang="en-US" sz="1000" dirty="0" smtClean="0">
              <a:solidFill>
                <a:srgbClr val="C00000"/>
              </a:solidFill>
              <a:latin typeface="方正超粗黑_GBK" panose="03000509000000000000" pitchFamily="65" charset="-122"/>
              <a:ea typeface="方正超粗黑_GBK" panose="03000509000000000000" pitchFamily="65" charset="-122"/>
            </a:endParaRPr>
          </a:p>
        </p:txBody>
      </p:sp>
      <p:cxnSp>
        <p:nvCxnSpPr>
          <p:cNvPr id="17" name="直接箭头连接符 16"/>
          <p:cNvCxnSpPr/>
          <p:nvPr/>
        </p:nvCxnSpPr>
        <p:spPr>
          <a:xfrm>
            <a:off x="4865298" y="1067418"/>
            <a:ext cx="358428" cy="693552"/>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8" name="文本框 17"/>
          <p:cNvSpPr txBox="1"/>
          <p:nvPr/>
        </p:nvSpPr>
        <p:spPr>
          <a:xfrm>
            <a:off x="4218317" y="754711"/>
            <a:ext cx="1366856" cy="369332"/>
          </a:xfrm>
          <a:prstGeom prst="rect">
            <a:avLst/>
          </a:prstGeom>
          <a:solidFill>
            <a:schemeClr val="bg2"/>
          </a:solidFill>
        </p:spPr>
        <p:txBody>
          <a:bodyPr wrap="square" rtlCol="0">
            <a:spAutoFit/>
          </a:bodyPr>
          <a:lstStyle/>
          <a:p>
            <a:pPr algn="ctr"/>
            <a:r>
              <a:rPr lang="zh-CN" altLang="en-US" dirty="0">
                <a:latin typeface="方正超粗黑_GBK" panose="03000509000000000000" pitchFamily="65" charset="-122"/>
                <a:ea typeface="方正超粗黑_GBK" panose="03000509000000000000" pitchFamily="65" charset="-122"/>
              </a:rPr>
              <a:t>滑</a:t>
            </a:r>
            <a:r>
              <a:rPr lang="zh-CN" altLang="en-US" dirty="0" smtClean="0">
                <a:latin typeface="方正超粗黑_GBK" panose="03000509000000000000" pitchFamily="65" charset="-122"/>
                <a:ea typeface="方正超粗黑_GBK" panose="03000509000000000000" pitchFamily="65" charset="-122"/>
              </a:rPr>
              <a:t>油压力泵</a:t>
            </a:r>
            <a:endParaRPr lang="zh-CN" altLang="en-US" dirty="0" smtClean="0">
              <a:latin typeface="方正超粗黑_GBK" panose="03000509000000000000" pitchFamily="65" charset="-122"/>
              <a:ea typeface="方正超粗黑_GBK" panose="03000509000000000000" pitchFamily="65" charset="-122"/>
            </a:endParaRPr>
          </a:p>
        </p:txBody>
      </p:sp>
      <p:sp>
        <p:nvSpPr>
          <p:cNvPr id="19" name="文本框 18"/>
          <p:cNvSpPr txBox="1"/>
          <p:nvPr/>
        </p:nvSpPr>
        <p:spPr>
          <a:xfrm>
            <a:off x="6927968" y="5396720"/>
            <a:ext cx="2095262" cy="369332"/>
          </a:xfrm>
          <a:prstGeom prst="rect">
            <a:avLst/>
          </a:prstGeom>
          <a:solidFill>
            <a:schemeClr val="bg2"/>
          </a:solidFill>
        </p:spPr>
        <p:txBody>
          <a:bodyPr wrap="square" rtlCol="0">
            <a:spAutoFit/>
          </a:bodyPr>
          <a:lstStyle/>
          <a:p>
            <a:pPr algn="ctr"/>
            <a:r>
              <a:rPr lang="zh-CN" altLang="en-US" dirty="0" smtClean="0">
                <a:latin typeface="方正超粗黑_GBK" panose="03000509000000000000" pitchFamily="65" charset="-122"/>
                <a:ea typeface="方正超粗黑_GBK" panose="03000509000000000000" pitchFamily="65" charset="-122"/>
              </a:rPr>
              <a:t>旁通阀（</a:t>
            </a:r>
            <a:r>
              <a:rPr lang="en-US" altLang="zh-CN" dirty="0" smtClean="0">
                <a:solidFill>
                  <a:srgbClr val="FF0000"/>
                </a:solidFill>
                <a:latin typeface="方正超粗黑_GBK" panose="03000509000000000000" pitchFamily="65" charset="-122"/>
                <a:ea typeface="方正超粗黑_GBK" panose="03000509000000000000" pitchFamily="65" charset="-122"/>
              </a:rPr>
              <a:t>34PSID</a:t>
            </a:r>
            <a:r>
              <a:rPr lang="zh-CN" altLang="en-US" dirty="0" smtClean="0">
                <a:latin typeface="方正超粗黑_GBK" panose="03000509000000000000" pitchFamily="65" charset="-122"/>
                <a:ea typeface="方正超粗黑_GBK" panose="03000509000000000000" pitchFamily="65" charset="-122"/>
              </a:rPr>
              <a:t>）</a:t>
            </a:r>
            <a:endParaRPr lang="zh-CN" altLang="en-US" dirty="0" smtClean="0">
              <a:latin typeface="方正超粗黑_GBK" panose="03000509000000000000" pitchFamily="65" charset="-122"/>
              <a:ea typeface="方正超粗黑_GBK" panose="03000509000000000000" pitchFamily="65" charset="-122"/>
            </a:endParaRPr>
          </a:p>
        </p:txBody>
      </p:sp>
      <p:cxnSp>
        <p:nvCxnSpPr>
          <p:cNvPr id="21" name="直接箭头连接符 20"/>
          <p:cNvCxnSpPr>
            <a:stCxn id="19" idx="0"/>
          </p:cNvCxnSpPr>
          <p:nvPr/>
        </p:nvCxnSpPr>
        <p:spPr>
          <a:xfrm flipH="1" flipV="1">
            <a:off x="6202395" y="2659864"/>
            <a:ext cx="1773204" cy="2736856"/>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p:nvPr/>
        </p:nvCxnSpPr>
        <p:spPr>
          <a:xfrm flipH="1">
            <a:off x="6903984" y="678072"/>
            <a:ext cx="1912488" cy="2176433"/>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4" name="文本框 23"/>
          <p:cNvSpPr txBox="1"/>
          <p:nvPr/>
        </p:nvSpPr>
        <p:spPr>
          <a:xfrm>
            <a:off x="8257820" y="187769"/>
            <a:ext cx="1139460" cy="646331"/>
          </a:xfrm>
          <a:prstGeom prst="rect">
            <a:avLst/>
          </a:prstGeom>
          <a:solidFill>
            <a:schemeClr val="bg2"/>
          </a:solidFill>
        </p:spPr>
        <p:txBody>
          <a:bodyPr wrap="square" rtlCol="0">
            <a:spAutoFit/>
          </a:bodyPr>
          <a:lstStyle/>
          <a:p>
            <a:pPr algn="ctr"/>
            <a:r>
              <a:rPr lang="zh-CN" altLang="en-US" dirty="0" smtClean="0">
                <a:latin typeface="方正超粗黑_GBK" panose="03000509000000000000" pitchFamily="65" charset="-122"/>
                <a:ea typeface="方正超粗黑_GBK" panose="03000509000000000000" pitchFamily="65" charset="-122"/>
              </a:rPr>
              <a:t>油滤堵塞指示器</a:t>
            </a:r>
            <a:endParaRPr lang="zh-CN" altLang="en-US" dirty="0" smtClean="0">
              <a:latin typeface="方正超粗黑_GBK" panose="03000509000000000000" pitchFamily="65" charset="-122"/>
              <a:ea typeface="方正超粗黑_GBK" panose="03000509000000000000" pitchFamily="65" charset="-122"/>
            </a:endParaRPr>
          </a:p>
        </p:txBody>
      </p:sp>
      <p:sp>
        <p:nvSpPr>
          <p:cNvPr id="25" name="文本框 24"/>
          <p:cNvSpPr txBox="1"/>
          <p:nvPr/>
        </p:nvSpPr>
        <p:spPr>
          <a:xfrm>
            <a:off x="9510064" y="323052"/>
            <a:ext cx="1134932" cy="369332"/>
          </a:xfrm>
          <a:prstGeom prst="rect">
            <a:avLst/>
          </a:prstGeom>
          <a:solidFill>
            <a:schemeClr val="bg2"/>
          </a:solidFill>
        </p:spPr>
        <p:txBody>
          <a:bodyPr wrap="square" rtlCol="0">
            <a:spAutoFit/>
          </a:bodyPr>
          <a:lstStyle/>
          <a:p>
            <a:pPr algn="ctr"/>
            <a:r>
              <a:rPr lang="en-US" altLang="zh-CN" dirty="0" smtClean="0">
                <a:solidFill>
                  <a:srgbClr val="FF0000"/>
                </a:solidFill>
                <a:latin typeface="方正超粗黑_GBK" panose="03000509000000000000" pitchFamily="65" charset="-122"/>
                <a:ea typeface="方正超粗黑_GBK" panose="03000509000000000000" pitchFamily="65" charset="-122"/>
              </a:rPr>
              <a:t>27PSID</a:t>
            </a:r>
            <a:endParaRPr lang="zh-CN" altLang="en-US" dirty="0" smtClean="0">
              <a:solidFill>
                <a:srgbClr val="FF0000"/>
              </a:solidFill>
              <a:latin typeface="方正超粗黑_GBK" panose="03000509000000000000" pitchFamily="65" charset="-122"/>
              <a:ea typeface="方正超粗黑_GBK" panose="03000509000000000000" pitchFamily="65" charset="-122"/>
            </a:endParaRPr>
          </a:p>
        </p:txBody>
      </p:sp>
      <p:sp>
        <p:nvSpPr>
          <p:cNvPr id="29" name="文本框 28"/>
          <p:cNvSpPr txBox="1"/>
          <p:nvPr/>
        </p:nvSpPr>
        <p:spPr>
          <a:xfrm>
            <a:off x="4843623" y="5482876"/>
            <a:ext cx="1139460" cy="369332"/>
          </a:xfrm>
          <a:prstGeom prst="rect">
            <a:avLst/>
          </a:prstGeom>
          <a:solidFill>
            <a:schemeClr val="bg2"/>
          </a:solidFill>
        </p:spPr>
        <p:txBody>
          <a:bodyPr wrap="square" rtlCol="0">
            <a:spAutoFit/>
          </a:bodyPr>
          <a:lstStyle/>
          <a:p>
            <a:r>
              <a:rPr lang="zh-CN" altLang="en-US" dirty="0" smtClean="0">
                <a:latin typeface="方正超粗黑_GBK" panose="03000509000000000000" pitchFamily="65" charset="-122"/>
                <a:ea typeface="方正超粗黑_GBK" panose="03000509000000000000" pitchFamily="65" charset="-122"/>
              </a:rPr>
              <a:t>润滑组件</a:t>
            </a:r>
            <a:endParaRPr lang="zh-CN" altLang="en-US" dirty="0" smtClean="0">
              <a:latin typeface="方正超粗黑_GBK" panose="03000509000000000000" pitchFamily="65" charset="-122"/>
              <a:ea typeface="方正超粗黑_GBK" panose="03000509000000000000" pitchFamily="65" charset="-122"/>
            </a:endParaRPr>
          </a:p>
        </p:txBody>
      </p:sp>
    </p:spTree>
    <p:extLst>
      <p:ext uri="{BB962C8B-B14F-4D97-AF65-F5344CB8AC3E}">
        <p14:creationId xmlns:p14="http://schemas.microsoft.com/office/powerpoint/2010/main" val="212222763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图片 24"/>
          <p:cNvPicPr>
            <a:picLocks noChangeAspect="1"/>
          </p:cNvPicPr>
          <p:nvPr/>
        </p:nvPicPr>
        <p:blipFill rotWithShape="1">
          <a:blip r:embed="rId2" cstate="print">
            <a:extLst>
              <a:ext uri="{28A0092B-C50C-407E-A947-70E740481C1C}">
                <a14:useLocalDpi xmlns:a14="http://schemas.microsoft.com/office/drawing/2010/main" val="0"/>
              </a:ext>
            </a:extLst>
          </a:blip>
          <a:srcRect l="11118" t="3868" r="48054" b="46218"/>
          <a:stretch/>
        </p:blipFill>
        <p:spPr>
          <a:xfrm>
            <a:off x="190394" y="748682"/>
            <a:ext cx="4649584" cy="4263266"/>
          </a:xfrm>
          <a:prstGeom prst="rect">
            <a:avLst/>
          </a:prstGeom>
          <a:ln w="38100">
            <a:solidFill>
              <a:schemeClr val="accent4"/>
            </a:solidFill>
          </a:ln>
        </p:spPr>
      </p:pic>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01745" y="308046"/>
            <a:ext cx="7120499" cy="5340374"/>
          </a:xfrm>
          <a:prstGeom prst="rect">
            <a:avLst/>
          </a:prstGeom>
        </p:spPr>
      </p:pic>
      <p:cxnSp>
        <p:nvCxnSpPr>
          <p:cNvPr id="4" name="直接箭头连接符 3"/>
          <p:cNvCxnSpPr>
            <a:stCxn id="10" idx="0"/>
          </p:cNvCxnSpPr>
          <p:nvPr/>
        </p:nvCxnSpPr>
        <p:spPr>
          <a:xfrm flipV="1">
            <a:off x="6246467" y="2679422"/>
            <a:ext cx="402296" cy="1388735"/>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8557404" y="5788098"/>
            <a:ext cx="3497679" cy="923330"/>
          </a:xfrm>
          <a:prstGeom prst="rect">
            <a:avLst/>
          </a:prstGeom>
          <a:solidFill>
            <a:schemeClr val="bg2"/>
          </a:solidFill>
        </p:spPr>
        <p:txBody>
          <a:bodyPr vert="horz" wrap="square" rtlCol="0">
            <a:spAutoFit/>
          </a:bodyPr>
          <a:lstStyle/>
          <a:p>
            <a:pPr algn="ctr"/>
            <a:r>
              <a:rPr lang="zh-CN" altLang="en-US" sz="5400" dirty="0" smtClean="0">
                <a:solidFill>
                  <a:srgbClr val="FF0000"/>
                </a:solidFill>
                <a:latin typeface="方正超粗黑_GBK" panose="03000509000000000000" pitchFamily="65" charset="-122"/>
                <a:ea typeface="方正超粗黑_GBK" panose="03000509000000000000" pitchFamily="65" charset="-122"/>
              </a:rPr>
              <a:t>压力油滤</a:t>
            </a:r>
            <a:endParaRPr lang="zh-CN" altLang="en-US" sz="5400" dirty="0">
              <a:solidFill>
                <a:srgbClr val="FF0000"/>
              </a:solidFill>
              <a:latin typeface="方正超粗黑_GBK" panose="03000509000000000000" pitchFamily="65" charset="-122"/>
              <a:ea typeface="方正超粗黑_GBK" panose="03000509000000000000" pitchFamily="65" charset="-122"/>
            </a:endParaRPr>
          </a:p>
        </p:txBody>
      </p:sp>
      <p:sp>
        <p:nvSpPr>
          <p:cNvPr id="10" name="文本框 9"/>
          <p:cNvSpPr txBox="1"/>
          <p:nvPr/>
        </p:nvSpPr>
        <p:spPr>
          <a:xfrm>
            <a:off x="5676737" y="4068157"/>
            <a:ext cx="1139460" cy="369332"/>
          </a:xfrm>
          <a:prstGeom prst="rect">
            <a:avLst/>
          </a:prstGeom>
          <a:solidFill>
            <a:schemeClr val="bg2"/>
          </a:solidFill>
        </p:spPr>
        <p:txBody>
          <a:bodyPr wrap="square" rtlCol="0">
            <a:spAutoFit/>
          </a:bodyPr>
          <a:lstStyle/>
          <a:p>
            <a:r>
              <a:rPr lang="zh-CN" altLang="en-US" dirty="0" smtClean="0">
                <a:latin typeface="方正超粗黑_GBK" panose="03000509000000000000" pitchFamily="65" charset="-122"/>
                <a:ea typeface="方正超粗黑_GBK" panose="03000509000000000000" pitchFamily="65" charset="-122"/>
              </a:rPr>
              <a:t>压力油滤</a:t>
            </a:r>
            <a:endParaRPr lang="zh-CN" altLang="en-US" dirty="0" smtClean="0">
              <a:latin typeface="方正超粗黑_GBK" panose="03000509000000000000" pitchFamily="65" charset="-122"/>
              <a:ea typeface="方正超粗黑_GBK" panose="03000509000000000000" pitchFamily="65" charset="-122"/>
            </a:endParaRPr>
          </a:p>
        </p:txBody>
      </p:sp>
      <p:sp>
        <p:nvSpPr>
          <p:cNvPr id="11" name="文本框 10"/>
          <p:cNvSpPr txBox="1"/>
          <p:nvPr/>
        </p:nvSpPr>
        <p:spPr>
          <a:xfrm>
            <a:off x="190394" y="5177712"/>
            <a:ext cx="8124754" cy="1477328"/>
          </a:xfrm>
          <a:prstGeom prst="rect">
            <a:avLst/>
          </a:prstGeom>
          <a:solidFill>
            <a:schemeClr val="bg2"/>
          </a:solidFill>
        </p:spPr>
        <p:txBody>
          <a:bodyPr wrap="square" rtlCol="0">
            <a:spAutoFit/>
          </a:bodyPr>
          <a:lstStyle/>
          <a:p>
            <a:r>
              <a:rPr lang="zh-CN" altLang="en-US" dirty="0">
                <a:solidFill>
                  <a:srgbClr val="FF0000"/>
                </a:solidFill>
                <a:latin typeface="方正超粗黑_GBK" panose="03000509000000000000" pitchFamily="65" charset="-122"/>
                <a:ea typeface="方正超粗黑_GBK" panose="03000509000000000000" pitchFamily="65" charset="-122"/>
              </a:rPr>
              <a:t>压力油滤</a:t>
            </a:r>
            <a:r>
              <a:rPr lang="zh-CN" altLang="en-US" dirty="0">
                <a:latin typeface="方正超粗黑_GBK" panose="03000509000000000000" pitchFamily="65" charset="-122"/>
                <a:ea typeface="方正超粗黑_GBK" panose="03000509000000000000" pitchFamily="65" charset="-122"/>
              </a:rPr>
              <a:t>可过滤油泵出口压力管路的滑油，保证供往发动机前、后油槽，附件传动齿轮箱和转换齿轮箱滑油的清洁。压力油滤是一个</a:t>
            </a:r>
            <a:r>
              <a:rPr lang="zh-CN" altLang="en-US" dirty="0">
                <a:solidFill>
                  <a:srgbClr val="FF0000"/>
                </a:solidFill>
                <a:latin typeface="方正超粗黑_GBK" panose="03000509000000000000" pitchFamily="65" charset="-122"/>
                <a:ea typeface="方正超粗黑_GBK" panose="03000509000000000000" pitchFamily="65" charset="-122"/>
              </a:rPr>
              <a:t>纸滤芯</a:t>
            </a:r>
            <a:r>
              <a:rPr lang="zh-CN" altLang="en-US" dirty="0">
                <a:latin typeface="方正超粗黑_GBK" panose="03000509000000000000" pitchFamily="65" charset="-122"/>
                <a:ea typeface="方正超粗黑_GBK" panose="03000509000000000000" pitchFamily="65" charset="-122"/>
              </a:rPr>
              <a:t>油滤，在</a:t>
            </a:r>
            <a:r>
              <a:rPr lang="zh-CN" altLang="en-US" dirty="0">
                <a:solidFill>
                  <a:srgbClr val="FF0000"/>
                </a:solidFill>
                <a:latin typeface="方正超粗黑_GBK" panose="03000509000000000000" pitchFamily="65" charset="-122"/>
                <a:ea typeface="方正超粗黑_GBK" panose="03000509000000000000" pitchFamily="65" charset="-122"/>
              </a:rPr>
              <a:t>使用后废弃</a:t>
            </a:r>
            <a:r>
              <a:rPr lang="zh-CN" altLang="en-US" dirty="0">
                <a:latin typeface="方正超粗黑_GBK" panose="03000509000000000000" pitchFamily="65" charset="-122"/>
                <a:ea typeface="方正超粗黑_GBK" panose="03000509000000000000" pitchFamily="65" charset="-122"/>
              </a:rPr>
              <a:t>滤芯</a:t>
            </a:r>
            <a:r>
              <a:rPr lang="zh-CN" altLang="en-US" dirty="0" smtClean="0">
                <a:latin typeface="方正超粗黑_GBK" panose="03000509000000000000" pitchFamily="65" charset="-122"/>
                <a:ea typeface="方正超粗黑_GBK" panose="03000509000000000000" pitchFamily="65" charset="-122"/>
              </a:rPr>
              <a:t>。当</a:t>
            </a:r>
            <a:r>
              <a:rPr lang="zh-CN" altLang="en-US" dirty="0">
                <a:latin typeface="方正超粗黑_GBK" panose="03000509000000000000" pitchFamily="65" charset="-122"/>
                <a:ea typeface="方正超粗黑_GBK" panose="03000509000000000000" pitchFamily="65" charset="-122"/>
              </a:rPr>
              <a:t>油滤进出口压差达到</a:t>
            </a:r>
            <a:r>
              <a:rPr lang="en-US" altLang="zh-CN" dirty="0">
                <a:solidFill>
                  <a:srgbClr val="FF0000"/>
                </a:solidFill>
                <a:latin typeface="方正超粗黑_GBK" panose="03000509000000000000" pitchFamily="65" charset="-122"/>
                <a:ea typeface="方正超粗黑_GBK" panose="03000509000000000000" pitchFamily="65" charset="-122"/>
              </a:rPr>
              <a:t>27PSI</a:t>
            </a:r>
            <a:r>
              <a:rPr lang="zh-CN" altLang="en-US" dirty="0">
                <a:latin typeface="方正超粗黑_GBK" panose="03000509000000000000" pitchFamily="65" charset="-122"/>
                <a:ea typeface="方正超粗黑_GBK" panose="03000509000000000000" pitchFamily="65" charset="-122"/>
              </a:rPr>
              <a:t>时，油滤堵塞</a:t>
            </a:r>
            <a:r>
              <a:rPr lang="zh-CN" altLang="en-US" dirty="0">
                <a:solidFill>
                  <a:srgbClr val="FF0000"/>
                </a:solidFill>
                <a:latin typeface="方正超粗黑_GBK" panose="03000509000000000000" pitchFamily="65" charset="-122"/>
                <a:ea typeface="方正超粗黑_GBK" panose="03000509000000000000" pitchFamily="65" charset="-122"/>
              </a:rPr>
              <a:t>红色指示销</a:t>
            </a:r>
            <a:r>
              <a:rPr lang="zh-CN" altLang="en-US" dirty="0">
                <a:latin typeface="方正超粗黑_GBK" panose="03000509000000000000" pitchFamily="65" charset="-122"/>
                <a:ea typeface="方正超粗黑_GBK" panose="03000509000000000000" pitchFamily="65" charset="-122"/>
              </a:rPr>
              <a:t>跳</a:t>
            </a:r>
            <a:r>
              <a:rPr lang="zh-CN" altLang="en-US" dirty="0" smtClean="0">
                <a:latin typeface="方正超粗黑_GBK" panose="03000509000000000000" pitchFamily="65" charset="-122"/>
                <a:ea typeface="方正超粗黑_GBK" panose="03000509000000000000" pitchFamily="65" charset="-122"/>
              </a:rPr>
              <a:t>出；</a:t>
            </a:r>
            <a:r>
              <a:rPr lang="zh-CN" altLang="en-US" dirty="0">
                <a:latin typeface="方正超粗黑_GBK" panose="03000509000000000000" pitchFamily="65" charset="-122"/>
                <a:ea typeface="方正超粗黑_GBK" panose="03000509000000000000" pitchFamily="65" charset="-122"/>
              </a:rPr>
              <a:t>当油滤进出口压差达到</a:t>
            </a:r>
            <a:r>
              <a:rPr lang="en-US" altLang="zh-CN" dirty="0">
                <a:solidFill>
                  <a:srgbClr val="FF0000"/>
                </a:solidFill>
                <a:latin typeface="方正超粗黑_GBK" panose="03000509000000000000" pitchFamily="65" charset="-122"/>
                <a:ea typeface="方正超粗黑_GBK" panose="03000509000000000000" pitchFamily="65" charset="-122"/>
              </a:rPr>
              <a:t>34PSI</a:t>
            </a:r>
            <a:r>
              <a:rPr lang="zh-CN" altLang="en-US" dirty="0">
                <a:latin typeface="方正超粗黑_GBK" panose="03000509000000000000" pitchFamily="65" charset="-122"/>
                <a:ea typeface="方正超粗黑_GBK" panose="03000509000000000000" pitchFamily="65" charset="-122"/>
              </a:rPr>
              <a:t>时，旁通阀开始打开，压力泵出口滑油不经过滤直接从旁通阀流到各需要润滑的部件。</a:t>
            </a:r>
            <a:endParaRPr lang="zh-CN" altLang="en-US" dirty="0" smtClean="0">
              <a:latin typeface="方正超粗黑_GBK" panose="03000509000000000000" pitchFamily="65" charset="-122"/>
              <a:ea typeface="方正超粗黑_GBK" panose="03000509000000000000" pitchFamily="65" charset="-122"/>
            </a:endParaRPr>
          </a:p>
        </p:txBody>
      </p:sp>
      <p:cxnSp>
        <p:nvCxnSpPr>
          <p:cNvPr id="17" name="直接箭头连接符 16"/>
          <p:cNvCxnSpPr/>
          <p:nvPr/>
        </p:nvCxnSpPr>
        <p:spPr>
          <a:xfrm>
            <a:off x="4865298" y="1067418"/>
            <a:ext cx="358428" cy="693552"/>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9" name="文本框 18"/>
          <p:cNvSpPr txBox="1"/>
          <p:nvPr/>
        </p:nvSpPr>
        <p:spPr>
          <a:xfrm>
            <a:off x="3521519" y="4093759"/>
            <a:ext cx="891446" cy="369332"/>
          </a:xfrm>
          <a:prstGeom prst="rect">
            <a:avLst/>
          </a:prstGeom>
          <a:solidFill>
            <a:schemeClr val="bg2"/>
          </a:solidFill>
        </p:spPr>
        <p:txBody>
          <a:bodyPr wrap="square" rtlCol="0">
            <a:spAutoFit/>
          </a:bodyPr>
          <a:lstStyle/>
          <a:p>
            <a:pPr algn="ctr"/>
            <a:r>
              <a:rPr lang="zh-CN" altLang="en-US" dirty="0" smtClean="0">
                <a:latin typeface="方正超粗黑_GBK" panose="03000509000000000000" pitchFamily="65" charset="-122"/>
                <a:ea typeface="方正超粗黑_GBK" panose="03000509000000000000" pitchFamily="65" charset="-122"/>
              </a:rPr>
              <a:t>油滤盖</a:t>
            </a:r>
            <a:endParaRPr lang="zh-CN" altLang="en-US" dirty="0" smtClean="0">
              <a:latin typeface="方正超粗黑_GBK" panose="03000509000000000000" pitchFamily="65" charset="-122"/>
              <a:ea typeface="方正超粗黑_GBK" panose="03000509000000000000" pitchFamily="65" charset="-122"/>
            </a:endParaRPr>
          </a:p>
        </p:txBody>
      </p:sp>
      <p:cxnSp>
        <p:nvCxnSpPr>
          <p:cNvPr id="21" name="直接箭头连接符 20"/>
          <p:cNvCxnSpPr/>
          <p:nvPr/>
        </p:nvCxnSpPr>
        <p:spPr>
          <a:xfrm flipH="1" flipV="1">
            <a:off x="2515186" y="3634803"/>
            <a:ext cx="969886" cy="618020"/>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p:nvPr/>
        </p:nvCxnSpPr>
        <p:spPr>
          <a:xfrm flipH="1">
            <a:off x="7347620" y="754711"/>
            <a:ext cx="1648203" cy="161061"/>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4" name="文本框 23"/>
          <p:cNvSpPr txBox="1"/>
          <p:nvPr/>
        </p:nvSpPr>
        <p:spPr>
          <a:xfrm>
            <a:off x="8995823" y="477712"/>
            <a:ext cx="1139460" cy="646331"/>
          </a:xfrm>
          <a:prstGeom prst="rect">
            <a:avLst/>
          </a:prstGeom>
          <a:solidFill>
            <a:schemeClr val="bg2"/>
          </a:solidFill>
        </p:spPr>
        <p:txBody>
          <a:bodyPr wrap="square" rtlCol="0">
            <a:spAutoFit/>
          </a:bodyPr>
          <a:lstStyle/>
          <a:p>
            <a:pPr algn="ctr"/>
            <a:r>
              <a:rPr lang="zh-CN" altLang="en-US" dirty="0" smtClean="0">
                <a:latin typeface="方正超粗黑_GBK" panose="03000509000000000000" pitchFamily="65" charset="-122"/>
                <a:ea typeface="方正超粗黑_GBK" panose="03000509000000000000" pitchFamily="65" charset="-122"/>
              </a:rPr>
              <a:t>油滤堵塞指示器</a:t>
            </a:r>
            <a:endParaRPr lang="zh-CN" altLang="en-US" dirty="0" smtClean="0">
              <a:latin typeface="方正超粗黑_GBK" panose="03000509000000000000" pitchFamily="65" charset="-122"/>
              <a:ea typeface="方正超粗黑_GBK" panose="03000509000000000000" pitchFamily="65" charset="-122"/>
            </a:endParaRPr>
          </a:p>
        </p:txBody>
      </p:sp>
      <p:pic>
        <p:nvPicPr>
          <p:cNvPr id="27" name="图片 26"/>
          <p:cNvPicPr>
            <a:picLocks noChangeAspect="1"/>
          </p:cNvPicPr>
          <p:nvPr/>
        </p:nvPicPr>
        <p:blipFill>
          <a:blip r:embed="rId3"/>
          <a:stretch>
            <a:fillRect/>
          </a:stretch>
        </p:blipFill>
        <p:spPr>
          <a:xfrm>
            <a:off x="9431947" y="1414194"/>
            <a:ext cx="2519498" cy="4134696"/>
          </a:xfrm>
          <a:prstGeom prst="rect">
            <a:avLst/>
          </a:prstGeom>
        </p:spPr>
      </p:pic>
      <p:cxnSp>
        <p:nvCxnSpPr>
          <p:cNvPr id="28" name="直接箭头连接符 27"/>
          <p:cNvCxnSpPr>
            <a:stCxn id="30" idx="0"/>
          </p:cNvCxnSpPr>
          <p:nvPr/>
        </p:nvCxnSpPr>
        <p:spPr>
          <a:xfrm flipV="1">
            <a:off x="917419" y="3639642"/>
            <a:ext cx="888345" cy="868889"/>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30" name="文本框 29"/>
          <p:cNvSpPr txBox="1"/>
          <p:nvPr/>
        </p:nvSpPr>
        <p:spPr>
          <a:xfrm>
            <a:off x="339846" y="4508531"/>
            <a:ext cx="1155145" cy="369332"/>
          </a:xfrm>
          <a:prstGeom prst="rect">
            <a:avLst/>
          </a:prstGeom>
          <a:solidFill>
            <a:schemeClr val="bg2"/>
          </a:solidFill>
        </p:spPr>
        <p:txBody>
          <a:bodyPr wrap="square" rtlCol="0">
            <a:spAutoFit/>
          </a:bodyPr>
          <a:lstStyle/>
          <a:p>
            <a:pPr algn="ctr"/>
            <a:r>
              <a:rPr lang="zh-CN" altLang="en-US" dirty="0" smtClean="0">
                <a:latin typeface="方正超粗黑_GBK" panose="03000509000000000000" pitchFamily="65" charset="-122"/>
                <a:ea typeface="方正超粗黑_GBK" panose="03000509000000000000" pitchFamily="65" charset="-122"/>
              </a:rPr>
              <a:t>放油堵头</a:t>
            </a:r>
            <a:endParaRPr lang="zh-CN" altLang="en-US" dirty="0" smtClean="0">
              <a:latin typeface="方正超粗黑_GBK" panose="03000509000000000000" pitchFamily="65" charset="-122"/>
              <a:ea typeface="方正超粗黑_GBK" panose="03000509000000000000" pitchFamily="65" charset="-122"/>
            </a:endParaRPr>
          </a:p>
        </p:txBody>
      </p:sp>
    </p:spTree>
    <p:extLst>
      <p:ext uri="{BB962C8B-B14F-4D97-AF65-F5344CB8AC3E}">
        <p14:creationId xmlns:p14="http://schemas.microsoft.com/office/powerpoint/2010/main" val="6584956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2550" y="173221"/>
            <a:ext cx="9486900" cy="5654040"/>
          </a:xfrm>
          <a:prstGeom prst="rect">
            <a:avLst/>
          </a:prstGeom>
        </p:spPr>
      </p:pic>
      <p:sp>
        <p:nvSpPr>
          <p:cNvPr id="10" name="文本框 9"/>
          <p:cNvSpPr txBox="1"/>
          <p:nvPr/>
        </p:nvSpPr>
        <p:spPr>
          <a:xfrm>
            <a:off x="3653914" y="5788098"/>
            <a:ext cx="4884173" cy="923330"/>
          </a:xfrm>
          <a:prstGeom prst="rect">
            <a:avLst/>
          </a:prstGeom>
          <a:solidFill>
            <a:schemeClr val="bg2"/>
          </a:solidFill>
        </p:spPr>
        <p:txBody>
          <a:bodyPr vert="horz" wrap="square" rtlCol="0">
            <a:spAutoFit/>
          </a:bodyPr>
          <a:lstStyle/>
          <a:p>
            <a:pPr algn="ctr"/>
            <a:r>
              <a:rPr lang="zh-CN" altLang="en-US" sz="5400" dirty="0" smtClean="0">
                <a:solidFill>
                  <a:srgbClr val="FF0000"/>
                </a:solidFill>
                <a:latin typeface="方正超粗黑_GBK" panose="03000509000000000000" pitchFamily="65" charset="-122"/>
                <a:ea typeface="方正超粗黑_GBK" panose="03000509000000000000" pitchFamily="65" charset="-122"/>
              </a:rPr>
              <a:t>滑油供油系统</a:t>
            </a:r>
            <a:endParaRPr lang="zh-CN" altLang="en-US" sz="5400" dirty="0">
              <a:solidFill>
                <a:srgbClr val="FF0000"/>
              </a:solidFill>
              <a:latin typeface="方正超粗黑_GBK" panose="03000509000000000000" pitchFamily="65" charset="-122"/>
              <a:ea typeface="方正超粗黑_GBK" panose="03000509000000000000" pitchFamily="65" charset="-122"/>
            </a:endParaRPr>
          </a:p>
        </p:txBody>
      </p:sp>
      <p:sp>
        <p:nvSpPr>
          <p:cNvPr id="11" name="文本框 10"/>
          <p:cNvSpPr txBox="1"/>
          <p:nvPr/>
        </p:nvSpPr>
        <p:spPr>
          <a:xfrm>
            <a:off x="133709" y="104903"/>
            <a:ext cx="1393167" cy="4247317"/>
          </a:xfrm>
          <a:prstGeom prst="rect">
            <a:avLst/>
          </a:prstGeom>
          <a:solidFill>
            <a:schemeClr val="bg2"/>
          </a:solidFill>
        </p:spPr>
        <p:txBody>
          <a:bodyPr wrap="square" rtlCol="0">
            <a:spAutoFit/>
          </a:bodyPr>
          <a:lstStyle/>
          <a:p>
            <a:r>
              <a:rPr lang="zh-CN" altLang="en-US" dirty="0">
                <a:latin typeface="方正超粗黑_GBK" panose="03000509000000000000" pitchFamily="65" charset="-122"/>
                <a:ea typeface="方正超粗黑_GBK" panose="03000509000000000000" pitchFamily="65" charset="-122"/>
              </a:rPr>
              <a:t>滑油分配系统输送滑油以冷却和润滑发动机轴承和齿轮，并将油槽和齿轮箱中的滑油输送回滑油箱。发动机滑油分配系统包括：供油系统、回油系统，以及通气系统。</a:t>
            </a:r>
            <a:endParaRPr lang="zh-CN" altLang="en-US" dirty="0" smtClean="0">
              <a:latin typeface="方正超粗黑_GBK" panose="03000509000000000000" pitchFamily="65" charset="-122"/>
              <a:ea typeface="方正超粗黑_GBK" panose="03000509000000000000" pitchFamily="65" charset="-122"/>
            </a:endParaRPr>
          </a:p>
        </p:txBody>
      </p:sp>
      <p:sp>
        <p:nvSpPr>
          <p:cNvPr id="8" name="文本框 7"/>
          <p:cNvSpPr txBox="1"/>
          <p:nvPr/>
        </p:nvSpPr>
        <p:spPr>
          <a:xfrm>
            <a:off x="6639464" y="140101"/>
            <a:ext cx="5118340" cy="1477328"/>
          </a:xfrm>
          <a:prstGeom prst="rect">
            <a:avLst/>
          </a:prstGeom>
          <a:solidFill>
            <a:schemeClr val="bg2"/>
          </a:solidFill>
        </p:spPr>
        <p:txBody>
          <a:bodyPr wrap="square" rtlCol="0">
            <a:spAutoFit/>
          </a:bodyPr>
          <a:lstStyle/>
          <a:p>
            <a:r>
              <a:rPr lang="zh-CN" altLang="en-US" dirty="0">
                <a:latin typeface="方正超粗黑_GBK" panose="03000509000000000000" pitchFamily="65" charset="-122"/>
                <a:ea typeface="方正超粗黑_GBK" panose="03000509000000000000" pitchFamily="65" charset="-122"/>
              </a:rPr>
              <a:t>压力油滤有旁通管路和堵塞指示销，当压力差达到一定值时指示销跳出，此时需检查油滤是否受到污染。如果油滤被污染，则需执行冲洗下游管路等工作。该指示销有时会发生跳出，但检查油滤无任何污染的迹象。</a:t>
            </a:r>
            <a:endParaRPr lang="zh-CN" altLang="en-US" dirty="0" smtClean="0">
              <a:latin typeface="方正超粗黑_GBK" panose="03000509000000000000" pitchFamily="65" charset="-122"/>
              <a:ea typeface="方正超粗黑_GBK" panose="03000509000000000000" pitchFamily="65" charset="-122"/>
            </a:endParaRPr>
          </a:p>
        </p:txBody>
      </p:sp>
    </p:spTree>
    <p:extLst>
      <p:ext uri="{BB962C8B-B14F-4D97-AF65-F5344CB8AC3E}">
        <p14:creationId xmlns:p14="http://schemas.microsoft.com/office/powerpoint/2010/main" val="100334766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77767" y="14663"/>
            <a:ext cx="9265920" cy="6035040"/>
          </a:xfrm>
          <a:prstGeom prst="rect">
            <a:avLst/>
          </a:prstGeom>
        </p:spPr>
      </p:pic>
      <p:pic>
        <p:nvPicPr>
          <p:cNvPr id="20" name="图片 19"/>
          <p:cNvPicPr>
            <a:picLocks noChangeAspect="1"/>
          </p:cNvPicPr>
          <p:nvPr/>
        </p:nvPicPr>
        <p:blipFill>
          <a:blip r:embed="rId3"/>
          <a:stretch>
            <a:fillRect/>
          </a:stretch>
        </p:blipFill>
        <p:spPr>
          <a:xfrm>
            <a:off x="94891" y="1122470"/>
            <a:ext cx="5955298" cy="4272279"/>
          </a:xfrm>
          <a:prstGeom prst="rect">
            <a:avLst/>
          </a:prstGeom>
          <a:noFill/>
          <a:ln w="38100">
            <a:solidFill>
              <a:srgbClr val="FFC000"/>
            </a:solidFill>
          </a:ln>
        </p:spPr>
      </p:pic>
      <p:sp>
        <p:nvSpPr>
          <p:cNvPr id="9" name="文本框 8"/>
          <p:cNvSpPr txBox="1"/>
          <p:nvPr/>
        </p:nvSpPr>
        <p:spPr>
          <a:xfrm>
            <a:off x="7910424" y="5788098"/>
            <a:ext cx="4144660" cy="923330"/>
          </a:xfrm>
          <a:prstGeom prst="rect">
            <a:avLst/>
          </a:prstGeom>
          <a:solidFill>
            <a:schemeClr val="bg2"/>
          </a:solidFill>
        </p:spPr>
        <p:txBody>
          <a:bodyPr vert="horz" wrap="square" rtlCol="0">
            <a:spAutoFit/>
          </a:bodyPr>
          <a:lstStyle/>
          <a:p>
            <a:pPr algn="ctr"/>
            <a:r>
              <a:rPr lang="zh-CN" altLang="en-US" sz="5400" dirty="0" smtClean="0">
                <a:solidFill>
                  <a:srgbClr val="FF0000"/>
                </a:solidFill>
                <a:latin typeface="方正超粗黑_GBK" panose="03000509000000000000" pitchFamily="65" charset="-122"/>
                <a:ea typeface="方正超粗黑_GBK" panose="03000509000000000000" pitchFamily="65" charset="-122"/>
              </a:rPr>
              <a:t>磁屑探测器</a:t>
            </a:r>
            <a:endParaRPr lang="zh-CN" altLang="en-US" sz="5400" dirty="0">
              <a:solidFill>
                <a:srgbClr val="FF0000"/>
              </a:solidFill>
              <a:latin typeface="方正超粗黑_GBK" panose="03000509000000000000" pitchFamily="65" charset="-122"/>
              <a:ea typeface="方正超粗黑_GBK" panose="03000509000000000000" pitchFamily="65" charset="-122"/>
            </a:endParaRPr>
          </a:p>
        </p:txBody>
      </p:sp>
      <p:sp>
        <p:nvSpPr>
          <p:cNvPr id="11" name="文本框 10"/>
          <p:cNvSpPr txBox="1"/>
          <p:nvPr/>
        </p:nvSpPr>
        <p:spPr>
          <a:xfrm>
            <a:off x="655608" y="5704839"/>
            <a:ext cx="6590581" cy="646331"/>
          </a:xfrm>
          <a:prstGeom prst="rect">
            <a:avLst/>
          </a:prstGeom>
          <a:solidFill>
            <a:schemeClr val="bg2"/>
          </a:solidFill>
        </p:spPr>
        <p:txBody>
          <a:bodyPr wrap="square" rtlCol="0">
            <a:spAutoFit/>
          </a:bodyPr>
          <a:lstStyle/>
          <a:p>
            <a:r>
              <a:rPr lang="zh-CN" altLang="en-US" dirty="0">
                <a:latin typeface="方正超粗黑_GBK" panose="03000509000000000000" pitchFamily="65" charset="-122"/>
                <a:ea typeface="方正超粗黑_GBK" panose="03000509000000000000" pitchFamily="65" charset="-122"/>
              </a:rPr>
              <a:t>磁屑探测器可以收集来自排油管路的滑油中的悬浮金属颗粒。共有三个磁屑探测器</a:t>
            </a:r>
            <a:r>
              <a:rPr lang="zh-CN" altLang="en-US" dirty="0" smtClean="0">
                <a:latin typeface="方正超粗黑_GBK" panose="03000509000000000000" pitchFamily="65" charset="-122"/>
                <a:ea typeface="方正超粗黑_GBK" panose="03000509000000000000" pitchFamily="65" charset="-122"/>
              </a:rPr>
              <a:t>，分别对应前</a:t>
            </a:r>
            <a:r>
              <a:rPr lang="zh-CN" altLang="en-US" dirty="0">
                <a:latin typeface="方正超粗黑_GBK" panose="03000509000000000000" pitchFamily="65" charset="-122"/>
                <a:ea typeface="方正超粗黑_GBK" panose="03000509000000000000" pitchFamily="65" charset="-122"/>
              </a:rPr>
              <a:t>油槽、后油槽和</a:t>
            </a:r>
            <a:r>
              <a:rPr lang="en-US" altLang="zh-CN" dirty="0">
                <a:latin typeface="方正超粗黑_GBK" panose="03000509000000000000" pitchFamily="65" charset="-122"/>
                <a:ea typeface="方正超粗黑_GBK" panose="03000509000000000000" pitchFamily="65" charset="-122"/>
              </a:rPr>
              <a:t>AGB/TGB</a:t>
            </a:r>
            <a:r>
              <a:rPr lang="zh-CN" altLang="en-US" dirty="0">
                <a:latin typeface="方正超粗黑_GBK" panose="03000509000000000000" pitchFamily="65" charset="-122"/>
                <a:ea typeface="方正超粗黑_GBK" panose="03000509000000000000" pitchFamily="65" charset="-122"/>
              </a:rPr>
              <a:t>油槽。</a:t>
            </a:r>
            <a:endParaRPr lang="zh-CN" altLang="en-US" dirty="0" smtClean="0">
              <a:latin typeface="方正超粗黑_GBK" panose="03000509000000000000" pitchFamily="65" charset="-122"/>
              <a:ea typeface="方正超粗黑_GBK" panose="03000509000000000000" pitchFamily="65" charset="-122"/>
            </a:endParaRPr>
          </a:p>
        </p:txBody>
      </p:sp>
      <p:sp>
        <p:nvSpPr>
          <p:cNvPr id="13" name="文本框 12"/>
          <p:cNvSpPr txBox="1"/>
          <p:nvPr/>
        </p:nvSpPr>
        <p:spPr>
          <a:xfrm>
            <a:off x="9835644" y="3023561"/>
            <a:ext cx="503486" cy="246221"/>
          </a:xfrm>
          <a:prstGeom prst="rect">
            <a:avLst/>
          </a:prstGeom>
          <a:solidFill>
            <a:schemeClr val="bg2"/>
          </a:solidFill>
        </p:spPr>
        <p:txBody>
          <a:bodyPr wrap="square" rtlCol="0">
            <a:spAutoFit/>
          </a:bodyPr>
          <a:lstStyle/>
          <a:p>
            <a:pPr algn="ctr"/>
            <a:r>
              <a:rPr lang="en-US" altLang="zh-CN" sz="1000" dirty="0" smtClean="0">
                <a:solidFill>
                  <a:srgbClr val="C00000"/>
                </a:solidFill>
                <a:latin typeface="方正超粗黑_GBK" panose="03000509000000000000" pitchFamily="65" charset="-122"/>
                <a:ea typeface="方正超粗黑_GBK" panose="03000509000000000000" pitchFamily="65" charset="-122"/>
              </a:rPr>
              <a:t>TGB</a:t>
            </a:r>
            <a:endParaRPr lang="zh-CN" altLang="en-US" sz="1000" dirty="0" smtClean="0">
              <a:solidFill>
                <a:srgbClr val="C00000"/>
              </a:solidFill>
              <a:latin typeface="方正超粗黑_GBK" panose="03000509000000000000" pitchFamily="65" charset="-122"/>
              <a:ea typeface="方正超粗黑_GBK" panose="03000509000000000000" pitchFamily="65" charset="-122"/>
            </a:endParaRPr>
          </a:p>
        </p:txBody>
      </p:sp>
      <p:sp>
        <p:nvSpPr>
          <p:cNvPr id="14" name="文本框 13"/>
          <p:cNvSpPr txBox="1"/>
          <p:nvPr/>
        </p:nvSpPr>
        <p:spPr>
          <a:xfrm>
            <a:off x="9866487" y="1016585"/>
            <a:ext cx="338554" cy="536399"/>
          </a:xfrm>
          <a:prstGeom prst="rect">
            <a:avLst/>
          </a:prstGeom>
          <a:solidFill>
            <a:schemeClr val="bg2"/>
          </a:solidFill>
        </p:spPr>
        <p:txBody>
          <a:bodyPr vert="eaVert" wrap="square" rtlCol="0">
            <a:spAutoFit/>
          </a:bodyPr>
          <a:lstStyle/>
          <a:p>
            <a:pPr algn="ctr"/>
            <a:r>
              <a:rPr lang="zh-CN" altLang="en-US" sz="1000" dirty="0" smtClean="0">
                <a:solidFill>
                  <a:srgbClr val="C00000"/>
                </a:solidFill>
                <a:latin typeface="方正超粗黑_GBK" panose="03000509000000000000" pitchFamily="65" charset="-122"/>
                <a:ea typeface="方正超粗黑_GBK" panose="03000509000000000000" pitchFamily="65" charset="-122"/>
              </a:rPr>
              <a:t>后油槽</a:t>
            </a:r>
          </a:p>
        </p:txBody>
      </p:sp>
      <p:sp>
        <p:nvSpPr>
          <p:cNvPr id="15" name="文本框 14"/>
          <p:cNvSpPr txBox="1"/>
          <p:nvPr/>
        </p:nvSpPr>
        <p:spPr>
          <a:xfrm>
            <a:off x="9835644" y="1891101"/>
            <a:ext cx="338554" cy="536399"/>
          </a:xfrm>
          <a:prstGeom prst="rect">
            <a:avLst/>
          </a:prstGeom>
          <a:solidFill>
            <a:schemeClr val="bg2"/>
          </a:solidFill>
        </p:spPr>
        <p:txBody>
          <a:bodyPr vert="eaVert" wrap="square" rtlCol="0">
            <a:spAutoFit/>
          </a:bodyPr>
          <a:lstStyle/>
          <a:p>
            <a:pPr algn="ctr"/>
            <a:r>
              <a:rPr lang="zh-CN" altLang="en-US" sz="1000" dirty="0" smtClean="0">
                <a:solidFill>
                  <a:srgbClr val="C00000"/>
                </a:solidFill>
                <a:latin typeface="方正超粗黑_GBK" panose="03000509000000000000" pitchFamily="65" charset="-122"/>
                <a:ea typeface="方正超粗黑_GBK" panose="03000509000000000000" pitchFamily="65" charset="-122"/>
              </a:rPr>
              <a:t>前油槽</a:t>
            </a:r>
          </a:p>
        </p:txBody>
      </p:sp>
      <p:sp>
        <p:nvSpPr>
          <p:cNvPr id="16" name="文本框 15"/>
          <p:cNvSpPr txBox="1"/>
          <p:nvPr/>
        </p:nvSpPr>
        <p:spPr>
          <a:xfrm>
            <a:off x="10560263" y="3852735"/>
            <a:ext cx="503486" cy="246221"/>
          </a:xfrm>
          <a:prstGeom prst="rect">
            <a:avLst/>
          </a:prstGeom>
          <a:solidFill>
            <a:schemeClr val="bg2"/>
          </a:solidFill>
        </p:spPr>
        <p:txBody>
          <a:bodyPr wrap="square" rtlCol="0">
            <a:spAutoFit/>
          </a:bodyPr>
          <a:lstStyle/>
          <a:p>
            <a:pPr algn="ctr"/>
            <a:r>
              <a:rPr lang="en-US" altLang="zh-CN" sz="1000" dirty="0" smtClean="0">
                <a:solidFill>
                  <a:srgbClr val="C00000"/>
                </a:solidFill>
                <a:latin typeface="方正超粗黑_GBK" panose="03000509000000000000" pitchFamily="65" charset="-122"/>
                <a:ea typeface="方正超粗黑_GBK" panose="03000509000000000000" pitchFamily="65" charset="-122"/>
              </a:rPr>
              <a:t>AGB</a:t>
            </a:r>
            <a:endParaRPr lang="zh-CN" altLang="en-US" sz="1000" dirty="0" smtClean="0">
              <a:solidFill>
                <a:srgbClr val="C00000"/>
              </a:solidFill>
              <a:latin typeface="方正超粗黑_GBK" panose="03000509000000000000" pitchFamily="65" charset="-122"/>
              <a:ea typeface="方正超粗黑_GBK" panose="03000509000000000000" pitchFamily="65" charset="-122"/>
            </a:endParaRPr>
          </a:p>
        </p:txBody>
      </p:sp>
      <p:sp>
        <p:nvSpPr>
          <p:cNvPr id="29" name="文本框 28"/>
          <p:cNvSpPr txBox="1"/>
          <p:nvPr/>
        </p:nvSpPr>
        <p:spPr>
          <a:xfrm>
            <a:off x="6258349" y="5077437"/>
            <a:ext cx="1139460" cy="369332"/>
          </a:xfrm>
          <a:prstGeom prst="rect">
            <a:avLst/>
          </a:prstGeom>
          <a:solidFill>
            <a:schemeClr val="bg2"/>
          </a:solidFill>
        </p:spPr>
        <p:txBody>
          <a:bodyPr wrap="square" rtlCol="0">
            <a:spAutoFit/>
          </a:bodyPr>
          <a:lstStyle/>
          <a:p>
            <a:r>
              <a:rPr lang="zh-CN" altLang="en-US" dirty="0" smtClean="0">
                <a:latin typeface="方正超粗黑_GBK" panose="03000509000000000000" pitchFamily="65" charset="-122"/>
                <a:ea typeface="方正超粗黑_GBK" panose="03000509000000000000" pitchFamily="65" charset="-122"/>
              </a:rPr>
              <a:t>润滑组件</a:t>
            </a:r>
            <a:endParaRPr lang="zh-CN" altLang="en-US" dirty="0" smtClean="0">
              <a:latin typeface="方正超粗黑_GBK" panose="03000509000000000000" pitchFamily="65" charset="-122"/>
              <a:ea typeface="方正超粗黑_GBK" panose="03000509000000000000" pitchFamily="65" charset="-122"/>
            </a:endParaRPr>
          </a:p>
        </p:txBody>
      </p:sp>
      <p:sp>
        <p:nvSpPr>
          <p:cNvPr id="27" name="椭圆 26"/>
          <p:cNvSpPr/>
          <p:nvPr/>
        </p:nvSpPr>
        <p:spPr>
          <a:xfrm>
            <a:off x="8242646" y="2831481"/>
            <a:ext cx="403121" cy="403121"/>
          </a:xfrm>
          <a:prstGeom prst="ellipse">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文本框 34"/>
          <p:cNvSpPr txBox="1"/>
          <p:nvPr/>
        </p:nvSpPr>
        <p:spPr>
          <a:xfrm>
            <a:off x="8270324" y="2848375"/>
            <a:ext cx="347764" cy="369332"/>
          </a:xfrm>
          <a:prstGeom prst="rect">
            <a:avLst/>
          </a:prstGeom>
          <a:noFill/>
        </p:spPr>
        <p:txBody>
          <a:bodyPr wrap="square" rtlCol="0">
            <a:spAutoFit/>
          </a:bodyPr>
          <a:lstStyle/>
          <a:p>
            <a:r>
              <a:rPr lang="en-US" altLang="zh-CN" dirty="0" smtClean="0">
                <a:solidFill>
                  <a:srgbClr val="FF0000"/>
                </a:solidFill>
                <a:latin typeface="方正超粗黑_GBK" panose="03000509000000000000" pitchFamily="65" charset="-122"/>
                <a:ea typeface="方正超粗黑_GBK" panose="03000509000000000000" pitchFamily="65" charset="-122"/>
              </a:rPr>
              <a:t>3</a:t>
            </a:r>
            <a:endParaRPr lang="zh-CN" altLang="en-US" dirty="0" smtClean="0">
              <a:solidFill>
                <a:srgbClr val="FF0000"/>
              </a:solidFill>
              <a:latin typeface="方正超粗黑_GBK" panose="03000509000000000000" pitchFamily="65" charset="-122"/>
              <a:ea typeface="方正超粗黑_GBK" panose="03000509000000000000" pitchFamily="65" charset="-122"/>
            </a:endParaRPr>
          </a:p>
        </p:txBody>
      </p:sp>
      <p:sp>
        <p:nvSpPr>
          <p:cNvPr id="37" name="椭圆 36"/>
          <p:cNvSpPr/>
          <p:nvPr/>
        </p:nvSpPr>
        <p:spPr>
          <a:xfrm>
            <a:off x="8155723" y="3651175"/>
            <a:ext cx="403121" cy="403121"/>
          </a:xfrm>
          <a:prstGeom prst="ellipse">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文本框 37"/>
          <p:cNvSpPr txBox="1"/>
          <p:nvPr/>
        </p:nvSpPr>
        <p:spPr>
          <a:xfrm>
            <a:off x="8183401" y="3668069"/>
            <a:ext cx="347764" cy="369332"/>
          </a:xfrm>
          <a:prstGeom prst="rect">
            <a:avLst/>
          </a:prstGeom>
          <a:noFill/>
        </p:spPr>
        <p:txBody>
          <a:bodyPr wrap="square" rtlCol="0">
            <a:spAutoFit/>
          </a:bodyPr>
          <a:lstStyle/>
          <a:p>
            <a:r>
              <a:rPr lang="en-US" altLang="zh-CN" dirty="0" smtClean="0">
                <a:solidFill>
                  <a:srgbClr val="FF0000"/>
                </a:solidFill>
                <a:latin typeface="方正超粗黑_GBK" panose="03000509000000000000" pitchFamily="65" charset="-122"/>
                <a:ea typeface="方正超粗黑_GBK" panose="03000509000000000000" pitchFamily="65" charset="-122"/>
              </a:rPr>
              <a:t>2</a:t>
            </a:r>
            <a:endParaRPr lang="zh-CN" altLang="en-US" dirty="0" smtClean="0">
              <a:solidFill>
                <a:srgbClr val="FF0000"/>
              </a:solidFill>
              <a:latin typeface="方正超粗黑_GBK" panose="03000509000000000000" pitchFamily="65" charset="-122"/>
              <a:ea typeface="方正超粗黑_GBK" panose="03000509000000000000" pitchFamily="65" charset="-122"/>
            </a:endParaRPr>
          </a:p>
        </p:txBody>
      </p:sp>
      <p:sp>
        <p:nvSpPr>
          <p:cNvPr id="39" name="椭圆 38"/>
          <p:cNvSpPr/>
          <p:nvPr/>
        </p:nvSpPr>
        <p:spPr>
          <a:xfrm>
            <a:off x="8068763" y="4674316"/>
            <a:ext cx="403121" cy="403121"/>
          </a:xfrm>
          <a:prstGeom prst="ellipse">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文本框 39"/>
          <p:cNvSpPr txBox="1"/>
          <p:nvPr/>
        </p:nvSpPr>
        <p:spPr>
          <a:xfrm>
            <a:off x="8096441" y="4691210"/>
            <a:ext cx="347764" cy="369332"/>
          </a:xfrm>
          <a:prstGeom prst="rect">
            <a:avLst/>
          </a:prstGeom>
          <a:noFill/>
        </p:spPr>
        <p:txBody>
          <a:bodyPr wrap="square" rtlCol="0">
            <a:spAutoFit/>
          </a:bodyPr>
          <a:lstStyle/>
          <a:p>
            <a:r>
              <a:rPr lang="en-US" altLang="zh-CN" dirty="0" smtClean="0">
                <a:solidFill>
                  <a:srgbClr val="FF0000"/>
                </a:solidFill>
                <a:latin typeface="方正超粗黑_GBK" panose="03000509000000000000" pitchFamily="65" charset="-122"/>
                <a:ea typeface="方正超粗黑_GBK" panose="03000509000000000000" pitchFamily="65" charset="-122"/>
              </a:rPr>
              <a:t>1</a:t>
            </a:r>
            <a:endParaRPr lang="zh-CN" altLang="en-US" dirty="0" smtClean="0">
              <a:solidFill>
                <a:srgbClr val="FF0000"/>
              </a:solidFill>
              <a:latin typeface="方正超粗黑_GBK" panose="03000509000000000000" pitchFamily="65" charset="-122"/>
              <a:ea typeface="方正超粗黑_GBK" panose="03000509000000000000" pitchFamily="65" charset="-122"/>
            </a:endParaRPr>
          </a:p>
        </p:txBody>
      </p:sp>
      <p:sp>
        <p:nvSpPr>
          <p:cNvPr id="41" name="椭圆 40"/>
          <p:cNvSpPr/>
          <p:nvPr/>
        </p:nvSpPr>
        <p:spPr>
          <a:xfrm>
            <a:off x="4597979" y="1526328"/>
            <a:ext cx="403121" cy="403121"/>
          </a:xfrm>
          <a:prstGeom prst="ellipse">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p:cNvSpPr txBox="1"/>
          <p:nvPr/>
        </p:nvSpPr>
        <p:spPr>
          <a:xfrm>
            <a:off x="4625658" y="1560117"/>
            <a:ext cx="347764" cy="369332"/>
          </a:xfrm>
          <a:prstGeom prst="rect">
            <a:avLst/>
          </a:prstGeom>
          <a:noFill/>
        </p:spPr>
        <p:txBody>
          <a:bodyPr wrap="square" rtlCol="0">
            <a:spAutoFit/>
          </a:bodyPr>
          <a:lstStyle/>
          <a:p>
            <a:r>
              <a:rPr lang="en-US" altLang="zh-CN" dirty="0" smtClean="0">
                <a:solidFill>
                  <a:srgbClr val="FF0000"/>
                </a:solidFill>
                <a:latin typeface="方正超粗黑_GBK" panose="03000509000000000000" pitchFamily="65" charset="-122"/>
                <a:ea typeface="方正超粗黑_GBK" panose="03000509000000000000" pitchFamily="65" charset="-122"/>
              </a:rPr>
              <a:t>1</a:t>
            </a:r>
            <a:endParaRPr lang="zh-CN" altLang="en-US" dirty="0" smtClean="0">
              <a:solidFill>
                <a:srgbClr val="FF0000"/>
              </a:solidFill>
              <a:latin typeface="方正超粗黑_GBK" panose="03000509000000000000" pitchFamily="65" charset="-122"/>
              <a:ea typeface="方正超粗黑_GBK" panose="03000509000000000000" pitchFamily="65" charset="-122"/>
            </a:endParaRPr>
          </a:p>
        </p:txBody>
      </p:sp>
      <p:sp>
        <p:nvSpPr>
          <p:cNvPr id="43" name="椭圆 42"/>
          <p:cNvSpPr/>
          <p:nvPr/>
        </p:nvSpPr>
        <p:spPr>
          <a:xfrm>
            <a:off x="4697978" y="2367095"/>
            <a:ext cx="403121" cy="403121"/>
          </a:xfrm>
          <a:prstGeom prst="ellipse">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文本框 43"/>
          <p:cNvSpPr txBox="1"/>
          <p:nvPr/>
        </p:nvSpPr>
        <p:spPr>
          <a:xfrm>
            <a:off x="4725657" y="2367095"/>
            <a:ext cx="347764" cy="369332"/>
          </a:xfrm>
          <a:prstGeom prst="rect">
            <a:avLst/>
          </a:prstGeom>
          <a:noFill/>
        </p:spPr>
        <p:txBody>
          <a:bodyPr wrap="square" rtlCol="0">
            <a:spAutoFit/>
          </a:bodyPr>
          <a:lstStyle/>
          <a:p>
            <a:r>
              <a:rPr lang="en-US" altLang="zh-CN" dirty="0" smtClean="0">
                <a:solidFill>
                  <a:srgbClr val="FF0000"/>
                </a:solidFill>
                <a:latin typeface="方正超粗黑_GBK" panose="03000509000000000000" pitchFamily="65" charset="-122"/>
                <a:ea typeface="方正超粗黑_GBK" panose="03000509000000000000" pitchFamily="65" charset="-122"/>
              </a:rPr>
              <a:t>2</a:t>
            </a:r>
            <a:endParaRPr lang="zh-CN" altLang="en-US" dirty="0" smtClean="0">
              <a:solidFill>
                <a:srgbClr val="FF0000"/>
              </a:solidFill>
              <a:latin typeface="方正超粗黑_GBK" panose="03000509000000000000" pitchFamily="65" charset="-122"/>
              <a:ea typeface="方正超粗黑_GBK" panose="03000509000000000000" pitchFamily="65" charset="-122"/>
            </a:endParaRPr>
          </a:p>
        </p:txBody>
      </p:sp>
      <p:sp>
        <p:nvSpPr>
          <p:cNvPr id="45" name="椭圆 44"/>
          <p:cNvSpPr/>
          <p:nvPr/>
        </p:nvSpPr>
        <p:spPr>
          <a:xfrm>
            <a:off x="4828006" y="3068222"/>
            <a:ext cx="403121" cy="403121"/>
          </a:xfrm>
          <a:prstGeom prst="ellipse">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文本框 45"/>
          <p:cNvSpPr txBox="1"/>
          <p:nvPr/>
        </p:nvSpPr>
        <p:spPr>
          <a:xfrm>
            <a:off x="4855684" y="3085116"/>
            <a:ext cx="347764" cy="369332"/>
          </a:xfrm>
          <a:prstGeom prst="rect">
            <a:avLst/>
          </a:prstGeom>
          <a:noFill/>
        </p:spPr>
        <p:txBody>
          <a:bodyPr wrap="square" rtlCol="0">
            <a:spAutoFit/>
          </a:bodyPr>
          <a:lstStyle/>
          <a:p>
            <a:r>
              <a:rPr lang="en-US" altLang="zh-CN" dirty="0" smtClean="0">
                <a:solidFill>
                  <a:srgbClr val="FF0000"/>
                </a:solidFill>
                <a:latin typeface="方正超粗黑_GBK" panose="03000509000000000000" pitchFamily="65" charset="-122"/>
                <a:ea typeface="方正超粗黑_GBK" panose="03000509000000000000" pitchFamily="65" charset="-122"/>
              </a:rPr>
              <a:t>3</a:t>
            </a:r>
            <a:endParaRPr lang="zh-CN" altLang="en-US" dirty="0" smtClean="0">
              <a:solidFill>
                <a:srgbClr val="FF0000"/>
              </a:solidFill>
              <a:latin typeface="方正超粗黑_GBK" panose="03000509000000000000" pitchFamily="65" charset="-122"/>
              <a:ea typeface="方正超粗黑_GBK" panose="03000509000000000000" pitchFamily="65" charset="-122"/>
            </a:endParaRPr>
          </a:p>
        </p:txBody>
      </p:sp>
      <p:cxnSp>
        <p:nvCxnSpPr>
          <p:cNvPr id="47" name="直接箭头连接符 46"/>
          <p:cNvCxnSpPr>
            <a:stCxn id="48" idx="0"/>
          </p:cNvCxnSpPr>
          <p:nvPr/>
        </p:nvCxnSpPr>
        <p:spPr>
          <a:xfrm flipH="1" flipV="1">
            <a:off x="4685068" y="3735717"/>
            <a:ext cx="387003" cy="972064"/>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48" name="文本框 47"/>
          <p:cNvSpPr txBox="1"/>
          <p:nvPr/>
        </p:nvSpPr>
        <p:spPr>
          <a:xfrm>
            <a:off x="4502341" y="4707781"/>
            <a:ext cx="1139460" cy="646331"/>
          </a:xfrm>
          <a:prstGeom prst="rect">
            <a:avLst/>
          </a:prstGeom>
          <a:solidFill>
            <a:schemeClr val="bg2"/>
          </a:solidFill>
        </p:spPr>
        <p:txBody>
          <a:bodyPr wrap="square" rtlCol="0">
            <a:spAutoFit/>
          </a:bodyPr>
          <a:lstStyle/>
          <a:p>
            <a:pPr algn="ctr"/>
            <a:r>
              <a:rPr lang="zh-CN" altLang="en-US" dirty="0" smtClean="0">
                <a:latin typeface="方正超粗黑_GBK" panose="03000509000000000000" pitchFamily="65" charset="-122"/>
                <a:ea typeface="方正超粗黑_GBK" panose="03000509000000000000" pitchFamily="65" charset="-122"/>
              </a:rPr>
              <a:t>滑油箱</a:t>
            </a:r>
            <a:endParaRPr lang="en-US" altLang="zh-CN" dirty="0" smtClean="0">
              <a:latin typeface="方正超粗黑_GBK" panose="03000509000000000000" pitchFamily="65" charset="-122"/>
              <a:ea typeface="方正超粗黑_GBK" panose="03000509000000000000" pitchFamily="65" charset="-122"/>
            </a:endParaRPr>
          </a:p>
          <a:p>
            <a:pPr algn="ctr"/>
            <a:r>
              <a:rPr lang="zh-CN" altLang="en-US" dirty="0" smtClean="0">
                <a:latin typeface="方正超粗黑_GBK" panose="03000509000000000000" pitchFamily="65" charset="-122"/>
                <a:ea typeface="方正超粗黑_GBK" panose="03000509000000000000" pitchFamily="65" charset="-122"/>
              </a:rPr>
              <a:t>供油管路</a:t>
            </a:r>
            <a:endParaRPr lang="zh-CN" altLang="en-US" dirty="0" smtClean="0">
              <a:latin typeface="方正超粗黑_GBK" panose="03000509000000000000" pitchFamily="65" charset="-122"/>
              <a:ea typeface="方正超粗黑_GBK" panose="03000509000000000000" pitchFamily="65" charset="-122"/>
            </a:endParaRPr>
          </a:p>
        </p:txBody>
      </p:sp>
    </p:spTree>
    <p:extLst>
      <p:ext uri="{BB962C8B-B14F-4D97-AF65-F5344CB8AC3E}">
        <p14:creationId xmlns:p14="http://schemas.microsoft.com/office/powerpoint/2010/main" val="326099095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77767" y="14663"/>
            <a:ext cx="9265920" cy="6035040"/>
          </a:xfrm>
          <a:prstGeom prst="rect">
            <a:avLst/>
          </a:prstGeom>
        </p:spPr>
      </p:pic>
      <p:pic>
        <p:nvPicPr>
          <p:cNvPr id="2" name="图片 1"/>
          <p:cNvPicPr>
            <a:picLocks noChangeAspect="1"/>
          </p:cNvPicPr>
          <p:nvPr/>
        </p:nvPicPr>
        <p:blipFill rotWithShape="1">
          <a:blip r:embed="rId3">
            <a:extLst>
              <a:ext uri="{28A0092B-C50C-407E-A947-70E740481C1C}">
                <a14:useLocalDpi xmlns:a14="http://schemas.microsoft.com/office/drawing/2010/main" val="0"/>
              </a:ext>
            </a:extLst>
          </a:blip>
          <a:srcRect l="37289"/>
          <a:stretch/>
        </p:blipFill>
        <p:spPr>
          <a:xfrm>
            <a:off x="259775" y="34198"/>
            <a:ext cx="5571681" cy="6677230"/>
          </a:xfrm>
          <a:prstGeom prst="rect">
            <a:avLst/>
          </a:prstGeom>
        </p:spPr>
      </p:pic>
      <p:sp>
        <p:nvSpPr>
          <p:cNvPr id="9" name="文本框 8"/>
          <p:cNvSpPr txBox="1"/>
          <p:nvPr/>
        </p:nvSpPr>
        <p:spPr>
          <a:xfrm>
            <a:off x="7910424" y="5788098"/>
            <a:ext cx="4144660" cy="923330"/>
          </a:xfrm>
          <a:prstGeom prst="rect">
            <a:avLst/>
          </a:prstGeom>
          <a:solidFill>
            <a:schemeClr val="bg2"/>
          </a:solidFill>
        </p:spPr>
        <p:txBody>
          <a:bodyPr vert="horz" wrap="square" rtlCol="0">
            <a:spAutoFit/>
          </a:bodyPr>
          <a:lstStyle/>
          <a:p>
            <a:pPr algn="ctr"/>
            <a:r>
              <a:rPr lang="zh-CN" altLang="en-US" sz="5400" dirty="0" smtClean="0">
                <a:solidFill>
                  <a:srgbClr val="FF0000"/>
                </a:solidFill>
                <a:latin typeface="方正超粗黑_GBK" panose="03000509000000000000" pitchFamily="65" charset="-122"/>
                <a:ea typeface="方正超粗黑_GBK" panose="03000509000000000000" pitchFamily="65" charset="-122"/>
              </a:rPr>
              <a:t>磁屑探测器</a:t>
            </a:r>
            <a:endParaRPr lang="zh-CN" altLang="en-US" sz="5400" dirty="0">
              <a:solidFill>
                <a:srgbClr val="FF0000"/>
              </a:solidFill>
              <a:latin typeface="方正超粗黑_GBK" panose="03000509000000000000" pitchFamily="65" charset="-122"/>
              <a:ea typeface="方正超粗黑_GBK" panose="03000509000000000000" pitchFamily="65" charset="-122"/>
            </a:endParaRPr>
          </a:p>
        </p:txBody>
      </p:sp>
      <p:sp>
        <p:nvSpPr>
          <p:cNvPr id="11" name="文本框 10"/>
          <p:cNvSpPr txBox="1"/>
          <p:nvPr/>
        </p:nvSpPr>
        <p:spPr>
          <a:xfrm>
            <a:off x="586596" y="6067697"/>
            <a:ext cx="6590581" cy="646331"/>
          </a:xfrm>
          <a:prstGeom prst="rect">
            <a:avLst/>
          </a:prstGeom>
          <a:solidFill>
            <a:schemeClr val="bg2"/>
          </a:solidFill>
        </p:spPr>
        <p:txBody>
          <a:bodyPr wrap="square" rtlCol="0">
            <a:spAutoFit/>
          </a:bodyPr>
          <a:lstStyle/>
          <a:p>
            <a:r>
              <a:rPr lang="zh-CN" altLang="en-US" dirty="0">
                <a:latin typeface="方正超粗黑_GBK" panose="03000509000000000000" pitchFamily="65" charset="-122"/>
                <a:ea typeface="方正超粗黑_GBK" panose="03000509000000000000" pitchFamily="65" charset="-122"/>
              </a:rPr>
              <a:t>磁屑探测器可以收集来自排油管路的滑油中的悬浮金属颗粒。共有三个磁屑探测器</a:t>
            </a:r>
            <a:r>
              <a:rPr lang="zh-CN" altLang="en-US" dirty="0" smtClean="0">
                <a:latin typeface="方正超粗黑_GBK" panose="03000509000000000000" pitchFamily="65" charset="-122"/>
                <a:ea typeface="方正超粗黑_GBK" panose="03000509000000000000" pitchFamily="65" charset="-122"/>
              </a:rPr>
              <a:t>，分别对应前</a:t>
            </a:r>
            <a:r>
              <a:rPr lang="zh-CN" altLang="en-US" dirty="0">
                <a:latin typeface="方正超粗黑_GBK" panose="03000509000000000000" pitchFamily="65" charset="-122"/>
                <a:ea typeface="方正超粗黑_GBK" panose="03000509000000000000" pitchFamily="65" charset="-122"/>
              </a:rPr>
              <a:t>油槽、后油槽和</a:t>
            </a:r>
            <a:r>
              <a:rPr lang="en-US" altLang="zh-CN" dirty="0">
                <a:latin typeface="方正超粗黑_GBK" panose="03000509000000000000" pitchFamily="65" charset="-122"/>
                <a:ea typeface="方正超粗黑_GBK" panose="03000509000000000000" pitchFamily="65" charset="-122"/>
              </a:rPr>
              <a:t>AGB/TGB</a:t>
            </a:r>
            <a:r>
              <a:rPr lang="zh-CN" altLang="en-US" dirty="0">
                <a:latin typeface="方正超粗黑_GBK" panose="03000509000000000000" pitchFamily="65" charset="-122"/>
                <a:ea typeface="方正超粗黑_GBK" panose="03000509000000000000" pitchFamily="65" charset="-122"/>
              </a:rPr>
              <a:t>油槽。</a:t>
            </a:r>
            <a:endParaRPr lang="zh-CN" altLang="en-US" dirty="0" smtClean="0">
              <a:latin typeface="方正超粗黑_GBK" panose="03000509000000000000" pitchFamily="65" charset="-122"/>
              <a:ea typeface="方正超粗黑_GBK" panose="03000509000000000000" pitchFamily="65" charset="-122"/>
            </a:endParaRPr>
          </a:p>
        </p:txBody>
      </p:sp>
      <p:sp>
        <p:nvSpPr>
          <p:cNvPr id="13" name="文本框 12"/>
          <p:cNvSpPr txBox="1"/>
          <p:nvPr/>
        </p:nvSpPr>
        <p:spPr>
          <a:xfrm>
            <a:off x="9835644" y="3023561"/>
            <a:ext cx="503486" cy="246221"/>
          </a:xfrm>
          <a:prstGeom prst="rect">
            <a:avLst/>
          </a:prstGeom>
          <a:solidFill>
            <a:schemeClr val="bg2"/>
          </a:solidFill>
        </p:spPr>
        <p:txBody>
          <a:bodyPr wrap="square" rtlCol="0">
            <a:spAutoFit/>
          </a:bodyPr>
          <a:lstStyle/>
          <a:p>
            <a:pPr algn="ctr"/>
            <a:r>
              <a:rPr lang="en-US" altLang="zh-CN" sz="1000" dirty="0" smtClean="0">
                <a:solidFill>
                  <a:srgbClr val="C00000"/>
                </a:solidFill>
                <a:latin typeface="方正超粗黑_GBK" panose="03000509000000000000" pitchFamily="65" charset="-122"/>
                <a:ea typeface="方正超粗黑_GBK" panose="03000509000000000000" pitchFamily="65" charset="-122"/>
              </a:rPr>
              <a:t>TGB</a:t>
            </a:r>
            <a:endParaRPr lang="zh-CN" altLang="en-US" sz="1000" dirty="0" smtClean="0">
              <a:solidFill>
                <a:srgbClr val="C00000"/>
              </a:solidFill>
              <a:latin typeface="方正超粗黑_GBK" panose="03000509000000000000" pitchFamily="65" charset="-122"/>
              <a:ea typeface="方正超粗黑_GBK" panose="03000509000000000000" pitchFamily="65" charset="-122"/>
            </a:endParaRPr>
          </a:p>
        </p:txBody>
      </p:sp>
      <p:sp>
        <p:nvSpPr>
          <p:cNvPr id="14" name="文本框 13"/>
          <p:cNvSpPr txBox="1"/>
          <p:nvPr/>
        </p:nvSpPr>
        <p:spPr>
          <a:xfrm>
            <a:off x="9866487" y="1016585"/>
            <a:ext cx="338554" cy="536399"/>
          </a:xfrm>
          <a:prstGeom prst="rect">
            <a:avLst/>
          </a:prstGeom>
          <a:solidFill>
            <a:schemeClr val="bg2"/>
          </a:solidFill>
        </p:spPr>
        <p:txBody>
          <a:bodyPr vert="eaVert" wrap="square" rtlCol="0">
            <a:spAutoFit/>
          </a:bodyPr>
          <a:lstStyle/>
          <a:p>
            <a:pPr algn="ctr"/>
            <a:r>
              <a:rPr lang="zh-CN" altLang="en-US" sz="1000" dirty="0" smtClean="0">
                <a:solidFill>
                  <a:srgbClr val="C00000"/>
                </a:solidFill>
                <a:latin typeface="方正超粗黑_GBK" panose="03000509000000000000" pitchFamily="65" charset="-122"/>
                <a:ea typeface="方正超粗黑_GBK" panose="03000509000000000000" pitchFamily="65" charset="-122"/>
              </a:rPr>
              <a:t>后油槽</a:t>
            </a:r>
          </a:p>
        </p:txBody>
      </p:sp>
      <p:sp>
        <p:nvSpPr>
          <p:cNvPr id="15" name="文本框 14"/>
          <p:cNvSpPr txBox="1"/>
          <p:nvPr/>
        </p:nvSpPr>
        <p:spPr>
          <a:xfrm>
            <a:off x="9835644" y="1891101"/>
            <a:ext cx="338554" cy="536399"/>
          </a:xfrm>
          <a:prstGeom prst="rect">
            <a:avLst/>
          </a:prstGeom>
          <a:solidFill>
            <a:schemeClr val="bg2"/>
          </a:solidFill>
        </p:spPr>
        <p:txBody>
          <a:bodyPr vert="eaVert" wrap="square" rtlCol="0">
            <a:spAutoFit/>
          </a:bodyPr>
          <a:lstStyle/>
          <a:p>
            <a:pPr algn="ctr"/>
            <a:r>
              <a:rPr lang="zh-CN" altLang="en-US" sz="1000" dirty="0" smtClean="0">
                <a:solidFill>
                  <a:srgbClr val="C00000"/>
                </a:solidFill>
                <a:latin typeface="方正超粗黑_GBK" panose="03000509000000000000" pitchFamily="65" charset="-122"/>
                <a:ea typeface="方正超粗黑_GBK" panose="03000509000000000000" pitchFamily="65" charset="-122"/>
              </a:rPr>
              <a:t>前油槽</a:t>
            </a:r>
          </a:p>
        </p:txBody>
      </p:sp>
      <p:sp>
        <p:nvSpPr>
          <p:cNvPr id="16" name="文本框 15"/>
          <p:cNvSpPr txBox="1"/>
          <p:nvPr/>
        </p:nvSpPr>
        <p:spPr>
          <a:xfrm>
            <a:off x="10560263" y="3852735"/>
            <a:ext cx="503486" cy="246221"/>
          </a:xfrm>
          <a:prstGeom prst="rect">
            <a:avLst/>
          </a:prstGeom>
          <a:solidFill>
            <a:schemeClr val="bg2"/>
          </a:solidFill>
        </p:spPr>
        <p:txBody>
          <a:bodyPr wrap="square" rtlCol="0">
            <a:spAutoFit/>
          </a:bodyPr>
          <a:lstStyle/>
          <a:p>
            <a:pPr algn="ctr"/>
            <a:r>
              <a:rPr lang="en-US" altLang="zh-CN" sz="1000" dirty="0" smtClean="0">
                <a:solidFill>
                  <a:srgbClr val="C00000"/>
                </a:solidFill>
                <a:latin typeface="方正超粗黑_GBK" panose="03000509000000000000" pitchFamily="65" charset="-122"/>
                <a:ea typeface="方正超粗黑_GBK" panose="03000509000000000000" pitchFamily="65" charset="-122"/>
              </a:rPr>
              <a:t>AGB</a:t>
            </a:r>
            <a:endParaRPr lang="zh-CN" altLang="en-US" sz="1000" dirty="0" smtClean="0">
              <a:solidFill>
                <a:srgbClr val="C00000"/>
              </a:solidFill>
              <a:latin typeface="方正超粗黑_GBK" panose="03000509000000000000" pitchFamily="65" charset="-122"/>
              <a:ea typeface="方正超粗黑_GBK" panose="03000509000000000000" pitchFamily="65" charset="-122"/>
            </a:endParaRPr>
          </a:p>
        </p:txBody>
      </p:sp>
      <p:sp>
        <p:nvSpPr>
          <p:cNvPr id="29" name="文本框 28"/>
          <p:cNvSpPr txBox="1"/>
          <p:nvPr/>
        </p:nvSpPr>
        <p:spPr>
          <a:xfrm>
            <a:off x="6258349" y="5077437"/>
            <a:ext cx="1139460" cy="369332"/>
          </a:xfrm>
          <a:prstGeom prst="rect">
            <a:avLst/>
          </a:prstGeom>
          <a:solidFill>
            <a:schemeClr val="bg2"/>
          </a:solidFill>
        </p:spPr>
        <p:txBody>
          <a:bodyPr wrap="square" rtlCol="0">
            <a:spAutoFit/>
          </a:bodyPr>
          <a:lstStyle/>
          <a:p>
            <a:r>
              <a:rPr lang="zh-CN" altLang="en-US" dirty="0" smtClean="0">
                <a:latin typeface="方正超粗黑_GBK" panose="03000509000000000000" pitchFamily="65" charset="-122"/>
                <a:ea typeface="方正超粗黑_GBK" panose="03000509000000000000" pitchFamily="65" charset="-122"/>
              </a:rPr>
              <a:t>润滑组件</a:t>
            </a:r>
            <a:endParaRPr lang="zh-CN" altLang="en-US" dirty="0" smtClean="0">
              <a:latin typeface="方正超粗黑_GBK" panose="03000509000000000000" pitchFamily="65" charset="-122"/>
              <a:ea typeface="方正超粗黑_GBK" panose="03000509000000000000" pitchFamily="65" charset="-122"/>
            </a:endParaRPr>
          </a:p>
        </p:txBody>
      </p:sp>
      <p:sp>
        <p:nvSpPr>
          <p:cNvPr id="27" name="椭圆 26"/>
          <p:cNvSpPr/>
          <p:nvPr/>
        </p:nvSpPr>
        <p:spPr>
          <a:xfrm>
            <a:off x="8242646" y="2831481"/>
            <a:ext cx="403121" cy="403121"/>
          </a:xfrm>
          <a:prstGeom prst="ellipse">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文本框 34"/>
          <p:cNvSpPr txBox="1"/>
          <p:nvPr/>
        </p:nvSpPr>
        <p:spPr>
          <a:xfrm>
            <a:off x="8270324" y="2848375"/>
            <a:ext cx="347764" cy="369332"/>
          </a:xfrm>
          <a:prstGeom prst="rect">
            <a:avLst/>
          </a:prstGeom>
          <a:noFill/>
        </p:spPr>
        <p:txBody>
          <a:bodyPr wrap="square" rtlCol="0">
            <a:spAutoFit/>
          </a:bodyPr>
          <a:lstStyle/>
          <a:p>
            <a:r>
              <a:rPr lang="en-US" altLang="zh-CN" dirty="0" smtClean="0">
                <a:solidFill>
                  <a:srgbClr val="FF0000"/>
                </a:solidFill>
                <a:latin typeface="方正超粗黑_GBK" panose="03000509000000000000" pitchFamily="65" charset="-122"/>
                <a:ea typeface="方正超粗黑_GBK" panose="03000509000000000000" pitchFamily="65" charset="-122"/>
              </a:rPr>
              <a:t>3</a:t>
            </a:r>
            <a:endParaRPr lang="zh-CN" altLang="en-US" dirty="0" smtClean="0">
              <a:solidFill>
                <a:srgbClr val="FF0000"/>
              </a:solidFill>
              <a:latin typeface="方正超粗黑_GBK" panose="03000509000000000000" pitchFamily="65" charset="-122"/>
              <a:ea typeface="方正超粗黑_GBK" panose="03000509000000000000" pitchFamily="65" charset="-122"/>
            </a:endParaRPr>
          </a:p>
        </p:txBody>
      </p:sp>
      <p:sp>
        <p:nvSpPr>
          <p:cNvPr id="37" name="椭圆 36"/>
          <p:cNvSpPr/>
          <p:nvPr/>
        </p:nvSpPr>
        <p:spPr>
          <a:xfrm>
            <a:off x="8155723" y="3651175"/>
            <a:ext cx="403121" cy="403121"/>
          </a:xfrm>
          <a:prstGeom prst="ellipse">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文本框 37"/>
          <p:cNvSpPr txBox="1"/>
          <p:nvPr/>
        </p:nvSpPr>
        <p:spPr>
          <a:xfrm>
            <a:off x="8183401" y="3668069"/>
            <a:ext cx="347764" cy="369332"/>
          </a:xfrm>
          <a:prstGeom prst="rect">
            <a:avLst/>
          </a:prstGeom>
          <a:noFill/>
        </p:spPr>
        <p:txBody>
          <a:bodyPr wrap="square" rtlCol="0">
            <a:spAutoFit/>
          </a:bodyPr>
          <a:lstStyle/>
          <a:p>
            <a:r>
              <a:rPr lang="en-US" altLang="zh-CN" dirty="0" smtClean="0">
                <a:solidFill>
                  <a:srgbClr val="FF0000"/>
                </a:solidFill>
                <a:latin typeface="方正超粗黑_GBK" panose="03000509000000000000" pitchFamily="65" charset="-122"/>
                <a:ea typeface="方正超粗黑_GBK" panose="03000509000000000000" pitchFamily="65" charset="-122"/>
              </a:rPr>
              <a:t>2</a:t>
            </a:r>
            <a:endParaRPr lang="zh-CN" altLang="en-US" dirty="0" smtClean="0">
              <a:solidFill>
                <a:srgbClr val="FF0000"/>
              </a:solidFill>
              <a:latin typeface="方正超粗黑_GBK" panose="03000509000000000000" pitchFamily="65" charset="-122"/>
              <a:ea typeface="方正超粗黑_GBK" panose="03000509000000000000" pitchFamily="65" charset="-122"/>
            </a:endParaRPr>
          </a:p>
        </p:txBody>
      </p:sp>
      <p:sp>
        <p:nvSpPr>
          <p:cNvPr id="39" name="椭圆 38"/>
          <p:cNvSpPr/>
          <p:nvPr/>
        </p:nvSpPr>
        <p:spPr>
          <a:xfrm>
            <a:off x="8068763" y="4674316"/>
            <a:ext cx="403121" cy="403121"/>
          </a:xfrm>
          <a:prstGeom prst="ellipse">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文本框 39"/>
          <p:cNvSpPr txBox="1"/>
          <p:nvPr/>
        </p:nvSpPr>
        <p:spPr>
          <a:xfrm>
            <a:off x="8096441" y="4691210"/>
            <a:ext cx="347764" cy="369332"/>
          </a:xfrm>
          <a:prstGeom prst="rect">
            <a:avLst/>
          </a:prstGeom>
          <a:noFill/>
        </p:spPr>
        <p:txBody>
          <a:bodyPr wrap="square" rtlCol="0">
            <a:spAutoFit/>
          </a:bodyPr>
          <a:lstStyle/>
          <a:p>
            <a:r>
              <a:rPr lang="en-US" altLang="zh-CN" dirty="0" smtClean="0">
                <a:solidFill>
                  <a:srgbClr val="FF0000"/>
                </a:solidFill>
                <a:latin typeface="方正超粗黑_GBK" panose="03000509000000000000" pitchFamily="65" charset="-122"/>
                <a:ea typeface="方正超粗黑_GBK" panose="03000509000000000000" pitchFamily="65" charset="-122"/>
              </a:rPr>
              <a:t>1</a:t>
            </a:r>
            <a:endParaRPr lang="zh-CN" altLang="en-US" dirty="0" smtClean="0">
              <a:solidFill>
                <a:srgbClr val="FF0000"/>
              </a:solidFill>
              <a:latin typeface="方正超粗黑_GBK" panose="03000509000000000000" pitchFamily="65" charset="-122"/>
              <a:ea typeface="方正超粗黑_GBK" panose="03000509000000000000" pitchFamily="65" charset="-122"/>
            </a:endParaRPr>
          </a:p>
        </p:txBody>
      </p:sp>
      <p:sp>
        <p:nvSpPr>
          <p:cNvPr id="41" name="椭圆 40"/>
          <p:cNvSpPr/>
          <p:nvPr/>
        </p:nvSpPr>
        <p:spPr>
          <a:xfrm>
            <a:off x="4956199" y="2969813"/>
            <a:ext cx="403121" cy="403121"/>
          </a:xfrm>
          <a:prstGeom prst="ellipse">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p:cNvSpPr txBox="1"/>
          <p:nvPr/>
        </p:nvSpPr>
        <p:spPr>
          <a:xfrm>
            <a:off x="4983878" y="3003602"/>
            <a:ext cx="347764" cy="369332"/>
          </a:xfrm>
          <a:prstGeom prst="rect">
            <a:avLst/>
          </a:prstGeom>
          <a:noFill/>
        </p:spPr>
        <p:txBody>
          <a:bodyPr wrap="square" rtlCol="0">
            <a:spAutoFit/>
          </a:bodyPr>
          <a:lstStyle/>
          <a:p>
            <a:r>
              <a:rPr lang="en-US" altLang="zh-CN" dirty="0" smtClean="0">
                <a:solidFill>
                  <a:srgbClr val="FF0000"/>
                </a:solidFill>
                <a:latin typeface="方正超粗黑_GBK" panose="03000509000000000000" pitchFamily="65" charset="-122"/>
                <a:ea typeface="方正超粗黑_GBK" panose="03000509000000000000" pitchFamily="65" charset="-122"/>
              </a:rPr>
              <a:t>1</a:t>
            </a:r>
            <a:endParaRPr lang="zh-CN" altLang="en-US" dirty="0" smtClean="0">
              <a:solidFill>
                <a:srgbClr val="FF0000"/>
              </a:solidFill>
              <a:latin typeface="方正超粗黑_GBK" panose="03000509000000000000" pitchFamily="65" charset="-122"/>
              <a:ea typeface="方正超粗黑_GBK" panose="03000509000000000000" pitchFamily="65" charset="-122"/>
            </a:endParaRPr>
          </a:p>
        </p:txBody>
      </p:sp>
      <p:sp>
        <p:nvSpPr>
          <p:cNvPr id="43" name="椭圆 42"/>
          <p:cNvSpPr/>
          <p:nvPr/>
        </p:nvSpPr>
        <p:spPr>
          <a:xfrm>
            <a:off x="5056198" y="3810580"/>
            <a:ext cx="403121" cy="403121"/>
          </a:xfrm>
          <a:prstGeom prst="ellipse">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文本框 43"/>
          <p:cNvSpPr txBox="1"/>
          <p:nvPr/>
        </p:nvSpPr>
        <p:spPr>
          <a:xfrm>
            <a:off x="5083877" y="3810580"/>
            <a:ext cx="347764" cy="369332"/>
          </a:xfrm>
          <a:prstGeom prst="rect">
            <a:avLst/>
          </a:prstGeom>
          <a:noFill/>
        </p:spPr>
        <p:txBody>
          <a:bodyPr wrap="square" rtlCol="0">
            <a:spAutoFit/>
          </a:bodyPr>
          <a:lstStyle/>
          <a:p>
            <a:r>
              <a:rPr lang="en-US" altLang="zh-CN" dirty="0" smtClean="0">
                <a:solidFill>
                  <a:srgbClr val="FF0000"/>
                </a:solidFill>
                <a:latin typeface="方正超粗黑_GBK" panose="03000509000000000000" pitchFamily="65" charset="-122"/>
                <a:ea typeface="方正超粗黑_GBK" panose="03000509000000000000" pitchFamily="65" charset="-122"/>
              </a:rPr>
              <a:t>2</a:t>
            </a:r>
            <a:endParaRPr lang="zh-CN" altLang="en-US" dirty="0" smtClean="0">
              <a:solidFill>
                <a:srgbClr val="FF0000"/>
              </a:solidFill>
              <a:latin typeface="方正超粗黑_GBK" panose="03000509000000000000" pitchFamily="65" charset="-122"/>
              <a:ea typeface="方正超粗黑_GBK" panose="03000509000000000000" pitchFamily="65" charset="-122"/>
            </a:endParaRPr>
          </a:p>
        </p:txBody>
      </p:sp>
      <p:sp>
        <p:nvSpPr>
          <p:cNvPr id="45" name="椭圆 44"/>
          <p:cNvSpPr/>
          <p:nvPr/>
        </p:nvSpPr>
        <p:spPr>
          <a:xfrm>
            <a:off x="4754639" y="4415998"/>
            <a:ext cx="403121" cy="403121"/>
          </a:xfrm>
          <a:prstGeom prst="ellipse">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文本框 45"/>
          <p:cNvSpPr txBox="1"/>
          <p:nvPr/>
        </p:nvSpPr>
        <p:spPr>
          <a:xfrm>
            <a:off x="4782317" y="4432892"/>
            <a:ext cx="347764" cy="369332"/>
          </a:xfrm>
          <a:prstGeom prst="rect">
            <a:avLst/>
          </a:prstGeom>
          <a:noFill/>
        </p:spPr>
        <p:txBody>
          <a:bodyPr wrap="square" rtlCol="0">
            <a:spAutoFit/>
          </a:bodyPr>
          <a:lstStyle/>
          <a:p>
            <a:r>
              <a:rPr lang="en-US" altLang="zh-CN" dirty="0" smtClean="0">
                <a:solidFill>
                  <a:srgbClr val="FF0000"/>
                </a:solidFill>
                <a:latin typeface="方正超粗黑_GBK" panose="03000509000000000000" pitchFamily="65" charset="-122"/>
                <a:ea typeface="方正超粗黑_GBK" panose="03000509000000000000" pitchFamily="65" charset="-122"/>
              </a:rPr>
              <a:t>3</a:t>
            </a:r>
            <a:endParaRPr lang="zh-CN" altLang="en-US" dirty="0" smtClean="0">
              <a:solidFill>
                <a:srgbClr val="FF0000"/>
              </a:solidFill>
              <a:latin typeface="方正超粗黑_GBK" panose="03000509000000000000" pitchFamily="65" charset="-122"/>
              <a:ea typeface="方正超粗黑_GBK" panose="03000509000000000000" pitchFamily="65" charset="-122"/>
            </a:endParaRPr>
          </a:p>
        </p:txBody>
      </p:sp>
      <p:cxnSp>
        <p:nvCxnSpPr>
          <p:cNvPr id="47" name="直接箭头连接符 46"/>
          <p:cNvCxnSpPr>
            <a:stCxn id="48" idx="3"/>
          </p:cNvCxnSpPr>
          <p:nvPr/>
        </p:nvCxnSpPr>
        <p:spPr>
          <a:xfrm flipV="1">
            <a:off x="3700858" y="5218981"/>
            <a:ext cx="931527" cy="469530"/>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48" name="文本框 47"/>
          <p:cNvSpPr txBox="1"/>
          <p:nvPr/>
        </p:nvSpPr>
        <p:spPr>
          <a:xfrm>
            <a:off x="2561398" y="5365345"/>
            <a:ext cx="1139460" cy="646331"/>
          </a:xfrm>
          <a:prstGeom prst="rect">
            <a:avLst/>
          </a:prstGeom>
          <a:solidFill>
            <a:schemeClr val="bg2"/>
          </a:solidFill>
        </p:spPr>
        <p:txBody>
          <a:bodyPr wrap="square" rtlCol="0">
            <a:spAutoFit/>
          </a:bodyPr>
          <a:lstStyle/>
          <a:p>
            <a:pPr algn="ctr"/>
            <a:r>
              <a:rPr lang="zh-CN" altLang="en-US" dirty="0" smtClean="0">
                <a:latin typeface="方正超粗黑_GBK" panose="03000509000000000000" pitchFamily="65" charset="-122"/>
                <a:ea typeface="方正超粗黑_GBK" panose="03000509000000000000" pitchFamily="65" charset="-122"/>
              </a:rPr>
              <a:t>滑油箱</a:t>
            </a:r>
            <a:endParaRPr lang="en-US" altLang="zh-CN" dirty="0" smtClean="0">
              <a:latin typeface="方正超粗黑_GBK" panose="03000509000000000000" pitchFamily="65" charset="-122"/>
              <a:ea typeface="方正超粗黑_GBK" panose="03000509000000000000" pitchFamily="65" charset="-122"/>
            </a:endParaRPr>
          </a:p>
          <a:p>
            <a:pPr algn="ctr"/>
            <a:r>
              <a:rPr lang="zh-CN" altLang="en-US" dirty="0" smtClean="0">
                <a:latin typeface="方正超粗黑_GBK" panose="03000509000000000000" pitchFamily="65" charset="-122"/>
                <a:ea typeface="方正超粗黑_GBK" panose="03000509000000000000" pitchFamily="65" charset="-122"/>
              </a:rPr>
              <a:t>供油管路</a:t>
            </a:r>
            <a:endParaRPr lang="zh-CN" altLang="en-US" dirty="0" smtClean="0">
              <a:latin typeface="方正超粗黑_GBK" panose="03000509000000000000" pitchFamily="65" charset="-122"/>
              <a:ea typeface="方正超粗黑_GBK" panose="03000509000000000000" pitchFamily="65" charset="-122"/>
            </a:endParaRPr>
          </a:p>
        </p:txBody>
      </p:sp>
      <p:sp>
        <p:nvSpPr>
          <p:cNvPr id="30" name="椭圆 29"/>
          <p:cNvSpPr/>
          <p:nvPr/>
        </p:nvSpPr>
        <p:spPr>
          <a:xfrm>
            <a:off x="4738622" y="5043648"/>
            <a:ext cx="403121" cy="403121"/>
          </a:xfrm>
          <a:prstGeom prst="ellipse">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文本框 30"/>
          <p:cNvSpPr txBox="1"/>
          <p:nvPr/>
        </p:nvSpPr>
        <p:spPr>
          <a:xfrm>
            <a:off x="4766301" y="5077437"/>
            <a:ext cx="347764" cy="369332"/>
          </a:xfrm>
          <a:prstGeom prst="rect">
            <a:avLst/>
          </a:prstGeom>
          <a:noFill/>
        </p:spPr>
        <p:txBody>
          <a:bodyPr wrap="square" rtlCol="0">
            <a:spAutoFit/>
          </a:bodyPr>
          <a:lstStyle/>
          <a:p>
            <a:r>
              <a:rPr lang="en-US" altLang="zh-CN" dirty="0" smtClean="0">
                <a:solidFill>
                  <a:srgbClr val="FF0000"/>
                </a:solidFill>
                <a:latin typeface="方正超粗黑_GBK" panose="03000509000000000000" pitchFamily="65" charset="-122"/>
                <a:ea typeface="方正超粗黑_GBK" panose="03000509000000000000" pitchFamily="65" charset="-122"/>
              </a:rPr>
              <a:t>4</a:t>
            </a:r>
            <a:endParaRPr lang="zh-CN" altLang="en-US" dirty="0" smtClean="0">
              <a:solidFill>
                <a:srgbClr val="FF0000"/>
              </a:solidFill>
              <a:latin typeface="方正超粗黑_GBK" panose="03000509000000000000" pitchFamily="65" charset="-122"/>
              <a:ea typeface="方正超粗黑_GBK" panose="03000509000000000000" pitchFamily="65" charset="-122"/>
            </a:endParaRPr>
          </a:p>
        </p:txBody>
      </p:sp>
      <p:sp>
        <p:nvSpPr>
          <p:cNvPr id="33" name="椭圆 32"/>
          <p:cNvSpPr/>
          <p:nvPr/>
        </p:nvSpPr>
        <p:spPr>
          <a:xfrm>
            <a:off x="5847720" y="1369897"/>
            <a:ext cx="403121" cy="403121"/>
          </a:xfrm>
          <a:prstGeom prst="ellipse">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文本框 33"/>
          <p:cNvSpPr txBox="1"/>
          <p:nvPr/>
        </p:nvSpPr>
        <p:spPr>
          <a:xfrm>
            <a:off x="5875399" y="1403686"/>
            <a:ext cx="347764" cy="369332"/>
          </a:xfrm>
          <a:prstGeom prst="rect">
            <a:avLst/>
          </a:prstGeom>
          <a:noFill/>
        </p:spPr>
        <p:txBody>
          <a:bodyPr wrap="square" rtlCol="0">
            <a:spAutoFit/>
          </a:bodyPr>
          <a:lstStyle/>
          <a:p>
            <a:r>
              <a:rPr lang="en-US" altLang="zh-CN" dirty="0" smtClean="0">
                <a:solidFill>
                  <a:srgbClr val="FF0000"/>
                </a:solidFill>
                <a:latin typeface="方正超粗黑_GBK" panose="03000509000000000000" pitchFamily="65" charset="-122"/>
                <a:ea typeface="方正超粗黑_GBK" panose="03000509000000000000" pitchFamily="65" charset="-122"/>
              </a:rPr>
              <a:t>4</a:t>
            </a:r>
            <a:endParaRPr lang="zh-CN" altLang="en-US" dirty="0" smtClean="0">
              <a:solidFill>
                <a:srgbClr val="FF0000"/>
              </a:solidFill>
              <a:latin typeface="方正超粗黑_GBK" panose="03000509000000000000" pitchFamily="65" charset="-122"/>
              <a:ea typeface="方正超粗黑_GBK" panose="03000509000000000000" pitchFamily="65" charset="-122"/>
            </a:endParaRPr>
          </a:p>
        </p:txBody>
      </p:sp>
    </p:spTree>
    <p:extLst>
      <p:ext uri="{BB962C8B-B14F-4D97-AF65-F5344CB8AC3E}">
        <p14:creationId xmlns:p14="http://schemas.microsoft.com/office/powerpoint/2010/main" val="370643390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2">
            <a:extLst>
              <a:ext uri="{28A0092B-C50C-407E-A947-70E740481C1C}">
                <a14:useLocalDpi xmlns:a14="http://schemas.microsoft.com/office/drawing/2010/main" val="0"/>
              </a:ext>
            </a:extLst>
          </a:blip>
          <a:srcRect l="27076" t="22718" r="31226" b="22439"/>
          <a:stretch/>
        </p:blipFill>
        <p:spPr>
          <a:xfrm>
            <a:off x="7626801" y="396814"/>
            <a:ext cx="3812876" cy="3761118"/>
          </a:xfrm>
          <a:prstGeom prst="rect">
            <a:avLst/>
          </a:prstGeom>
        </p:spPr>
      </p:pic>
      <p:pic>
        <p:nvPicPr>
          <p:cNvPr id="2" name="图片 1"/>
          <p:cNvPicPr>
            <a:picLocks noChangeAspect="1"/>
          </p:cNvPicPr>
          <p:nvPr/>
        </p:nvPicPr>
        <p:blipFill>
          <a:blip r:embed="rId3"/>
          <a:stretch>
            <a:fillRect/>
          </a:stretch>
        </p:blipFill>
        <p:spPr>
          <a:xfrm>
            <a:off x="600339" y="232912"/>
            <a:ext cx="6048424" cy="4339087"/>
          </a:xfrm>
          <a:prstGeom prst="rect">
            <a:avLst/>
          </a:prstGeom>
        </p:spPr>
      </p:pic>
      <p:sp>
        <p:nvSpPr>
          <p:cNvPr id="9" name="文本框 8"/>
          <p:cNvSpPr txBox="1"/>
          <p:nvPr/>
        </p:nvSpPr>
        <p:spPr>
          <a:xfrm>
            <a:off x="7979434" y="5788098"/>
            <a:ext cx="4075649" cy="923330"/>
          </a:xfrm>
          <a:prstGeom prst="rect">
            <a:avLst/>
          </a:prstGeom>
          <a:solidFill>
            <a:schemeClr val="bg2"/>
          </a:solidFill>
        </p:spPr>
        <p:txBody>
          <a:bodyPr vert="horz" wrap="square" rtlCol="0">
            <a:spAutoFit/>
          </a:bodyPr>
          <a:lstStyle/>
          <a:p>
            <a:pPr algn="ctr"/>
            <a:r>
              <a:rPr lang="zh-CN" altLang="en-US" sz="5400" dirty="0" smtClean="0">
                <a:solidFill>
                  <a:srgbClr val="FF0000"/>
                </a:solidFill>
                <a:latin typeface="方正超粗黑_GBK" panose="03000509000000000000" pitchFamily="65" charset="-122"/>
                <a:ea typeface="方正超粗黑_GBK" panose="03000509000000000000" pitchFamily="65" charset="-122"/>
              </a:rPr>
              <a:t>磁屑探测器</a:t>
            </a:r>
            <a:endParaRPr lang="zh-CN" altLang="en-US" sz="5400" dirty="0">
              <a:solidFill>
                <a:srgbClr val="FF0000"/>
              </a:solidFill>
              <a:latin typeface="方正超粗黑_GBK" panose="03000509000000000000" pitchFamily="65" charset="-122"/>
              <a:ea typeface="方正超粗黑_GBK" panose="03000509000000000000" pitchFamily="65" charset="-122"/>
            </a:endParaRPr>
          </a:p>
        </p:txBody>
      </p:sp>
      <p:sp>
        <p:nvSpPr>
          <p:cNvPr id="10" name="文本框 9"/>
          <p:cNvSpPr txBox="1"/>
          <p:nvPr/>
        </p:nvSpPr>
        <p:spPr>
          <a:xfrm>
            <a:off x="830823" y="4772435"/>
            <a:ext cx="5817940" cy="1477328"/>
          </a:xfrm>
          <a:prstGeom prst="rect">
            <a:avLst/>
          </a:prstGeom>
          <a:solidFill>
            <a:schemeClr val="bg2"/>
          </a:solidFill>
        </p:spPr>
        <p:txBody>
          <a:bodyPr wrap="square" rtlCol="0">
            <a:spAutoFit/>
          </a:bodyPr>
          <a:lstStyle/>
          <a:p>
            <a:r>
              <a:rPr lang="zh-CN" altLang="en-US" dirty="0">
                <a:latin typeface="方正超粗黑_GBK" panose="03000509000000000000" pitchFamily="65" charset="-122"/>
                <a:ea typeface="方正超粗黑_GBK" panose="03000509000000000000" pitchFamily="65" charset="-122"/>
              </a:rPr>
              <a:t>每一个磁屑探测器包含一个磁极和一个金属滤网，安装于回油泵的进口管路。</a:t>
            </a:r>
            <a:r>
              <a:rPr lang="zh-CN" altLang="en-US" dirty="0">
                <a:solidFill>
                  <a:srgbClr val="C00000"/>
                </a:solidFill>
                <a:latin typeface="方正超粗黑_GBK" panose="03000509000000000000" pitchFamily="65" charset="-122"/>
                <a:ea typeface="方正超粗黑_GBK" panose="03000509000000000000" pitchFamily="65" charset="-122"/>
              </a:rPr>
              <a:t>磁极</a:t>
            </a:r>
            <a:r>
              <a:rPr lang="zh-CN" altLang="en-US" dirty="0">
                <a:latin typeface="方正超粗黑_GBK" panose="03000509000000000000" pitchFamily="65" charset="-122"/>
                <a:ea typeface="方正超粗黑_GBK" panose="03000509000000000000" pitchFamily="65" charset="-122"/>
              </a:rPr>
              <a:t>用来吸附</a:t>
            </a:r>
            <a:r>
              <a:rPr lang="zh-CN" altLang="en-US" dirty="0">
                <a:solidFill>
                  <a:srgbClr val="C00000"/>
                </a:solidFill>
                <a:latin typeface="方正超粗黑_GBK" panose="03000509000000000000" pitchFamily="65" charset="-122"/>
                <a:ea typeface="方正超粗黑_GBK" panose="03000509000000000000" pitchFamily="65" charset="-122"/>
              </a:rPr>
              <a:t>铁磁性颗粒</a:t>
            </a:r>
            <a:r>
              <a:rPr lang="zh-CN" altLang="en-US" dirty="0">
                <a:latin typeface="方正超粗黑_GBK" panose="03000509000000000000" pitchFamily="65" charset="-122"/>
                <a:ea typeface="方正超粗黑_GBK" panose="03000509000000000000" pitchFamily="65" charset="-122"/>
              </a:rPr>
              <a:t>，</a:t>
            </a:r>
            <a:r>
              <a:rPr lang="zh-CN" altLang="en-US" dirty="0">
                <a:solidFill>
                  <a:srgbClr val="C00000"/>
                </a:solidFill>
                <a:latin typeface="方正超粗黑_GBK" panose="03000509000000000000" pitchFamily="65" charset="-122"/>
                <a:ea typeface="方正超粗黑_GBK" panose="03000509000000000000" pitchFamily="65" charset="-122"/>
              </a:rPr>
              <a:t>滤网</a:t>
            </a:r>
            <a:r>
              <a:rPr lang="zh-CN" altLang="en-US" dirty="0">
                <a:latin typeface="方正超粗黑_GBK" panose="03000509000000000000" pitchFamily="65" charset="-122"/>
                <a:ea typeface="方正超粗黑_GBK" panose="03000509000000000000" pitchFamily="65" charset="-122"/>
              </a:rPr>
              <a:t>用于收集</a:t>
            </a:r>
            <a:r>
              <a:rPr lang="zh-CN" altLang="en-US" dirty="0">
                <a:solidFill>
                  <a:srgbClr val="C00000"/>
                </a:solidFill>
                <a:latin typeface="方正超粗黑_GBK" panose="03000509000000000000" pitchFamily="65" charset="-122"/>
                <a:ea typeface="方正超粗黑_GBK" panose="03000509000000000000" pitchFamily="65" charset="-122"/>
              </a:rPr>
              <a:t>非铁磁性颗粒</a:t>
            </a:r>
            <a:r>
              <a:rPr lang="zh-CN" altLang="en-US" dirty="0">
                <a:latin typeface="方正超粗黑_GBK" panose="03000509000000000000" pitchFamily="65" charset="-122"/>
                <a:ea typeface="方正超粗黑_GBK" panose="03000509000000000000" pitchFamily="65" charset="-122"/>
              </a:rPr>
              <a:t>。分析探测器内颗粒的性质，可确定润滑系统部件内部的状况。探测器金属滤网保留所有大于</a:t>
            </a:r>
            <a:r>
              <a:rPr lang="en-US" altLang="zh-CN" dirty="0">
                <a:solidFill>
                  <a:srgbClr val="C00000"/>
                </a:solidFill>
                <a:latin typeface="方正超粗黑_GBK" panose="03000509000000000000" pitchFamily="65" charset="-122"/>
                <a:ea typeface="方正超粗黑_GBK" panose="03000509000000000000" pitchFamily="65" charset="-122"/>
              </a:rPr>
              <a:t>800</a:t>
            </a:r>
            <a:r>
              <a:rPr lang="zh-CN" altLang="en-US" dirty="0">
                <a:solidFill>
                  <a:srgbClr val="C00000"/>
                </a:solidFill>
                <a:latin typeface="方正超粗黑_GBK" panose="03000509000000000000" pitchFamily="65" charset="-122"/>
                <a:ea typeface="方正超粗黑_GBK" panose="03000509000000000000" pitchFamily="65" charset="-122"/>
              </a:rPr>
              <a:t>微米</a:t>
            </a:r>
            <a:r>
              <a:rPr lang="zh-CN" altLang="en-US" dirty="0">
                <a:latin typeface="方正超粗黑_GBK" panose="03000509000000000000" pitchFamily="65" charset="-122"/>
                <a:ea typeface="方正超粗黑_GBK" panose="03000509000000000000" pitchFamily="65" charset="-122"/>
              </a:rPr>
              <a:t>的铁磁性或非铁磁性材料的颗粒。</a:t>
            </a:r>
            <a:endParaRPr lang="zh-CN" altLang="en-US" dirty="0" smtClean="0">
              <a:latin typeface="方正超粗黑_GBK" panose="03000509000000000000" pitchFamily="65" charset="-122"/>
              <a:ea typeface="方正超粗黑_GBK" panose="03000509000000000000" pitchFamily="65" charset="-122"/>
            </a:endParaRPr>
          </a:p>
        </p:txBody>
      </p:sp>
      <p:cxnSp>
        <p:nvCxnSpPr>
          <p:cNvPr id="12" name="直接箭头连接符 11"/>
          <p:cNvCxnSpPr/>
          <p:nvPr/>
        </p:nvCxnSpPr>
        <p:spPr>
          <a:xfrm flipV="1">
            <a:off x="10017258" y="2644918"/>
            <a:ext cx="462681" cy="1823565"/>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3" name="文本框 12"/>
          <p:cNvSpPr txBox="1"/>
          <p:nvPr/>
        </p:nvSpPr>
        <p:spPr>
          <a:xfrm>
            <a:off x="9673545" y="4448407"/>
            <a:ext cx="687425" cy="369332"/>
          </a:xfrm>
          <a:prstGeom prst="rect">
            <a:avLst/>
          </a:prstGeom>
          <a:solidFill>
            <a:schemeClr val="bg2"/>
          </a:solidFill>
        </p:spPr>
        <p:txBody>
          <a:bodyPr wrap="square" rtlCol="0">
            <a:spAutoFit/>
          </a:bodyPr>
          <a:lstStyle/>
          <a:p>
            <a:r>
              <a:rPr lang="zh-CN" altLang="en-US" dirty="0" smtClean="0">
                <a:latin typeface="方正超粗黑_GBK" panose="03000509000000000000" pitchFamily="65" charset="-122"/>
                <a:ea typeface="方正超粗黑_GBK" panose="03000509000000000000" pitchFamily="65" charset="-122"/>
              </a:rPr>
              <a:t>滤网</a:t>
            </a:r>
            <a:endParaRPr lang="zh-CN" altLang="en-US" dirty="0" smtClean="0">
              <a:latin typeface="方正超粗黑_GBK" panose="03000509000000000000" pitchFamily="65" charset="-122"/>
              <a:ea typeface="方正超粗黑_GBK" panose="03000509000000000000" pitchFamily="65" charset="-122"/>
            </a:endParaRPr>
          </a:p>
        </p:txBody>
      </p:sp>
    </p:spTree>
    <p:extLst>
      <p:ext uri="{BB962C8B-B14F-4D97-AF65-F5344CB8AC3E}">
        <p14:creationId xmlns:p14="http://schemas.microsoft.com/office/powerpoint/2010/main" val="82234109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77767" y="14663"/>
            <a:ext cx="9265920" cy="6035040"/>
          </a:xfrm>
          <a:prstGeom prst="rect">
            <a:avLst/>
          </a:prstGeom>
        </p:spPr>
      </p:pic>
      <p:pic>
        <p:nvPicPr>
          <p:cNvPr id="2" name="图片 1"/>
          <p:cNvPicPr>
            <a:picLocks noChangeAspect="1"/>
          </p:cNvPicPr>
          <p:nvPr/>
        </p:nvPicPr>
        <p:blipFill rotWithShape="1">
          <a:blip r:embed="rId3">
            <a:extLst>
              <a:ext uri="{28A0092B-C50C-407E-A947-70E740481C1C}">
                <a14:useLocalDpi xmlns:a14="http://schemas.microsoft.com/office/drawing/2010/main" val="0"/>
              </a:ext>
            </a:extLst>
          </a:blip>
          <a:srcRect l="37289"/>
          <a:stretch/>
        </p:blipFill>
        <p:spPr>
          <a:xfrm>
            <a:off x="259775" y="34198"/>
            <a:ext cx="5571681" cy="6677230"/>
          </a:xfrm>
          <a:prstGeom prst="rect">
            <a:avLst/>
          </a:prstGeom>
        </p:spPr>
      </p:pic>
      <p:sp>
        <p:nvSpPr>
          <p:cNvPr id="9" name="文本框 8"/>
          <p:cNvSpPr txBox="1"/>
          <p:nvPr/>
        </p:nvSpPr>
        <p:spPr>
          <a:xfrm>
            <a:off x="7910424" y="5788098"/>
            <a:ext cx="4144660" cy="923330"/>
          </a:xfrm>
          <a:prstGeom prst="rect">
            <a:avLst/>
          </a:prstGeom>
          <a:solidFill>
            <a:schemeClr val="bg2"/>
          </a:solidFill>
        </p:spPr>
        <p:txBody>
          <a:bodyPr vert="horz" wrap="square" rtlCol="0">
            <a:spAutoFit/>
          </a:bodyPr>
          <a:lstStyle/>
          <a:p>
            <a:pPr algn="ctr"/>
            <a:r>
              <a:rPr lang="zh-CN" altLang="en-US" sz="5400" dirty="0" smtClean="0">
                <a:solidFill>
                  <a:srgbClr val="FF0000"/>
                </a:solidFill>
                <a:latin typeface="方正超粗黑_GBK" panose="03000509000000000000" pitchFamily="65" charset="-122"/>
                <a:ea typeface="方正超粗黑_GBK" panose="03000509000000000000" pitchFamily="65" charset="-122"/>
              </a:rPr>
              <a:t>磁屑探测器</a:t>
            </a:r>
            <a:endParaRPr lang="zh-CN" altLang="en-US" sz="5400" dirty="0">
              <a:solidFill>
                <a:srgbClr val="FF0000"/>
              </a:solidFill>
              <a:latin typeface="方正超粗黑_GBK" panose="03000509000000000000" pitchFamily="65" charset="-122"/>
              <a:ea typeface="方正超粗黑_GBK" panose="03000509000000000000" pitchFamily="65" charset="-122"/>
            </a:endParaRPr>
          </a:p>
        </p:txBody>
      </p:sp>
      <p:sp>
        <p:nvSpPr>
          <p:cNvPr id="13" name="文本框 12"/>
          <p:cNvSpPr txBox="1"/>
          <p:nvPr/>
        </p:nvSpPr>
        <p:spPr>
          <a:xfrm>
            <a:off x="9835644" y="3023561"/>
            <a:ext cx="503486" cy="246221"/>
          </a:xfrm>
          <a:prstGeom prst="rect">
            <a:avLst/>
          </a:prstGeom>
          <a:solidFill>
            <a:schemeClr val="bg2"/>
          </a:solidFill>
        </p:spPr>
        <p:txBody>
          <a:bodyPr wrap="square" rtlCol="0">
            <a:spAutoFit/>
          </a:bodyPr>
          <a:lstStyle/>
          <a:p>
            <a:pPr algn="ctr"/>
            <a:r>
              <a:rPr lang="en-US" altLang="zh-CN" sz="1000" dirty="0" smtClean="0">
                <a:solidFill>
                  <a:srgbClr val="C00000"/>
                </a:solidFill>
                <a:latin typeface="方正超粗黑_GBK" panose="03000509000000000000" pitchFamily="65" charset="-122"/>
                <a:ea typeface="方正超粗黑_GBK" panose="03000509000000000000" pitchFamily="65" charset="-122"/>
              </a:rPr>
              <a:t>TGB</a:t>
            </a:r>
            <a:endParaRPr lang="zh-CN" altLang="en-US" sz="1000" dirty="0" smtClean="0">
              <a:solidFill>
                <a:srgbClr val="C00000"/>
              </a:solidFill>
              <a:latin typeface="方正超粗黑_GBK" panose="03000509000000000000" pitchFamily="65" charset="-122"/>
              <a:ea typeface="方正超粗黑_GBK" panose="03000509000000000000" pitchFamily="65" charset="-122"/>
            </a:endParaRPr>
          </a:p>
        </p:txBody>
      </p:sp>
      <p:sp>
        <p:nvSpPr>
          <p:cNvPr id="14" name="文本框 13"/>
          <p:cNvSpPr txBox="1"/>
          <p:nvPr/>
        </p:nvSpPr>
        <p:spPr>
          <a:xfrm>
            <a:off x="9866487" y="1016585"/>
            <a:ext cx="338554" cy="536399"/>
          </a:xfrm>
          <a:prstGeom prst="rect">
            <a:avLst/>
          </a:prstGeom>
          <a:solidFill>
            <a:schemeClr val="bg2"/>
          </a:solidFill>
        </p:spPr>
        <p:txBody>
          <a:bodyPr vert="eaVert" wrap="square" rtlCol="0">
            <a:spAutoFit/>
          </a:bodyPr>
          <a:lstStyle/>
          <a:p>
            <a:pPr algn="ctr"/>
            <a:r>
              <a:rPr lang="zh-CN" altLang="en-US" sz="1000" dirty="0" smtClean="0">
                <a:solidFill>
                  <a:srgbClr val="C00000"/>
                </a:solidFill>
                <a:latin typeface="方正超粗黑_GBK" panose="03000509000000000000" pitchFamily="65" charset="-122"/>
                <a:ea typeface="方正超粗黑_GBK" panose="03000509000000000000" pitchFamily="65" charset="-122"/>
              </a:rPr>
              <a:t>后油槽</a:t>
            </a:r>
          </a:p>
        </p:txBody>
      </p:sp>
      <p:sp>
        <p:nvSpPr>
          <p:cNvPr id="15" name="文本框 14"/>
          <p:cNvSpPr txBox="1"/>
          <p:nvPr/>
        </p:nvSpPr>
        <p:spPr>
          <a:xfrm>
            <a:off x="9835644" y="1891101"/>
            <a:ext cx="338554" cy="536399"/>
          </a:xfrm>
          <a:prstGeom prst="rect">
            <a:avLst/>
          </a:prstGeom>
          <a:solidFill>
            <a:schemeClr val="bg2"/>
          </a:solidFill>
        </p:spPr>
        <p:txBody>
          <a:bodyPr vert="eaVert" wrap="square" rtlCol="0">
            <a:spAutoFit/>
          </a:bodyPr>
          <a:lstStyle/>
          <a:p>
            <a:pPr algn="ctr"/>
            <a:r>
              <a:rPr lang="zh-CN" altLang="en-US" sz="1000" dirty="0" smtClean="0">
                <a:solidFill>
                  <a:srgbClr val="C00000"/>
                </a:solidFill>
                <a:latin typeface="方正超粗黑_GBK" panose="03000509000000000000" pitchFamily="65" charset="-122"/>
                <a:ea typeface="方正超粗黑_GBK" panose="03000509000000000000" pitchFamily="65" charset="-122"/>
              </a:rPr>
              <a:t>前油槽</a:t>
            </a:r>
          </a:p>
        </p:txBody>
      </p:sp>
      <p:sp>
        <p:nvSpPr>
          <p:cNvPr id="16" name="文本框 15"/>
          <p:cNvSpPr txBox="1"/>
          <p:nvPr/>
        </p:nvSpPr>
        <p:spPr>
          <a:xfrm>
            <a:off x="10560263" y="3852735"/>
            <a:ext cx="503486" cy="246221"/>
          </a:xfrm>
          <a:prstGeom prst="rect">
            <a:avLst/>
          </a:prstGeom>
          <a:solidFill>
            <a:schemeClr val="bg2"/>
          </a:solidFill>
        </p:spPr>
        <p:txBody>
          <a:bodyPr wrap="square" rtlCol="0">
            <a:spAutoFit/>
          </a:bodyPr>
          <a:lstStyle/>
          <a:p>
            <a:pPr algn="ctr"/>
            <a:r>
              <a:rPr lang="en-US" altLang="zh-CN" sz="1000" dirty="0" smtClean="0">
                <a:solidFill>
                  <a:srgbClr val="C00000"/>
                </a:solidFill>
                <a:latin typeface="方正超粗黑_GBK" panose="03000509000000000000" pitchFamily="65" charset="-122"/>
                <a:ea typeface="方正超粗黑_GBK" panose="03000509000000000000" pitchFamily="65" charset="-122"/>
              </a:rPr>
              <a:t>AGB</a:t>
            </a:r>
            <a:endParaRPr lang="zh-CN" altLang="en-US" sz="1000" dirty="0" smtClean="0">
              <a:solidFill>
                <a:srgbClr val="C00000"/>
              </a:solidFill>
              <a:latin typeface="方正超粗黑_GBK" panose="03000509000000000000" pitchFamily="65" charset="-122"/>
              <a:ea typeface="方正超粗黑_GBK" panose="03000509000000000000" pitchFamily="65" charset="-122"/>
            </a:endParaRPr>
          </a:p>
        </p:txBody>
      </p:sp>
      <p:sp>
        <p:nvSpPr>
          <p:cNvPr id="29" name="文本框 28"/>
          <p:cNvSpPr txBox="1"/>
          <p:nvPr/>
        </p:nvSpPr>
        <p:spPr>
          <a:xfrm>
            <a:off x="6258349" y="5077437"/>
            <a:ext cx="1139460" cy="369332"/>
          </a:xfrm>
          <a:prstGeom prst="rect">
            <a:avLst/>
          </a:prstGeom>
          <a:solidFill>
            <a:schemeClr val="bg2"/>
          </a:solidFill>
        </p:spPr>
        <p:txBody>
          <a:bodyPr wrap="square" rtlCol="0">
            <a:spAutoFit/>
          </a:bodyPr>
          <a:lstStyle/>
          <a:p>
            <a:r>
              <a:rPr lang="zh-CN" altLang="en-US" dirty="0" smtClean="0">
                <a:latin typeface="方正超粗黑_GBK" panose="03000509000000000000" pitchFamily="65" charset="-122"/>
                <a:ea typeface="方正超粗黑_GBK" panose="03000509000000000000" pitchFamily="65" charset="-122"/>
              </a:rPr>
              <a:t>润滑组件</a:t>
            </a:r>
            <a:endParaRPr lang="zh-CN" altLang="en-US" dirty="0" smtClean="0">
              <a:latin typeface="方正超粗黑_GBK" panose="03000509000000000000" pitchFamily="65" charset="-122"/>
              <a:ea typeface="方正超粗黑_GBK" panose="03000509000000000000" pitchFamily="65" charset="-122"/>
            </a:endParaRPr>
          </a:p>
        </p:txBody>
      </p:sp>
      <p:sp>
        <p:nvSpPr>
          <p:cNvPr id="27" name="椭圆 26"/>
          <p:cNvSpPr/>
          <p:nvPr/>
        </p:nvSpPr>
        <p:spPr>
          <a:xfrm>
            <a:off x="8242646" y="2831481"/>
            <a:ext cx="403121" cy="403121"/>
          </a:xfrm>
          <a:prstGeom prst="ellipse">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文本框 34"/>
          <p:cNvSpPr txBox="1"/>
          <p:nvPr/>
        </p:nvSpPr>
        <p:spPr>
          <a:xfrm>
            <a:off x="8270324" y="2848375"/>
            <a:ext cx="347764" cy="369332"/>
          </a:xfrm>
          <a:prstGeom prst="rect">
            <a:avLst/>
          </a:prstGeom>
          <a:noFill/>
        </p:spPr>
        <p:txBody>
          <a:bodyPr wrap="square" rtlCol="0">
            <a:spAutoFit/>
          </a:bodyPr>
          <a:lstStyle/>
          <a:p>
            <a:r>
              <a:rPr lang="en-US" altLang="zh-CN" dirty="0" smtClean="0">
                <a:solidFill>
                  <a:srgbClr val="FF0000"/>
                </a:solidFill>
                <a:latin typeface="方正超粗黑_GBK" panose="03000509000000000000" pitchFamily="65" charset="-122"/>
                <a:ea typeface="方正超粗黑_GBK" panose="03000509000000000000" pitchFamily="65" charset="-122"/>
              </a:rPr>
              <a:t>3</a:t>
            </a:r>
            <a:endParaRPr lang="zh-CN" altLang="en-US" dirty="0" smtClean="0">
              <a:solidFill>
                <a:srgbClr val="FF0000"/>
              </a:solidFill>
              <a:latin typeface="方正超粗黑_GBK" panose="03000509000000000000" pitchFamily="65" charset="-122"/>
              <a:ea typeface="方正超粗黑_GBK" panose="03000509000000000000" pitchFamily="65" charset="-122"/>
            </a:endParaRPr>
          </a:p>
        </p:txBody>
      </p:sp>
      <p:sp>
        <p:nvSpPr>
          <p:cNvPr id="37" name="椭圆 36"/>
          <p:cNvSpPr/>
          <p:nvPr/>
        </p:nvSpPr>
        <p:spPr>
          <a:xfrm>
            <a:off x="8155723" y="3651175"/>
            <a:ext cx="403121" cy="403121"/>
          </a:xfrm>
          <a:prstGeom prst="ellipse">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文本框 37"/>
          <p:cNvSpPr txBox="1"/>
          <p:nvPr/>
        </p:nvSpPr>
        <p:spPr>
          <a:xfrm>
            <a:off x="8183401" y="3668069"/>
            <a:ext cx="347764" cy="369332"/>
          </a:xfrm>
          <a:prstGeom prst="rect">
            <a:avLst/>
          </a:prstGeom>
          <a:noFill/>
        </p:spPr>
        <p:txBody>
          <a:bodyPr wrap="square" rtlCol="0">
            <a:spAutoFit/>
          </a:bodyPr>
          <a:lstStyle/>
          <a:p>
            <a:r>
              <a:rPr lang="en-US" altLang="zh-CN" dirty="0" smtClean="0">
                <a:solidFill>
                  <a:srgbClr val="FF0000"/>
                </a:solidFill>
                <a:latin typeface="方正超粗黑_GBK" panose="03000509000000000000" pitchFamily="65" charset="-122"/>
                <a:ea typeface="方正超粗黑_GBK" panose="03000509000000000000" pitchFamily="65" charset="-122"/>
              </a:rPr>
              <a:t>2</a:t>
            </a:r>
            <a:endParaRPr lang="zh-CN" altLang="en-US" dirty="0" smtClean="0">
              <a:solidFill>
                <a:srgbClr val="FF0000"/>
              </a:solidFill>
              <a:latin typeface="方正超粗黑_GBK" panose="03000509000000000000" pitchFamily="65" charset="-122"/>
              <a:ea typeface="方正超粗黑_GBK" panose="03000509000000000000" pitchFamily="65" charset="-122"/>
            </a:endParaRPr>
          </a:p>
        </p:txBody>
      </p:sp>
      <p:sp>
        <p:nvSpPr>
          <p:cNvPr id="39" name="椭圆 38"/>
          <p:cNvSpPr/>
          <p:nvPr/>
        </p:nvSpPr>
        <p:spPr>
          <a:xfrm>
            <a:off x="8068763" y="4674316"/>
            <a:ext cx="403121" cy="403121"/>
          </a:xfrm>
          <a:prstGeom prst="ellipse">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文本框 39"/>
          <p:cNvSpPr txBox="1"/>
          <p:nvPr/>
        </p:nvSpPr>
        <p:spPr>
          <a:xfrm>
            <a:off x="8096441" y="4691210"/>
            <a:ext cx="347764" cy="369332"/>
          </a:xfrm>
          <a:prstGeom prst="rect">
            <a:avLst/>
          </a:prstGeom>
          <a:noFill/>
        </p:spPr>
        <p:txBody>
          <a:bodyPr wrap="square" rtlCol="0">
            <a:spAutoFit/>
          </a:bodyPr>
          <a:lstStyle/>
          <a:p>
            <a:r>
              <a:rPr lang="en-US" altLang="zh-CN" dirty="0" smtClean="0">
                <a:solidFill>
                  <a:srgbClr val="FF0000"/>
                </a:solidFill>
                <a:latin typeface="方正超粗黑_GBK" panose="03000509000000000000" pitchFamily="65" charset="-122"/>
                <a:ea typeface="方正超粗黑_GBK" panose="03000509000000000000" pitchFamily="65" charset="-122"/>
              </a:rPr>
              <a:t>1</a:t>
            </a:r>
            <a:endParaRPr lang="zh-CN" altLang="en-US" dirty="0" smtClean="0">
              <a:solidFill>
                <a:srgbClr val="FF0000"/>
              </a:solidFill>
              <a:latin typeface="方正超粗黑_GBK" panose="03000509000000000000" pitchFamily="65" charset="-122"/>
              <a:ea typeface="方正超粗黑_GBK" panose="03000509000000000000" pitchFamily="65" charset="-122"/>
            </a:endParaRPr>
          </a:p>
        </p:txBody>
      </p:sp>
      <p:sp>
        <p:nvSpPr>
          <p:cNvPr id="41" name="椭圆 40"/>
          <p:cNvSpPr/>
          <p:nvPr/>
        </p:nvSpPr>
        <p:spPr>
          <a:xfrm>
            <a:off x="4956199" y="2969813"/>
            <a:ext cx="403121" cy="403121"/>
          </a:xfrm>
          <a:prstGeom prst="ellipse">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p:cNvSpPr txBox="1"/>
          <p:nvPr/>
        </p:nvSpPr>
        <p:spPr>
          <a:xfrm>
            <a:off x="4983878" y="3003602"/>
            <a:ext cx="347764" cy="369332"/>
          </a:xfrm>
          <a:prstGeom prst="rect">
            <a:avLst/>
          </a:prstGeom>
          <a:noFill/>
        </p:spPr>
        <p:txBody>
          <a:bodyPr wrap="square" rtlCol="0">
            <a:spAutoFit/>
          </a:bodyPr>
          <a:lstStyle/>
          <a:p>
            <a:r>
              <a:rPr lang="en-US" altLang="zh-CN" dirty="0" smtClean="0">
                <a:solidFill>
                  <a:srgbClr val="FF0000"/>
                </a:solidFill>
                <a:latin typeface="方正超粗黑_GBK" panose="03000509000000000000" pitchFamily="65" charset="-122"/>
                <a:ea typeface="方正超粗黑_GBK" panose="03000509000000000000" pitchFamily="65" charset="-122"/>
              </a:rPr>
              <a:t>1</a:t>
            </a:r>
            <a:endParaRPr lang="zh-CN" altLang="en-US" dirty="0" smtClean="0">
              <a:solidFill>
                <a:srgbClr val="FF0000"/>
              </a:solidFill>
              <a:latin typeface="方正超粗黑_GBK" panose="03000509000000000000" pitchFamily="65" charset="-122"/>
              <a:ea typeface="方正超粗黑_GBK" panose="03000509000000000000" pitchFamily="65" charset="-122"/>
            </a:endParaRPr>
          </a:p>
        </p:txBody>
      </p:sp>
      <p:sp>
        <p:nvSpPr>
          <p:cNvPr id="43" name="椭圆 42"/>
          <p:cNvSpPr/>
          <p:nvPr/>
        </p:nvSpPr>
        <p:spPr>
          <a:xfrm>
            <a:off x="5056198" y="3810580"/>
            <a:ext cx="403121" cy="403121"/>
          </a:xfrm>
          <a:prstGeom prst="ellipse">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文本框 43"/>
          <p:cNvSpPr txBox="1"/>
          <p:nvPr/>
        </p:nvSpPr>
        <p:spPr>
          <a:xfrm>
            <a:off x="5083877" y="3810580"/>
            <a:ext cx="347764" cy="369332"/>
          </a:xfrm>
          <a:prstGeom prst="rect">
            <a:avLst/>
          </a:prstGeom>
          <a:noFill/>
        </p:spPr>
        <p:txBody>
          <a:bodyPr wrap="square" rtlCol="0">
            <a:spAutoFit/>
          </a:bodyPr>
          <a:lstStyle/>
          <a:p>
            <a:r>
              <a:rPr lang="en-US" altLang="zh-CN" dirty="0" smtClean="0">
                <a:solidFill>
                  <a:srgbClr val="FF0000"/>
                </a:solidFill>
                <a:latin typeface="方正超粗黑_GBK" panose="03000509000000000000" pitchFamily="65" charset="-122"/>
                <a:ea typeface="方正超粗黑_GBK" panose="03000509000000000000" pitchFamily="65" charset="-122"/>
              </a:rPr>
              <a:t>2</a:t>
            </a:r>
            <a:endParaRPr lang="zh-CN" altLang="en-US" dirty="0" smtClean="0">
              <a:solidFill>
                <a:srgbClr val="FF0000"/>
              </a:solidFill>
              <a:latin typeface="方正超粗黑_GBK" panose="03000509000000000000" pitchFamily="65" charset="-122"/>
              <a:ea typeface="方正超粗黑_GBK" panose="03000509000000000000" pitchFamily="65" charset="-122"/>
            </a:endParaRPr>
          </a:p>
        </p:txBody>
      </p:sp>
      <p:sp>
        <p:nvSpPr>
          <p:cNvPr id="45" name="椭圆 44"/>
          <p:cNvSpPr/>
          <p:nvPr/>
        </p:nvSpPr>
        <p:spPr>
          <a:xfrm>
            <a:off x="4754639" y="4415998"/>
            <a:ext cx="403121" cy="403121"/>
          </a:xfrm>
          <a:prstGeom prst="ellipse">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文本框 45"/>
          <p:cNvSpPr txBox="1"/>
          <p:nvPr/>
        </p:nvSpPr>
        <p:spPr>
          <a:xfrm>
            <a:off x="4782317" y="4432892"/>
            <a:ext cx="347764" cy="369332"/>
          </a:xfrm>
          <a:prstGeom prst="rect">
            <a:avLst/>
          </a:prstGeom>
          <a:noFill/>
        </p:spPr>
        <p:txBody>
          <a:bodyPr wrap="square" rtlCol="0">
            <a:spAutoFit/>
          </a:bodyPr>
          <a:lstStyle/>
          <a:p>
            <a:r>
              <a:rPr lang="en-US" altLang="zh-CN" dirty="0" smtClean="0">
                <a:solidFill>
                  <a:srgbClr val="FF0000"/>
                </a:solidFill>
                <a:latin typeface="方正超粗黑_GBK" panose="03000509000000000000" pitchFamily="65" charset="-122"/>
                <a:ea typeface="方正超粗黑_GBK" panose="03000509000000000000" pitchFamily="65" charset="-122"/>
              </a:rPr>
              <a:t>3</a:t>
            </a:r>
            <a:endParaRPr lang="zh-CN" altLang="en-US" dirty="0" smtClean="0">
              <a:solidFill>
                <a:srgbClr val="FF0000"/>
              </a:solidFill>
              <a:latin typeface="方正超粗黑_GBK" panose="03000509000000000000" pitchFamily="65" charset="-122"/>
              <a:ea typeface="方正超粗黑_GBK" panose="03000509000000000000" pitchFamily="65" charset="-122"/>
            </a:endParaRPr>
          </a:p>
        </p:txBody>
      </p:sp>
      <p:cxnSp>
        <p:nvCxnSpPr>
          <p:cNvPr id="47" name="直接箭头连接符 46"/>
          <p:cNvCxnSpPr>
            <a:stCxn id="48" idx="3"/>
          </p:cNvCxnSpPr>
          <p:nvPr/>
        </p:nvCxnSpPr>
        <p:spPr>
          <a:xfrm flipV="1">
            <a:off x="3700858" y="5218981"/>
            <a:ext cx="931527" cy="469530"/>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48" name="文本框 47"/>
          <p:cNvSpPr txBox="1"/>
          <p:nvPr/>
        </p:nvSpPr>
        <p:spPr>
          <a:xfrm>
            <a:off x="2561398" y="5365345"/>
            <a:ext cx="1139460" cy="646331"/>
          </a:xfrm>
          <a:prstGeom prst="rect">
            <a:avLst/>
          </a:prstGeom>
          <a:solidFill>
            <a:schemeClr val="bg2"/>
          </a:solidFill>
        </p:spPr>
        <p:txBody>
          <a:bodyPr wrap="square" rtlCol="0">
            <a:spAutoFit/>
          </a:bodyPr>
          <a:lstStyle/>
          <a:p>
            <a:pPr algn="ctr"/>
            <a:r>
              <a:rPr lang="zh-CN" altLang="en-US" dirty="0" smtClean="0">
                <a:latin typeface="方正超粗黑_GBK" panose="03000509000000000000" pitchFamily="65" charset="-122"/>
                <a:ea typeface="方正超粗黑_GBK" panose="03000509000000000000" pitchFamily="65" charset="-122"/>
              </a:rPr>
              <a:t>滑油箱</a:t>
            </a:r>
            <a:endParaRPr lang="en-US" altLang="zh-CN" dirty="0" smtClean="0">
              <a:latin typeface="方正超粗黑_GBK" panose="03000509000000000000" pitchFamily="65" charset="-122"/>
              <a:ea typeface="方正超粗黑_GBK" panose="03000509000000000000" pitchFamily="65" charset="-122"/>
            </a:endParaRPr>
          </a:p>
          <a:p>
            <a:pPr algn="ctr"/>
            <a:r>
              <a:rPr lang="zh-CN" altLang="en-US" dirty="0" smtClean="0">
                <a:latin typeface="方正超粗黑_GBK" panose="03000509000000000000" pitchFamily="65" charset="-122"/>
                <a:ea typeface="方正超粗黑_GBK" panose="03000509000000000000" pitchFamily="65" charset="-122"/>
              </a:rPr>
              <a:t>供油管路</a:t>
            </a:r>
            <a:endParaRPr lang="zh-CN" altLang="en-US" dirty="0" smtClean="0">
              <a:latin typeface="方正超粗黑_GBK" panose="03000509000000000000" pitchFamily="65" charset="-122"/>
              <a:ea typeface="方正超粗黑_GBK" panose="03000509000000000000" pitchFamily="65" charset="-122"/>
            </a:endParaRPr>
          </a:p>
        </p:txBody>
      </p:sp>
      <p:sp>
        <p:nvSpPr>
          <p:cNvPr id="30" name="椭圆 29"/>
          <p:cNvSpPr/>
          <p:nvPr/>
        </p:nvSpPr>
        <p:spPr>
          <a:xfrm>
            <a:off x="4738622" y="5043648"/>
            <a:ext cx="403121" cy="403121"/>
          </a:xfrm>
          <a:prstGeom prst="ellipse">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文本框 30"/>
          <p:cNvSpPr txBox="1"/>
          <p:nvPr/>
        </p:nvSpPr>
        <p:spPr>
          <a:xfrm>
            <a:off x="4766301" y="5077437"/>
            <a:ext cx="347764" cy="369332"/>
          </a:xfrm>
          <a:prstGeom prst="rect">
            <a:avLst/>
          </a:prstGeom>
          <a:noFill/>
        </p:spPr>
        <p:txBody>
          <a:bodyPr wrap="square" rtlCol="0">
            <a:spAutoFit/>
          </a:bodyPr>
          <a:lstStyle/>
          <a:p>
            <a:r>
              <a:rPr lang="en-US" altLang="zh-CN" dirty="0" smtClean="0">
                <a:solidFill>
                  <a:srgbClr val="FF0000"/>
                </a:solidFill>
                <a:latin typeface="方正超粗黑_GBK" panose="03000509000000000000" pitchFamily="65" charset="-122"/>
                <a:ea typeface="方正超粗黑_GBK" panose="03000509000000000000" pitchFamily="65" charset="-122"/>
              </a:rPr>
              <a:t>4</a:t>
            </a:r>
            <a:endParaRPr lang="zh-CN" altLang="en-US" dirty="0" smtClean="0">
              <a:solidFill>
                <a:srgbClr val="FF0000"/>
              </a:solidFill>
              <a:latin typeface="方正超粗黑_GBK" panose="03000509000000000000" pitchFamily="65" charset="-122"/>
              <a:ea typeface="方正超粗黑_GBK" panose="03000509000000000000" pitchFamily="65" charset="-122"/>
            </a:endParaRPr>
          </a:p>
        </p:txBody>
      </p:sp>
      <p:sp>
        <p:nvSpPr>
          <p:cNvPr id="33" name="椭圆 32"/>
          <p:cNvSpPr/>
          <p:nvPr/>
        </p:nvSpPr>
        <p:spPr>
          <a:xfrm>
            <a:off x="5847720" y="1369897"/>
            <a:ext cx="403121" cy="403121"/>
          </a:xfrm>
          <a:prstGeom prst="ellipse">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文本框 33"/>
          <p:cNvSpPr txBox="1"/>
          <p:nvPr/>
        </p:nvSpPr>
        <p:spPr>
          <a:xfrm>
            <a:off x="5875399" y="1403686"/>
            <a:ext cx="347764" cy="369332"/>
          </a:xfrm>
          <a:prstGeom prst="rect">
            <a:avLst/>
          </a:prstGeom>
          <a:noFill/>
        </p:spPr>
        <p:txBody>
          <a:bodyPr wrap="square" rtlCol="0">
            <a:spAutoFit/>
          </a:bodyPr>
          <a:lstStyle/>
          <a:p>
            <a:r>
              <a:rPr lang="en-US" altLang="zh-CN" dirty="0" smtClean="0">
                <a:solidFill>
                  <a:srgbClr val="FF0000"/>
                </a:solidFill>
                <a:latin typeface="方正超粗黑_GBK" panose="03000509000000000000" pitchFamily="65" charset="-122"/>
                <a:ea typeface="方正超粗黑_GBK" panose="03000509000000000000" pitchFamily="65" charset="-122"/>
              </a:rPr>
              <a:t>4</a:t>
            </a:r>
            <a:endParaRPr lang="zh-CN" altLang="en-US" dirty="0" smtClean="0">
              <a:solidFill>
                <a:srgbClr val="FF0000"/>
              </a:solidFill>
              <a:latin typeface="方正超粗黑_GBK" panose="03000509000000000000" pitchFamily="65" charset="-122"/>
              <a:ea typeface="方正超粗黑_GBK" panose="03000509000000000000" pitchFamily="65" charset="-122"/>
            </a:endParaRPr>
          </a:p>
        </p:txBody>
      </p:sp>
      <p:sp>
        <p:nvSpPr>
          <p:cNvPr id="32" name="文本框 31"/>
          <p:cNvSpPr txBox="1"/>
          <p:nvPr/>
        </p:nvSpPr>
        <p:spPr>
          <a:xfrm>
            <a:off x="3821733" y="5788098"/>
            <a:ext cx="3967899" cy="923330"/>
          </a:xfrm>
          <a:prstGeom prst="rect">
            <a:avLst/>
          </a:prstGeom>
          <a:solidFill>
            <a:schemeClr val="bg2"/>
          </a:solidFill>
        </p:spPr>
        <p:txBody>
          <a:bodyPr wrap="square" rtlCol="0">
            <a:spAutoFit/>
          </a:bodyPr>
          <a:lstStyle/>
          <a:p>
            <a:pPr algn="ctr"/>
            <a:r>
              <a:rPr lang="en-US" altLang="zh-CN" dirty="0">
                <a:latin typeface="方正超粗黑_GBK" panose="03000509000000000000" pitchFamily="65" charset="-122"/>
                <a:ea typeface="方正超粗黑_GBK" panose="03000509000000000000" pitchFamily="65" charset="-122"/>
              </a:rPr>
              <a:t>3</a:t>
            </a:r>
            <a:r>
              <a:rPr lang="zh-CN" altLang="en-US" dirty="0">
                <a:latin typeface="方正超粗黑_GBK" panose="03000509000000000000" pitchFamily="65" charset="-122"/>
                <a:ea typeface="方正超粗黑_GBK" panose="03000509000000000000" pitchFamily="65" charset="-122"/>
              </a:rPr>
              <a:t>个磁屑探测器分别安装在</a:t>
            </a:r>
            <a:r>
              <a:rPr lang="en-US" altLang="zh-CN" dirty="0">
                <a:latin typeface="方正超粗黑_GBK" panose="03000509000000000000" pitchFamily="65" charset="-122"/>
                <a:ea typeface="方正超粗黑_GBK" panose="03000509000000000000" pitchFamily="65" charset="-122"/>
              </a:rPr>
              <a:t>3</a:t>
            </a:r>
            <a:r>
              <a:rPr lang="zh-CN" altLang="en-US" dirty="0">
                <a:latin typeface="方正超粗黑_GBK" panose="03000509000000000000" pitchFamily="65" charset="-122"/>
                <a:ea typeface="方正超粗黑_GBK" panose="03000509000000000000" pitchFamily="65" charset="-122"/>
              </a:rPr>
              <a:t>个回油泵的进口管路</a:t>
            </a:r>
            <a:r>
              <a:rPr lang="zh-CN" altLang="en-US" dirty="0" smtClean="0">
                <a:latin typeface="方正超粗黑_GBK" panose="03000509000000000000" pitchFamily="65" charset="-122"/>
                <a:ea typeface="方正超粗黑_GBK" panose="03000509000000000000" pitchFamily="65" charset="-122"/>
              </a:rPr>
              <a:t>，这</a:t>
            </a:r>
            <a:r>
              <a:rPr lang="en-US" altLang="zh-CN" dirty="0">
                <a:latin typeface="方正超粗黑_GBK" panose="03000509000000000000" pitchFamily="65" charset="-122"/>
                <a:ea typeface="方正超粗黑_GBK" panose="03000509000000000000" pitchFamily="65" charset="-122"/>
              </a:rPr>
              <a:t>3</a:t>
            </a:r>
            <a:r>
              <a:rPr lang="zh-CN" altLang="en-US" dirty="0">
                <a:latin typeface="方正超粗黑_GBK" panose="03000509000000000000" pitchFamily="65" charset="-122"/>
                <a:ea typeface="方正超粗黑_GBK" panose="03000509000000000000" pitchFamily="65" charset="-122"/>
              </a:rPr>
              <a:t>个探测器是</a:t>
            </a:r>
            <a:r>
              <a:rPr lang="zh-CN" altLang="en-US" dirty="0">
                <a:solidFill>
                  <a:srgbClr val="C00000"/>
                </a:solidFill>
                <a:latin typeface="方正超粗黑_GBK" panose="03000509000000000000" pitchFamily="65" charset="-122"/>
                <a:ea typeface="方正超粗黑_GBK" panose="03000509000000000000" pitchFamily="65" charset="-122"/>
              </a:rPr>
              <a:t>互换</a:t>
            </a:r>
            <a:r>
              <a:rPr lang="zh-CN" altLang="en-US" dirty="0">
                <a:latin typeface="方正超粗黑_GBK" panose="03000509000000000000" pitchFamily="65" charset="-122"/>
                <a:ea typeface="方正超粗黑_GBK" panose="03000509000000000000" pitchFamily="65" charset="-122"/>
              </a:rPr>
              <a:t>的，没有识别每个回油路探测器的记号。</a:t>
            </a:r>
            <a:endParaRPr lang="zh-CN" altLang="en-US" dirty="0" smtClean="0">
              <a:latin typeface="方正超粗黑_GBK" panose="03000509000000000000" pitchFamily="65" charset="-122"/>
              <a:ea typeface="方正超粗黑_GBK" panose="03000509000000000000" pitchFamily="65" charset="-122"/>
            </a:endParaRPr>
          </a:p>
        </p:txBody>
      </p:sp>
    </p:spTree>
    <p:extLst>
      <p:ext uri="{BB962C8B-B14F-4D97-AF65-F5344CB8AC3E}">
        <p14:creationId xmlns:p14="http://schemas.microsoft.com/office/powerpoint/2010/main" val="394893221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77767" y="14663"/>
            <a:ext cx="9265920" cy="6035040"/>
          </a:xfrm>
          <a:prstGeom prst="rect">
            <a:avLst/>
          </a:prstGeom>
        </p:spPr>
      </p:pic>
      <p:sp>
        <p:nvSpPr>
          <p:cNvPr id="9" name="文本框 8"/>
          <p:cNvSpPr txBox="1"/>
          <p:nvPr/>
        </p:nvSpPr>
        <p:spPr>
          <a:xfrm>
            <a:off x="68458" y="5788098"/>
            <a:ext cx="12055084" cy="923330"/>
          </a:xfrm>
          <a:prstGeom prst="rect">
            <a:avLst/>
          </a:prstGeom>
          <a:solidFill>
            <a:schemeClr val="bg2"/>
          </a:solidFill>
        </p:spPr>
        <p:txBody>
          <a:bodyPr vert="horz" wrap="square" rtlCol="0">
            <a:spAutoFit/>
          </a:bodyPr>
          <a:lstStyle/>
          <a:p>
            <a:pPr algn="ctr"/>
            <a:r>
              <a:rPr lang="zh-CN" altLang="en-US" sz="5400" dirty="0" smtClean="0">
                <a:solidFill>
                  <a:srgbClr val="FF0000"/>
                </a:solidFill>
                <a:latin typeface="方正超粗黑_GBK" panose="03000509000000000000" pitchFamily="65" charset="-122"/>
                <a:ea typeface="方正超粗黑_GBK" panose="03000509000000000000" pitchFamily="65" charset="-122"/>
              </a:rPr>
              <a:t>主燃油</a:t>
            </a:r>
            <a:r>
              <a:rPr lang="en-US" altLang="zh-CN" sz="5400" dirty="0" smtClean="0">
                <a:solidFill>
                  <a:srgbClr val="FF0000"/>
                </a:solidFill>
                <a:latin typeface="方正超粗黑_GBK" panose="03000509000000000000" pitchFamily="65" charset="-122"/>
                <a:ea typeface="方正超粗黑_GBK" panose="03000509000000000000" pitchFamily="65" charset="-122"/>
              </a:rPr>
              <a:t>/</a:t>
            </a:r>
            <a:r>
              <a:rPr lang="zh-CN" altLang="en-US" sz="5400" dirty="0" smtClean="0">
                <a:solidFill>
                  <a:srgbClr val="FF0000"/>
                </a:solidFill>
                <a:latin typeface="方正超粗黑_GBK" panose="03000509000000000000" pitchFamily="65" charset="-122"/>
                <a:ea typeface="方正超粗黑_GBK" panose="03000509000000000000" pitchFamily="65" charset="-122"/>
              </a:rPr>
              <a:t>滑油热交换器和伺服燃油加温器</a:t>
            </a:r>
            <a:endParaRPr lang="zh-CN" altLang="en-US" sz="5400" dirty="0">
              <a:solidFill>
                <a:srgbClr val="FF0000"/>
              </a:solidFill>
              <a:latin typeface="方正超粗黑_GBK" panose="03000509000000000000" pitchFamily="65" charset="-122"/>
              <a:ea typeface="方正超粗黑_GBK" panose="03000509000000000000" pitchFamily="65" charset="-122"/>
            </a:endParaRPr>
          </a:p>
        </p:txBody>
      </p:sp>
      <p:sp>
        <p:nvSpPr>
          <p:cNvPr id="13" name="文本框 12"/>
          <p:cNvSpPr txBox="1"/>
          <p:nvPr/>
        </p:nvSpPr>
        <p:spPr>
          <a:xfrm>
            <a:off x="9835644" y="3023561"/>
            <a:ext cx="503486" cy="246221"/>
          </a:xfrm>
          <a:prstGeom prst="rect">
            <a:avLst/>
          </a:prstGeom>
          <a:solidFill>
            <a:schemeClr val="bg2"/>
          </a:solidFill>
        </p:spPr>
        <p:txBody>
          <a:bodyPr wrap="square" rtlCol="0">
            <a:spAutoFit/>
          </a:bodyPr>
          <a:lstStyle/>
          <a:p>
            <a:pPr algn="ctr"/>
            <a:r>
              <a:rPr lang="en-US" altLang="zh-CN" sz="1000" dirty="0" smtClean="0">
                <a:solidFill>
                  <a:srgbClr val="C00000"/>
                </a:solidFill>
                <a:latin typeface="方正超粗黑_GBK" panose="03000509000000000000" pitchFamily="65" charset="-122"/>
                <a:ea typeface="方正超粗黑_GBK" panose="03000509000000000000" pitchFamily="65" charset="-122"/>
              </a:rPr>
              <a:t>TGB</a:t>
            </a:r>
            <a:endParaRPr lang="zh-CN" altLang="en-US" sz="1000" dirty="0" smtClean="0">
              <a:solidFill>
                <a:srgbClr val="C00000"/>
              </a:solidFill>
              <a:latin typeface="方正超粗黑_GBK" panose="03000509000000000000" pitchFamily="65" charset="-122"/>
              <a:ea typeface="方正超粗黑_GBK" panose="03000509000000000000" pitchFamily="65" charset="-122"/>
            </a:endParaRPr>
          </a:p>
        </p:txBody>
      </p:sp>
      <p:sp>
        <p:nvSpPr>
          <p:cNvPr id="14" name="文本框 13"/>
          <p:cNvSpPr txBox="1"/>
          <p:nvPr/>
        </p:nvSpPr>
        <p:spPr>
          <a:xfrm>
            <a:off x="9866487" y="1016585"/>
            <a:ext cx="338554" cy="536399"/>
          </a:xfrm>
          <a:prstGeom prst="rect">
            <a:avLst/>
          </a:prstGeom>
          <a:solidFill>
            <a:schemeClr val="bg2"/>
          </a:solidFill>
        </p:spPr>
        <p:txBody>
          <a:bodyPr vert="eaVert" wrap="square" rtlCol="0">
            <a:spAutoFit/>
          </a:bodyPr>
          <a:lstStyle/>
          <a:p>
            <a:pPr algn="ctr"/>
            <a:r>
              <a:rPr lang="zh-CN" altLang="en-US" sz="1000" dirty="0" smtClean="0">
                <a:solidFill>
                  <a:srgbClr val="C00000"/>
                </a:solidFill>
                <a:latin typeface="方正超粗黑_GBK" panose="03000509000000000000" pitchFamily="65" charset="-122"/>
                <a:ea typeface="方正超粗黑_GBK" panose="03000509000000000000" pitchFamily="65" charset="-122"/>
              </a:rPr>
              <a:t>后油槽</a:t>
            </a:r>
          </a:p>
        </p:txBody>
      </p:sp>
      <p:sp>
        <p:nvSpPr>
          <p:cNvPr id="15" name="文本框 14"/>
          <p:cNvSpPr txBox="1"/>
          <p:nvPr/>
        </p:nvSpPr>
        <p:spPr>
          <a:xfrm>
            <a:off x="9835644" y="1891101"/>
            <a:ext cx="338554" cy="536399"/>
          </a:xfrm>
          <a:prstGeom prst="rect">
            <a:avLst/>
          </a:prstGeom>
          <a:solidFill>
            <a:schemeClr val="bg2"/>
          </a:solidFill>
        </p:spPr>
        <p:txBody>
          <a:bodyPr vert="eaVert" wrap="square" rtlCol="0">
            <a:spAutoFit/>
          </a:bodyPr>
          <a:lstStyle/>
          <a:p>
            <a:pPr algn="ctr"/>
            <a:r>
              <a:rPr lang="zh-CN" altLang="en-US" sz="1000" dirty="0" smtClean="0">
                <a:solidFill>
                  <a:srgbClr val="C00000"/>
                </a:solidFill>
                <a:latin typeface="方正超粗黑_GBK" panose="03000509000000000000" pitchFamily="65" charset="-122"/>
                <a:ea typeface="方正超粗黑_GBK" panose="03000509000000000000" pitchFamily="65" charset="-122"/>
              </a:rPr>
              <a:t>前油槽</a:t>
            </a:r>
          </a:p>
        </p:txBody>
      </p:sp>
      <p:sp>
        <p:nvSpPr>
          <p:cNvPr id="16" name="文本框 15"/>
          <p:cNvSpPr txBox="1"/>
          <p:nvPr/>
        </p:nvSpPr>
        <p:spPr>
          <a:xfrm>
            <a:off x="10560263" y="3852735"/>
            <a:ext cx="503486" cy="246221"/>
          </a:xfrm>
          <a:prstGeom prst="rect">
            <a:avLst/>
          </a:prstGeom>
          <a:solidFill>
            <a:schemeClr val="bg2"/>
          </a:solidFill>
        </p:spPr>
        <p:txBody>
          <a:bodyPr wrap="square" rtlCol="0">
            <a:spAutoFit/>
          </a:bodyPr>
          <a:lstStyle/>
          <a:p>
            <a:pPr algn="ctr"/>
            <a:r>
              <a:rPr lang="en-US" altLang="zh-CN" sz="1000" dirty="0" smtClean="0">
                <a:solidFill>
                  <a:srgbClr val="C00000"/>
                </a:solidFill>
                <a:latin typeface="方正超粗黑_GBK" panose="03000509000000000000" pitchFamily="65" charset="-122"/>
                <a:ea typeface="方正超粗黑_GBK" panose="03000509000000000000" pitchFamily="65" charset="-122"/>
              </a:rPr>
              <a:t>AGB</a:t>
            </a:r>
            <a:endParaRPr lang="zh-CN" altLang="en-US" sz="1000" dirty="0" smtClean="0">
              <a:solidFill>
                <a:srgbClr val="C00000"/>
              </a:solidFill>
              <a:latin typeface="方正超粗黑_GBK" panose="03000509000000000000" pitchFamily="65" charset="-122"/>
              <a:ea typeface="方正超粗黑_GBK" panose="03000509000000000000" pitchFamily="65" charset="-122"/>
            </a:endParaRPr>
          </a:p>
        </p:txBody>
      </p:sp>
      <p:sp>
        <p:nvSpPr>
          <p:cNvPr id="29" name="文本框 28"/>
          <p:cNvSpPr txBox="1"/>
          <p:nvPr/>
        </p:nvSpPr>
        <p:spPr>
          <a:xfrm>
            <a:off x="6258349" y="5077437"/>
            <a:ext cx="1139460" cy="369332"/>
          </a:xfrm>
          <a:prstGeom prst="rect">
            <a:avLst/>
          </a:prstGeom>
          <a:solidFill>
            <a:schemeClr val="bg2"/>
          </a:solidFill>
        </p:spPr>
        <p:txBody>
          <a:bodyPr wrap="square" rtlCol="0">
            <a:spAutoFit/>
          </a:bodyPr>
          <a:lstStyle/>
          <a:p>
            <a:r>
              <a:rPr lang="zh-CN" altLang="en-US" dirty="0" smtClean="0">
                <a:latin typeface="方正超粗黑_GBK" panose="03000509000000000000" pitchFamily="65" charset="-122"/>
                <a:ea typeface="方正超粗黑_GBK" panose="03000509000000000000" pitchFamily="65" charset="-122"/>
              </a:rPr>
              <a:t>润滑组件</a:t>
            </a:r>
            <a:endParaRPr lang="zh-CN" altLang="en-US" dirty="0" smtClean="0">
              <a:latin typeface="方正超粗黑_GBK" panose="03000509000000000000" pitchFamily="65" charset="-122"/>
              <a:ea typeface="方正超粗黑_GBK" panose="03000509000000000000" pitchFamily="65" charset="-122"/>
            </a:endParaRPr>
          </a:p>
        </p:txBody>
      </p:sp>
      <p:sp>
        <p:nvSpPr>
          <p:cNvPr id="27" name="椭圆 26"/>
          <p:cNvSpPr/>
          <p:nvPr/>
        </p:nvSpPr>
        <p:spPr>
          <a:xfrm>
            <a:off x="8242646" y="2831481"/>
            <a:ext cx="403121" cy="403121"/>
          </a:xfrm>
          <a:prstGeom prst="ellipse">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文本框 34"/>
          <p:cNvSpPr txBox="1"/>
          <p:nvPr/>
        </p:nvSpPr>
        <p:spPr>
          <a:xfrm>
            <a:off x="8270324" y="2848375"/>
            <a:ext cx="347764" cy="369332"/>
          </a:xfrm>
          <a:prstGeom prst="rect">
            <a:avLst/>
          </a:prstGeom>
          <a:noFill/>
        </p:spPr>
        <p:txBody>
          <a:bodyPr wrap="square" rtlCol="0">
            <a:spAutoFit/>
          </a:bodyPr>
          <a:lstStyle/>
          <a:p>
            <a:r>
              <a:rPr lang="en-US" altLang="zh-CN" dirty="0" smtClean="0">
                <a:solidFill>
                  <a:srgbClr val="FF0000"/>
                </a:solidFill>
                <a:latin typeface="方正超粗黑_GBK" panose="03000509000000000000" pitchFamily="65" charset="-122"/>
                <a:ea typeface="方正超粗黑_GBK" panose="03000509000000000000" pitchFamily="65" charset="-122"/>
              </a:rPr>
              <a:t>3</a:t>
            </a:r>
            <a:endParaRPr lang="zh-CN" altLang="en-US" dirty="0" smtClean="0">
              <a:solidFill>
                <a:srgbClr val="FF0000"/>
              </a:solidFill>
              <a:latin typeface="方正超粗黑_GBK" panose="03000509000000000000" pitchFamily="65" charset="-122"/>
              <a:ea typeface="方正超粗黑_GBK" panose="03000509000000000000" pitchFamily="65" charset="-122"/>
            </a:endParaRPr>
          </a:p>
        </p:txBody>
      </p:sp>
      <p:sp>
        <p:nvSpPr>
          <p:cNvPr id="37" name="椭圆 36"/>
          <p:cNvSpPr/>
          <p:nvPr/>
        </p:nvSpPr>
        <p:spPr>
          <a:xfrm>
            <a:off x="8155723" y="3651175"/>
            <a:ext cx="403121" cy="403121"/>
          </a:xfrm>
          <a:prstGeom prst="ellipse">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文本框 37"/>
          <p:cNvSpPr txBox="1"/>
          <p:nvPr/>
        </p:nvSpPr>
        <p:spPr>
          <a:xfrm>
            <a:off x="8183401" y="3668069"/>
            <a:ext cx="347764" cy="369332"/>
          </a:xfrm>
          <a:prstGeom prst="rect">
            <a:avLst/>
          </a:prstGeom>
          <a:noFill/>
        </p:spPr>
        <p:txBody>
          <a:bodyPr wrap="square" rtlCol="0">
            <a:spAutoFit/>
          </a:bodyPr>
          <a:lstStyle/>
          <a:p>
            <a:r>
              <a:rPr lang="en-US" altLang="zh-CN" dirty="0" smtClean="0">
                <a:solidFill>
                  <a:srgbClr val="FF0000"/>
                </a:solidFill>
                <a:latin typeface="方正超粗黑_GBK" panose="03000509000000000000" pitchFamily="65" charset="-122"/>
                <a:ea typeface="方正超粗黑_GBK" panose="03000509000000000000" pitchFamily="65" charset="-122"/>
              </a:rPr>
              <a:t>2</a:t>
            </a:r>
            <a:endParaRPr lang="zh-CN" altLang="en-US" dirty="0" smtClean="0">
              <a:solidFill>
                <a:srgbClr val="FF0000"/>
              </a:solidFill>
              <a:latin typeface="方正超粗黑_GBK" panose="03000509000000000000" pitchFamily="65" charset="-122"/>
              <a:ea typeface="方正超粗黑_GBK" panose="03000509000000000000" pitchFamily="65" charset="-122"/>
            </a:endParaRPr>
          </a:p>
        </p:txBody>
      </p:sp>
      <p:sp>
        <p:nvSpPr>
          <p:cNvPr id="39" name="椭圆 38"/>
          <p:cNvSpPr/>
          <p:nvPr/>
        </p:nvSpPr>
        <p:spPr>
          <a:xfrm>
            <a:off x="8068763" y="4674316"/>
            <a:ext cx="403121" cy="403121"/>
          </a:xfrm>
          <a:prstGeom prst="ellipse">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文本框 39"/>
          <p:cNvSpPr txBox="1"/>
          <p:nvPr/>
        </p:nvSpPr>
        <p:spPr>
          <a:xfrm>
            <a:off x="8096441" y="4691210"/>
            <a:ext cx="347764" cy="369332"/>
          </a:xfrm>
          <a:prstGeom prst="rect">
            <a:avLst/>
          </a:prstGeom>
          <a:noFill/>
        </p:spPr>
        <p:txBody>
          <a:bodyPr wrap="square" rtlCol="0">
            <a:spAutoFit/>
          </a:bodyPr>
          <a:lstStyle/>
          <a:p>
            <a:r>
              <a:rPr lang="en-US" altLang="zh-CN" dirty="0" smtClean="0">
                <a:solidFill>
                  <a:srgbClr val="FF0000"/>
                </a:solidFill>
                <a:latin typeface="方正超粗黑_GBK" panose="03000509000000000000" pitchFamily="65" charset="-122"/>
                <a:ea typeface="方正超粗黑_GBK" panose="03000509000000000000" pitchFamily="65" charset="-122"/>
              </a:rPr>
              <a:t>1</a:t>
            </a:r>
            <a:endParaRPr lang="zh-CN" altLang="en-US" dirty="0" smtClean="0">
              <a:solidFill>
                <a:srgbClr val="FF0000"/>
              </a:solidFill>
              <a:latin typeface="方正超粗黑_GBK" panose="03000509000000000000" pitchFamily="65" charset="-122"/>
              <a:ea typeface="方正超粗黑_GBK" panose="03000509000000000000" pitchFamily="65" charset="-122"/>
            </a:endParaRPr>
          </a:p>
        </p:txBody>
      </p:sp>
      <p:sp>
        <p:nvSpPr>
          <p:cNvPr id="48" name="文本框 47"/>
          <p:cNvSpPr txBox="1"/>
          <p:nvPr/>
        </p:nvSpPr>
        <p:spPr>
          <a:xfrm>
            <a:off x="220154" y="1324023"/>
            <a:ext cx="2570671" cy="3693319"/>
          </a:xfrm>
          <a:prstGeom prst="rect">
            <a:avLst/>
          </a:prstGeom>
          <a:solidFill>
            <a:schemeClr val="bg2"/>
          </a:solidFill>
        </p:spPr>
        <p:txBody>
          <a:bodyPr wrap="square" rtlCol="0">
            <a:spAutoFit/>
          </a:bodyPr>
          <a:lstStyle/>
          <a:p>
            <a:pPr indent="180000"/>
            <a:r>
              <a:rPr lang="zh-CN" altLang="en-US" dirty="0">
                <a:latin typeface="方正超粗黑_GBK" panose="03000509000000000000" pitchFamily="65" charset="-122"/>
                <a:ea typeface="方正超粗黑_GBK" panose="03000509000000000000" pitchFamily="65" charset="-122"/>
              </a:rPr>
              <a:t>主燃油</a:t>
            </a:r>
            <a:r>
              <a:rPr lang="en-US" altLang="zh-CN" dirty="0">
                <a:latin typeface="方正超粗黑_GBK" panose="03000509000000000000" pitchFamily="65" charset="-122"/>
                <a:ea typeface="方正超粗黑_GBK" panose="03000509000000000000" pitchFamily="65" charset="-122"/>
              </a:rPr>
              <a:t>/</a:t>
            </a:r>
            <a:r>
              <a:rPr lang="zh-CN" altLang="en-US" dirty="0">
                <a:latin typeface="方正超粗黑_GBK" panose="03000509000000000000" pitchFamily="65" charset="-122"/>
                <a:ea typeface="方正超粗黑_GBK" panose="03000509000000000000" pitchFamily="65" charset="-122"/>
              </a:rPr>
              <a:t>滑油热交换器安装于燃油泵和伺服燃油加温器上。它位于风扇机匣</a:t>
            </a:r>
            <a:r>
              <a:rPr lang="en-US" altLang="zh-CN" dirty="0">
                <a:latin typeface="方正超粗黑_GBK" panose="03000509000000000000" pitchFamily="65" charset="-122"/>
                <a:ea typeface="方正超粗黑_GBK" panose="03000509000000000000" pitchFamily="65" charset="-122"/>
              </a:rPr>
              <a:t>9</a:t>
            </a:r>
            <a:r>
              <a:rPr lang="zh-CN" altLang="en-US" dirty="0">
                <a:latin typeface="方正超粗黑_GBK" panose="03000509000000000000" pitchFamily="65" charset="-122"/>
                <a:ea typeface="方正超粗黑_GBK" panose="03000509000000000000" pitchFamily="65" charset="-122"/>
              </a:rPr>
              <a:t>点钟位置。 </a:t>
            </a:r>
          </a:p>
          <a:p>
            <a:pPr indent="180000"/>
            <a:r>
              <a:rPr lang="zh-CN" altLang="en-US" dirty="0">
                <a:latin typeface="方正超粗黑_GBK" panose="03000509000000000000" pitchFamily="65" charset="-122"/>
                <a:ea typeface="方正超粗黑_GBK" panose="03000509000000000000" pitchFamily="65" charset="-122"/>
              </a:rPr>
              <a:t>主燃油</a:t>
            </a:r>
            <a:r>
              <a:rPr lang="en-US" altLang="zh-CN" dirty="0">
                <a:latin typeface="方正超粗黑_GBK" panose="03000509000000000000" pitchFamily="65" charset="-122"/>
                <a:ea typeface="方正超粗黑_GBK" panose="03000509000000000000" pitchFamily="65" charset="-122"/>
              </a:rPr>
              <a:t>/</a:t>
            </a:r>
            <a:r>
              <a:rPr lang="zh-CN" altLang="en-US" dirty="0">
                <a:latin typeface="方正超粗黑_GBK" panose="03000509000000000000" pitchFamily="65" charset="-122"/>
                <a:ea typeface="方正超粗黑_GBK" panose="03000509000000000000" pitchFamily="65" charset="-122"/>
              </a:rPr>
              <a:t>滑油热交换器是管型热交换器，包括壳体、可拆卸芯体和芯体接近盖</a:t>
            </a:r>
            <a:r>
              <a:rPr lang="zh-CN" altLang="en-US" dirty="0" smtClean="0">
                <a:latin typeface="方正超粗黑_GBK" panose="03000509000000000000" pitchFamily="65" charset="-122"/>
                <a:ea typeface="方正超粗黑_GBK" panose="03000509000000000000" pitchFamily="65" charset="-122"/>
              </a:rPr>
              <a:t>。</a:t>
            </a:r>
            <a:endParaRPr lang="en-US" altLang="zh-CN" dirty="0" smtClean="0">
              <a:latin typeface="方正超粗黑_GBK" panose="03000509000000000000" pitchFamily="65" charset="-122"/>
              <a:ea typeface="方正超粗黑_GBK" panose="03000509000000000000" pitchFamily="65" charset="-122"/>
            </a:endParaRPr>
          </a:p>
          <a:p>
            <a:pPr indent="180000"/>
            <a:r>
              <a:rPr lang="zh-CN" altLang="en-US" dirty="0" smtClean="0">
                <a:latin typeface="方正超粗黑_GBK" panose="03000509000000000000" pitchFamily="65" charset="-122"/>
                <a:ea typeface="方正超粗黑_GBK" panose="03000509000000000000" pitchFamily="65" charset="-122"/>
              </a:rPr>
              <a:t>主</a:t>
            </a:r>
            <a:r>
              <a:rPr lang="zh-CN" altLang="en-US" dirty="0">
                <a:latin typeface="方正超粗黑_GBK" panose="03000509000000000000" pitchFamily="65" charset="-122"/>
                <a:ea typeface="方正超粗黑_GBK" panose="03000509000000000000" pitchFamily="65" charset="-122"/>
              </a:rPr>
              <a:t>燃油</a:t>
            </a:r>
            <a:r>
              <a:rPr lang="en-US" altLang="zh-CN" dirty="0">
                <a:latin typeface="方正超粗黑_GBK" panose="03000509000000000000" pitchFamily="65" charset="-122"/>
                <a:ea typeface="方正超粗黑_GBK" panose="03000509000000000000" pitchFamily="65" charset="-122"/>
              </a:rPr>
              <a:t>/</a:t>
            </a:r>
            <a:r>
              <a:rPr lang="zh-CN" altLang="en-US" dirty="0">
                <a:latin typeface="方正超粗黑_GBK" panose="03000509000000000000" pitchFamily="65" charset="-122"/>
                <a:ea typeface="方正超粗黑_GBK" panose="03000509000000000000" pitchFamily="65" charset="-122"/>
              </a:rPr>
              <a:t>滑油热交换器在燃油部分和滑油部分都有旁通阀。这主要是为了当出现堵塞时，使油液旁通芯体。</a:t>
            </a:r>
          </a:p>
        </p:txBody>
      </p:sp>
      <p:sp>
        <p:nvSpPr>
          <p:cNvPr id="33" name="椭圆 32"/>
          <p:cNvSpPr/>
          <p:nvPr/>
        </p:nvSpPr>
        <p:spPr>
          <a:xfrm>
            <a:off x="5847720" y="1369897"/>
            <a:ext cx="403121" cy="403121"/>
          </a:xfrm>
          <a:prstGeom prst="ellipse">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文本框 33"/>
          <p:cNvSpPr txBox="1"/>
          <p:nvPr/>
        </p:nvSpPr>
        <p:spPr>
          <a:xfrm>
            <a:off x="5875399" y="1403686"/>
            <a:ext cx="347764" cy="369332"/>
          </a:xfrm>
          <a:prstGeom prst="rect">
            <a:avLst/>
          </a:prstGeom>
          <a:noFill/>
        </p:spPr>
        <p:txBody>
          <a:bodyPr wrap="square" rtlCol="0">
            <a:spAutoFit/>
          </a:bodyPr>
          <a:lstStyle/>
          <a:p>
            <a:r>
              <a:rPr lang="en-US" altLang="zh-CN" dirty="0" smtClean="0">
                <a:solidFill>
                  <a:srgbClr val="FF0000"/>
                </a:solidFill>
                <a:latin typeface="方正超粗黑_GBK" panose="03000509000000000000" pitchFamily="65" charset="-122"/>
                <a:ea typeface="方正超粗黑_GBK" panose="03000509000000000000" pitchFamily="65" charset="-122"/>
              </a:rPr>
              <a:t>4</a:t>
            </a:r>
            <a:endParaRPr lang="zh-CN" altLang="en-US" dirty="0" smtClean="0">
              <a:solidFill>
                <a:srgbClr val="FF0000"/>
              </a:solidFill>
              <a:latin typeface="方正超粗黑_GBK" panose="03000509000000000000" pitchFamily="65" charset="-122"/>
              <a:ea typeface="方正超粗黑_GBK" panose="03000509000000000000" pitchFamily="65" charset="-122"/>
            </a:endParaRPr>
          </a:p>
        </p:txBody>
      </p:sp>
      <p:sp>
        <p:nvSpPr>
          <p:cNvPr id="36" name="圆角矩形 35"/>
          <p:cNvSpPr/>
          <p:nvPr/>
        </p:nvSpPr>
        <p:spPr>
          <a:xfrm>
            <a:off x="3252158" y="2286000"/>
            <a:ext cx="1231762" cy="2484408"/>
          </a:xfrm>
          <a:prstGeom prst="round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10750134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77767" y="14663"/>
            <a:ext cx="9265920" cy="6035040"/>
          </a:xfrm>
          <a:prstGeom prst="rect">
            <a:avLst/>
          </a:prstGeom>
        </p:spPr>
      </p:pic>
      <p:sp>
        <p:nvSpPr>
          <p:cNvPr id="9" name="文本框 8"/>
          <p:cNvSpPr txBox="1"/>
          <p:nvPr/>
        </p:nvSpPr>
        <p:spPr>
          <a:xfrm>
            <a:off x="68458" y="5788098"/>
            <a:ext cx="12055084" cy="923330"/>
          </a:xfrm>
          <a:prstGeom prst="rect">
            <a:avLst/>
          </a:prstGeom>
          <a:solidFill>
            <a:schemeClr val="bg2"/>
          </a:solidFill>
        </p:spPr>
        <p:txBody>
          <a:bodyPr vert="horz" wrap="square" rtlCol="0">
            <a:spAutoFit/>
          </a:bodyPr>
          <a:lstStyle/>
          <a:p>
            <a:pPr algn="ctr"/>
            <a:r>
              <a:rPr lang="zh-CN" altLang="en-US" sz="5400" dirty="0" smtClean="0">
                <a:solidFill>
                  <a:srgbClr val="FF0000"/>
                </a:solidFill>
                <a:latin typeface="方正超粗黑_GBK" panose="03000509000000000000" pitchFamily="65" charset="-122"/>
                <a:ea typeface="方正超粗黑_GBK" panose="03000509000000000000" pitchFamily="65" charset="-122"/>
              </a:rPr>
              <a:t>主燃油</a:t>
            </a:r>
            <a:r>
              <a:rPr lang="en-US" altLang="zh-CN" sz="5400" dirty="0" smtClean="0">
                <a:solidFill>
                  <a:srgbClr val="FF0000"/>
                </a:solidFill>
                <a:latin typeface="方正超粗黑_GBK" panose="03000509000000000000" pitchFamily="65" charset="-122"/>
                <a:ea typeface="方正超粗黑_GBK" panose="03000509000000000000" pitchFamily="65" charset="-122"/>
              </a:rPr>
              <a:t>/</a:t>
            </a:r>
            <a:r>
              <a:rPr lang="zh-CN" altLang="en-US" sz="5400" dirty="0" smtClean="0">
                <a:solidFill>
                  <a:srgbClr val="FF0000"/>
                </a:solidFill>
                <a:latin typeface="方正超粗黑_GBK" panose="03000509000000000000" pitchFamily="65" charset="-122"/>
                <a:ea typeface="方正超粗黑_GBK" panose="03000509000000000000" pitchFamily="65" charset="-122"/>
              </a:rPr>
              <a:t>滑油热交换器和伺服燃油加温器</a:t>
            </a:r>
            <a:endParaRPr lang="zh-CN" altLang="en-US" sz="5400" dirty="0">
              <a:solidFill>
                <a:srgbClr val="FF0000"/>
              </a:solidFill>
              <a:latin typeface="方正超粗黑_GBK" panose="03000509000000000000" pitchFamily="65" charset="-122"/>
              <a:ea typeface="方正超粗黑_GBK" panose="03000509000000000000" pitchFamily="65" charset="-122"/>
            </a:endParaRPr>
          </a:p>
        </p:txBody>
      </p:sp>
      <p:sp>
        <p:nvSpPr>
          <p:cNvPr id="13" name="文本框 12"/>
          <p:cNvSpPr txBox="1"/>
          <p:nvPr/>
        </p:nvSpPr>
        <p:spPr>
          <a:xfrm>
            <a:off x="9835644" y="3023561"/>
            <a:ext cx="503486" cy="246221"/>
          </a:xfrm>
          <a:prstGeom prst="rect">
            <a:avLst/>
          </a:prstGeom>
          <a:solidFill>
            <a:schemeClr val="bg2"/>
          </a:solidFill>
        </p:spPr>
        <p:txBody>
          <a:bodyPr wrap="square" rtlCol="0">
            <a:spAutoFit/>
          </a:bodyPr>
          <a:lstStyle/>
          <a:p>
            <a:pPr algn="ctr"/>
            <a:r>
              <a:rPr lang="en-US" altLang="zh-CN" sz="1000" dirty="0" smtClean="0">
                <a:solidFill>
                  <a:srgbClr val="C00000"/>
                </a:solidFill>
                <a:latin typeface="方正超粗黑_GBK" panose="03000509000000000000" pitchFamily="65" charset="-122"/>
                <a:ea typeface="方正超粗黑_GBK" panose="03000509000000000000" pitchFamily="65" charset="-122"/>
              </a:rPr>
              <a:t>TGB</a:t>
            </a:r>
            <a:endParaRPr lang="zh-CN" altLang="en-US" sz="1000" dirty="0" smtClean="0">
              <a:solidFill>
                <a:srgbClr val="C00000"/>
              </a:solidFill>
              <a:latin typeface="方正超粗黑_GBK" panose="03000509000000000000" pitchFamily="65" charset="-122"/>
              <a:ea typeface="方正超粗黑_GBK" panose="03000509000000000000" pitchFamily="65" charset="-122"/>
            </a:endParaRPr>
          </a:p>
        </p:txBody>
      </p:sp>
      <p:sp>
        <p:nvSpPr>
          <p:cNvPr id="14" name="文本框 13"/>
          <p:cNvSpPr txBox="1"/>
          <p:nvPr/>
        </p:nvSpPr>
        <p:spPr>
          <a:xfrm>
            <a:off x="9866487" y="1016585"/>
            <a:ext cx="338554" cy="536399"/>
          </a:xfrm>
          <a:prstGeom prst="rect">
            <a:avLst/>
          </a:prstGeom>
          <a:solidFill>
            <a:schemeClr val="bg2"/>
          </a:solidFill>
        </p:spPr>
        <p:txBody>
          <a:bodyPr vert="eaVert" wrap="square" rtlCol="0">
            <a:spAutoFit/>
          </a:bodyPr>
          <a:lstStyle/>
          <a:p>
            <a:pPr algn="ctr"/>
            <a:r>
              <a:rPr lang="zh-CN" altLang="en-US" sz="1000" dirty="0" smtClean="0">
                <a:solidFill>
                  <a:srgbClr val="C00000"/>
                </a:solidFill>
                <a:latin typeface="方正超粗黑_GBK" panose="03000509000000000000" pitchFamily="65" charset="-122"/>
                <a:ea typeface="方正超粗黑_GBK" panose="03000509000000000000" pitchFamily="65" charset="-122"/>
              </a:rPr>
              <a:t>后油槽</a:t>
            </a:r>
          </a:p>
        </p:txBody>
      </p:sp>
      <p:sp>
        <p:nvSpPr>
          <p:cNvPr id="15" name="文本框 14"/>
          <p:cNvSpPr txBox="1"/>
          <p:nvPr/>
        </p:nvSpPr>
        <p:spPr>
          <a:xfrm>
            <a:off x="9835644" y="1891101"/>
            <a:ext cx="338554" cy="536399"/>
          </a:xfrm>
          <a:prstGeom prst="rect">
            <a:avLst/>
          </a:prstGeom>
          <a:solidFill>
            <a:schemeClr val="bg2"/>
          </a:solidFill>
        </p:spPr>
        <p:txBody>
          <a:bodyPr vert="eaVert" wrap="square" rtlCol="0">
            <a:spAutoFit/>
          </a:bodyPr>
          <a:lstStyle/>
          <a:p>
            <a:pPr algn="ctr"/>
            <a:r>
              <a:rPr lang="zh-CN" altLang="en-US" sz="1000" dirty="0" smtClean="0">
                <a:solidFill>
                  <a:srgbClr val="C00000"/>
                </a:solidFill>
                <a:latin typeface="方正超粗黑_GBK" panose="03000509000000000000" pitchFamily="65" charset="-122"/>
                <a:ea typeface="方正超粗黑_GBK" panose="03000509000000000000" pitchFamily="65" charset="-122"/>
              </a:rPr>
              <a:t>前油槽</a:t>
            </a:r>
          </a:p>
        </p:txBody>
      </p:sp>
      <p:sp>
        <p:nvSpPr>
          <p:cNvPr id="16" name="文本框 15"/>
          <p:cNvSpPr txBox="1"/>
          <p:nvPr/>
        </p:nvSpPr>
        <p:spPr>
          <a:xfrm>
            <a:off x="10560263" y="3852735"/>
            <a:ext cx="503486" cy="246221"/>
          </a:xfrm>
          <a:prstGeom prst="rect">
            <a:avLst/>
          </a:prstGeom>
          <a:solidFill>
            <a:schemeClr val="bg2"/>
          </a:solidFill>
        </p:spPr>
        <p:txBody>
          <a:bodyPr wrap="square" rtlCol="0">
            <a:spAutoFit/>
          </a:bodyPr>
          <a:lstStyle/>
          <a:p>
            <a:pPr algn="ctr"/>
            <a:r>
              <a:rPr lang="en-US" altLang="zh-CN" sz="1000" dirty="0" smtClean="0">
                <a:solidFill>
                  <a:srgbClr val="C00000"/>
                </a:solidFill>
                <a:latin typeface="方正超粗黑_GBK" panose="03000509000000000000" pitchFamily="65" charset="-122"/>
                <a:ea typeface="方正超粗黑_GBK" panose="03000509000000000000" pitchFamily="65" charset="-122"/>
              </a:rPr>
              <a:t>AGB</a:t>
            </a:r>
            <a:endParaRPr lang="zh-CN" altLang="en-US" sz="1000" dirty="0" smtClean="0">
              <a:solidFill>
                <a:srgbClr val="C00000"/>
              </a:solidFill>
              <a:latin typeface="方正超粗黑_GBK" panose="03000509000000000000" pitchFamily="65" charset="-122"/>
              <a:ea typeface="方正超粗黑_GBK" panose="03000509000000000000" pitchFamily="65" charset="-122"/>
            </a:endParaRPr>
          </a:p>
        </p:txBody>
      </p:sp>
      <p:sp>
        <p:nvSpPr>
          <p:cNvPr id="29" name="文本框 28"/>
          <p:cNvSpPr txBox="1"/>
          <p:nvPr/>
        </p:nvSpPr>
        <p:spPr>
          <a:xfrm>
            <a:off x="6258349" y="5077437"/>
            <a:ext cx="1139460" cy="369332"/>
          </a:xfrm>
          <a:prstGeom prst="rect">
            <a:avLst/>
          </a:prstGeom>
          <a:solidFill>
            <a:schemeClr val="bg2"/>
          </a:solidFill>
        </p:spPr>
        <p:txBody>
          <a:bodyPr wrap="square" rtlCol="0">
            <a:spAutoFit/>
          </a:bodyPr>
          <a:lstStyle/>
          <a:p>
            <a:r>
              <a:rPr lang="zh-CN" altLang="en-US" dirty="0" smtClean="0">
                <a:latin typeface="方正超粗黑_GBK" panose="03000509000000000000" pitchFamily="65" charset="-122"/>
                <a:ea typeface="方正超粗黑_GBK" panose="03000509000000000000" pitchFamily="65" charset="-122"/>
              </a:rPr>
              <a:t>润滑组件</a:t>
            </a:r>
            <a:endParaRPr lang="zh-CN" altLang="en-US" dirty="0" smtClean="0">
              <a:latin typeface="方正超粗黑_GBK" panose="03000509000000000000" pitchFamily="65" charset="-122"/>
              <a:ea typeface="方正超粗黑_GBK" panose="03000509000000000000" pitchFamily="65" charset="-122"/>
            </a:endParaRPr>
          </a:p>
        </p:txBody>
      </p:sp>
      <p:sp>
        <p:nvSpPr>
          <p:cNvPr id="27" name="椭圆 26"/>
          <p:cNvSpPr/>
          <p:nvPr/>
        </p:nvSpPr>
        <p:spPr>
          <a:xfrm>
            <a:off x="8242646" y="2831481"/>
            <a:ext cx="403121" cy="403121"/>
          </a:xfrm>
          <a:prstGeom prst="ellipse">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文本框 34"/>
          <p:cNvSpPr txBox="1"/>
          <p:nvPr/>
        </p:nvSpPr>
        <p:spPr>
          <a:xfrm>
            <a:off x="8270324" y="2848375"/>
            <a:ext cx="347764" cy="369332"/>
          </a:xfrm>
          <a:prstGeom prst="rect">
            <a:avLst/>
          </a:prstGeom>
          <a:noFill/>
        </p:spPr>
        <p:txBody>
          <a:bodyPr wrap="square" rtlCol="0">
            <a:spAutoFit/>
          </a:bodyPr>
          <a:lstStyle/>
          <a:p>
            <a:r>
              <a:rPr lang="en-US" altLang="zh-CN" dirty="0" smtClean="0">
                <a:solidFill>
                  <a:srgbClr val="FF0000"/>
                </a:solidFill>
                <a:latin typeface="方正超粗黑_GBK" panose="03000509000000000000" pitchFamily="65" charset="-122"/>
                <a:ea typeface="方正超粗黑_GBK" panose="03000509000000000000" pitchFamily="65" charset="-122"/>
              </a:rPr>
              <a:t>3</a:t>
            </a:r>
            <a:endParaRPr lang="zh-CN" altLang="en-US" dirty="0" smtClean="0">
              <a:solidFill>
                <a:srgbClr val="FF0000"/>
              </a:solidFill>
              <a:latin typeface="方正超粗黑_GBK" panose="03000509000000000000" pitchFamily="65" charset="-122"/>
              <a:ea typeface="方正超粗黑_GBK" panose="03000509000000000000" pitchFamily="65" charset="-122"/>
            </a:endParaRPr>
          </a:p>
        </p:txBody>
      </p:sp>
      <p:sp>
        <p:nvSpPr>
          <p:cNvPr id="37" name="椭圆 36"/>
          <p:cNvSpPr/>
          <p:nvPr/>
        </p:nvSpPr>
        <p:spPr>
          <a:xfrm>
            <a:off x="8155723" y="3651175"/>
            <a:ext cx="403121" cy="403121"/>
          </a:xfrm>
          <a:prstGeom prst="ellipse">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文本框 37"/>
          <p:cNvSpPr txBox="1"/>
          <p:nvPr/>
        </p:nvSpPr>
        <p:spPr>
          <a:xfrm>
            <a:off x="8183401" y="3668069"/>
            <a:ext cx="347764" cy="369332"/>
          </a:xfrm>
          <a:prstGeom prst="rect">
            <a:avLst/>
          </a:prstGeom>
          <a:noFill/>
        </p:spPr>
        <p:txBody>
          <a:bodyPr wrap="square" rtlCol="0">
            <a:spAutoFit/>
          </a:bodyPr>
          <a:lstStyle/>
          <a:p>
            <a:r>
              <a:rPr lang="en-US" altLang="zh-CN" dirty="0" smtClean="0">
                <a:solidFill>
                  <a:srgbClr val="FF0000"/>
                </a:solidFill>
                <a:latin typeface="方正超粗黑_GBK" panose="03000509000000000000" pitchFamily="65" charset="-122"/>
                <a:ea typeface="方正超粗黑_GBK" panose="03000509000000000000" pitchFamily="65" charset="-122"/>
              </a:rPr>
              <a:t>2</a:t>
            </a:r>
            <a:endParaRPr lang="zh-CN" altLang="en-US" dirty="0" smtClean="0">
              <a:solidFill>
                <a:srgbClr val="FF0000"/>
              </a:solidFill>
              <a:latin typeface="方正超粗黑_GBK" panose="03000509000000000000" pitchFamily="65" charset="-122"/>
              <a:ea typeface="方正超粗黑_GBK" panose="03000509000000000000" pitchFamily="65" charset="-122"/>
            </a:endParaRPr>
          </a:p>
        </p:txBody>
      </p:sp>
      <p:sp>
        <p:nvSpPr>
          <p:cNvPr id="39" name="椭圆 38"/>
          <p:cNvSpPr/>
          <p:nvPr/>
        </p:nvSpPr>
        <p:spPr>
          <a:xfrm>
            <a:off x="8068763" y="4674316"/>
            <a:ext cx="403121" cy="403121"/>
          </a:xfrm>
          <a:prstGeom prst="ellipse">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文本框 39"/>
          <p:cNvSpPr txBox="1"/>
          <p:nvPr/>
        </p:nvSpPr>
        <p:spPr>
          <a:xfrm>
            <a:off x="8096441" y="4691210"/>
            <a:ext cx="347764" cy="369332"/>
          </a:xfrm>
          <a:prstGeom prst="rect">
            <a:avLst/>
          </a:prstGeom>
          <a:noFill/>
        </p:spPr>
        <p:txBody>
          <a:bodyPr wrap="square" rtlCol="0">
            <a:spAutoFit/>
          </a:bodyPr>
          <a:lstStyle/>
          <a:p>
            <a:r>
              <a:rPr lang="en-US" altLang="zh-CN" dirty="0" smtClean="0">
                <a:solidFill>
                  <a:srgbClr val="FF0000"/>
                </a:solidFill>
                <a:latin typeface="方正超粗黑_GBK" panose="03000509000000000000" pitchFamily="65" charset="-122"/>
                <a:ea typeface="方正超粗黑_GBK" panose="03000509000000000000" pitchFamily="65" charset="-122"/>
              </a:rPr>
              <a:t>1</a:t>
            </a:r>
            <a:endParaRPr lang="zh-CN" altLang="en-US" dirty="0" smtClean="0">
              <a:solidFill>
                <a:srgbClr val="FF0000"/>
              </a:solidFill>
              <a:latin typeface="方正超粗黑_GBK" panose="03000509000000000000" pitchFamily="65" charset="-122"/>
              <a:ea typeface="方正超粗黑_GBK" panose="03000509000000000000" pitchFamily="65" charset="-122"/>
            </a:endParaRPr>
          </a:p>
        </p:txBody>
      </p:sp>
      <p:sp>
        <p:nvSpPr>
          <p:cNvPr id="48" name="文本框 47"/>
          <p:cNvSpPr txBox="1"/>
          <p:nvPr/>
        </p:nvSpPr>
        <p:spPr>
          <a:xfrm>
            <a:off x="220154" y="1324023"/>
            <a:ext cx="2570671" cy="3693319"/>
          </a:xfrm>
          <a:prstGeom prst="rect">
            <a:avLst/>
          </a:prstGeom>
          <a:solidFill>
            <a:schemeClr val="bg2"/>
          </a:solidFill>
        </p:spPr>
        <p:txBody>
          <a:bodyPr wrap="square" rtlCol="0">
            <a:spAutoFit/>
          </a:bodyPr>
          <a:lstStyle/>
          <a:p>
            <a:pPr indent="180000"/>
            <a:r>
              <a:rPr lang="zh-CN" altLang="en-US" dirty="0">
                <a:latin typeface="方正超粗黑_GBK" panose="03000509000000000000" pitchFamily="65" charset="-122"/>
                <a:ea typeface="方正超粗黑_GBK" panose="03000509000000000000" pitchFamily="65" charset="-122"/>
              </a:rPr>
              <a:t>主燃油</a:t>
            </a:r>
            <a:r>
              <a:rPr lang="en-US" altLang="zh-CN" dirty="0">
                <a:latin typeface="方正超粗黑_GBK" panose="03000509000000000000" pitchFamily="65" charset="-122"/>
                <a:ea typeface="方正超粗黑_GBK" panose="03000509000000000000" pitchFamily="65" charset="-122"/>
              </a:rPr>
              <a:t>/</a:t>
            </a:r>
            <a:r>
              <a:rPr lang="zh-CN" altLang="en-US" dirty="0">
                <a:latin typeface="方正超粗黑_GBK" panose="03000509000000000000" pitchFamily="65" charset="-122"/>
                <a:ea typeface="方正超粗黑_GBK" panose="03000509000000000000" pitchFamily="65" charset="-122"/>
              </a:rPr>
              <a:t>滑油热交换器安装于燃油泵和伺服燃油加温器上。它位于风扇机匣</a:t>
            </a:r>
            <a:r>
              <a:rPr lang="en-US" altLang="zh-CN" dirty="0">
                <a:latin typeface="方正超粗黑_GBK" panose="03000509000000000000" pitchFamily="65" charset="-122"/>
                <a:ea typeface="方正超粗黑_GBK" panose="03000509000000000000" pitchFamily="65" charset="-122"/>
              </a:rPr>
              <a:t>9</a:t>
            </a:r>
            <a:r>
              <a:rPr lang="zh-CN" altLang="en-US" dirty="0">
                <a:latin typeface="方正超粗黑_GBK" panose="03000509000000000000" pitchFamily="65" charset="-122"/>
                <a:ea typeface="方正超粗黑_GBK" panose="03000509000000000000" pitchFamily="65" charset="-122"/>
              </a:rPr>
              <a:t>点钟位置。 </a:t>
            </a:r>
          </a:p>
          <a:p>
            <a:pPr indent="180000"/>
            <a:r>
              <a:rPr lang="zh-CN" altLang="en-US" dirty="0">
                <a:latin typeface="方正超粗黑_GBK" panose="03000509000000000000" pitchFamily="65" charset="-122"/>
                <a:ea typeface="方正超粗黑_GBK" panose="03000509000000000000" pitchFamily="65" charset="-122"/>
              </a:rPr>
              <a:t>主燃油</a:t>
            </a:r>
            <a:r>
              <a:rPr lang="en-US" altLang="zh-CN" dirty="0">
                <a:latin typeface="方正超粗黑_GBK" panose="03000509000000000000" pitchFamily="65" charset="-122"/>
                <a:ea typeface="方正超粗黑_GBK" panose="03000509000000000000" pitchFamily="65" charset="-122"/>
              </a:rPr>
              <a:t>/</a:t>
            </a:r>
            <a:r>
              <a:rPr lang="zh-CN" altLang="en-US" dirty="0">
                <a:latin typeface="方正超粗黑_GBK" panose="03000509000000000000" pitchFamily="65" charset="-122"/>
                <a:ea typeface="方正超粗黑_GBK" panose="03000509000000000000" pitchFamily="65" charset="-122"/>
              </a:rPr>
              <a:t>滑油热交换器是管型热交换器，包括壳体、可拆卸芯体和芯体接近盖</a:t>
            </a:r>
            <a:r>
              <a:rPr lang="zh-CN" altLang="en-US" dirty="0" smtClean="0">
                <a:latin typeface="方正超粗黑_GBK" panose="03000509000000000000" pitchFamily="65" charset="-122"/>
                <a:ea typeface="方正超粗黑_GBK" panose="03000509000000000000" pitchFamily="65" charset="-122"/>
              </a:rPr>
              <a:t>。</a:t>
            </a:r>
            <a:endParaRPr lang="en-US" altLang="zh-CN" dirty="0" smtClean="0">
              <a:latin typeface="方正超粗黑_GBK" panose="03000509000000000000" pitchFamily="65" charset="-122"/>
              <a:ea typeface="方正超粗黑_GBK" panose="03000509000000000000" pitchFamily="65" charset="-122"/>
            </a:endParaRPr>
          </a:p>
          <a:p>
            <a:pPr indent="180000"/>
            <a:r>
              <a:rPr lang="zh-CN" altLang="en-US" dirty="0" smtClean="0">
                <a:latin typeface="方正超粗黑_GBK" panose="03000509000000000000" pitchFamily="65" charset="-122"/>
                <a:ea typeface="方正超粗黑_GBK" panose="03000509000000000000" pitchFamily="65" charset="-122"/>
              </a:rPr>
              <a:t>主</a:t>
            </a:r>
            <a:r>
              <a:rPr lang="zh-CN" altLang="en-US" dirty="0">
                <a:latin typeface="方正超粗黑_GBK" panose="03000509000000000000" pitchFamily="65" charset="-122"/>
                <a:ea typeface="方正超粗黑_GBK" panose="03000509000000000000" pitchFamily="65" charset="-122"/>
              </a:rPr>
              <a:t>燃油</a:t>
            </a:r>
            <a:r>
              <a:rPr lang="en-US" altLang="zh-CN" dirty="0">
                <a:latin typeface="方正超粗黑_GBK" panose="03000509000000000000" pitchFamily="65" charset="-122"/>
                <a:ea typeface="方正超粗黑_GBK" panose="03000509000000000000" pitchFamily="65" charset="-122"/>
              </a:rPr>
              <a:t>/</a:t>
            </a:r>
            <a:r>
              <a:rPr lang="zh-CN" altLang="en-US" dirty="0">
                <a:latin typeface="方正超粗黑_GBK" panose="03000509000000000000" pitchFamily="65" charset="-122"/>
                <a:ea typeface="方正超粗黑_GBK" panose="03000509000000000000" pitchFamily="65" charset="-122"/>
              </a:rPr>
              <a:t>滑油热交换器在燃油部分和滑油部分都有旁通阀。这主要是为了当出现堵塞时，使油液旁通芯体。</a:t>
            </a:r>
          </a:p>
        </p:txBody>
      </p:sp>
      <p:sp>
        <p:nvSpPr>
          <p:cNvPr id="33" name="椭圆 32"/>
          <p:cNvSpPr/>
          <p:nvPr/>
        </p:nvSpPr>
        <p:spPr>
          <a:xfrm>
            <a:off x="5847720" y="1369897"/>
            <a:ext cx="403121" cy="403121"/>
          </a:xfrm>
          <a:prstGeom prst="ellipse">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文本框 33"/>
          <p:cNvSpPr txBox="1"/>
          <p:nvPr/>
        </p:nvSpPr>
        <p:spPr>
          <a:xfrm>
            <a:off x="5875399" y="1403686"/>
            <a:ext cx="347764" cy="369332"/>
          </a:xfrm>
          <a:prstGeom prst="rect">
            <a:avLst/>
          </a:prstGeom>
          <a:noFill/>
        </p:spPr>
        <p:txBody>
          <a:bodyPr wrap="square" rtlCol="0">
            <a:spAutoFit/>
          </a:bodyPr>
          <a:lstStyle/>
          <a:p>
            <a:r>
              <a:rPr lang="en-US" altLang="zh-CN" dirty="0" smtClean="0">
                <a:solidFill>
                  <a:srgbClr val="FF0000"/>
                </a:solidFill>
                <a:latin typeface="方正超粗黑_GBK" panose="03000509000000000000" pitchFamily="65" charset="-122"/>
                <a:ea typeface="方正超粗黑_GBK" panose="03000509000000000000" pitchFamily="65" charset="-122"/>
              </a:rPr>
              <a:t>4</a:t>
            </a:r>
            <a:endParaRPr lang="zh-CN" altLang="en-US" dirty="0" smtClean="0">
              <a:solidFill>
                <a:srgbClr val="FF0000"/>
              </a:solidFill>
              <a:latin typeface="方正超粗黑_GBK" panose="03000509000000000000" pitchFamily="65" charset="-122"/>
              <a:ea typeface="方正超粗黑_GBK" panose="03000509000000000000" pitchFamily="65" charset="-122"/>
            </a:endParaRPr>
          </a:p>
        </p:txBody>
      </p:sp>
      <p:sp>
        <p:nvSpPr>
          <p:cNvPr id="36" name="圆角矩形 35"/>
          <p:cNvSpPr/>
          <p:nvPr/>
        </p:nvSpPr>
        <p:spPr>
          <a:xfrm>
            <a:off x="3252158" y="2286000"/>
            <a:ext cx="1231762" cy="2484408"/>
          </a:xfrm>
          <a:prstGeom prst="round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44662" y="97529"/>
            <a:ext cx="6278880" cy="5349240"/>
          </a:xfrm>
          <a:prstGeom prst="rect">
            <a:avLst/>
          </a:prstGeom>
          <a:ln w="38100">
            <a:solidFill>
              <a:schemeClr val="accent4"/>
            </a:solidFill>
          </a:ln>
        </p:spPr>
      </p:pic>
      <p:cxnSp>
        <p:nvCxnSpPr>
          <p:cNvPr id="20" name="直接箭头连接符 19"/>
          <p:cNvCxnSpPr/>
          <p:nvPr/>
        </p:nvCxnSpPr>
        <p:spPr>
          <a:xfrm flipV="1">
            <a:off x="7228936" y="3576429"/>
            <a:ext cx="867505" cy="806695"/>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p:nvPr/>
        </p:nvCxnSpPr>
        <p:spPr>
          <a:xfrm flipH="1" flipV="1">
            <a:off x="9559553" y="3572498"/>
            <a:ext cx="645488" cy="1303378"/>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4" name="文本框 23"/>
          <p:cNvSpPr txBox="1"/>
          <p:nvPr/>
        </p:nvSpPr>
        <p:spPr>
          <a:xfrm>
            <a:off x="6511506" y="4414211"/>
            <a:ext cx="1434860" cy="646331"/>
          </a:xfrm>
          <a:prstGeom prst="rect">
            <a:avLst/>
          </a:prstGeom>
          <a:solidFill>
            <a:schemeClr val="bg2"/>
          </a:solidFill>
        </p:spPr>
        <p:txBody>
          <a:bodyPr wrap="square" rtlCol="0">
            <a:spAutoFit/>
          </a:bodyPr>
          <a:lstStyle/>
          <a:p>
            <a:pPr algn="ctr"/>
            <a:r>
              <a:rPr lang="zh-CN" altLang="en-US" dirty="0">
                <a:latin typeface="方正超粗黑_GBK" panose="03000509000000000000" pitchFamily="65" charset="-122"/>
                <a:ea typeface="方正超粗黑_GBK" panose="03000509000000000000" pitchFamily="65" charset="-122"/>
              </a:rPr>
              <a:t>主燃油</a:t>
            </a:r>
            <a:r>
              <a:rPr lang="en-US" altLang="zh-CN" dirty="0">
                <a:latin typeface="方正超粗黑_GBK" panose="03000509000000000000" pitchFamily="65" charset="-122"/>
                <a:ea typeface="方正超粗黑_GBK" panose="03000509000000000000" pitchFamily="65" charset="-122"/>
              </a:rPr>
              <a:t>/</a:t>
            </a:r>
            <a:r>
              <a:rPr lang="zh-CN" altLang="en-US" dirty="0">
                <a:latin typeface="方正超粗黑_GBK" panose="03000509000000000000" pitchFamily="65" charset="-122"/>
                <a:ea typeface="方正超粗黑_GBK" panose="03000509000000000000" pitchFamily="65" charset="-122"/>
              </a:rPr>
              <a:t>滑</a:t>
            </a:r>
            <a:r>
              <a:rPr lang="zh-CN" altLang="en-US" dirty="0" smtClean="0">
                <a:latin typeface="方正超粗黑_GBK" panose="03000509000000000000" pitchFamily="65" charset="-122"/>
                <a:ea typeface="方正超粗黑_GBK" panose="03000509000000000000" pitchFamily="65" charset="-122"/>
              </a:rPr>
              <a:t>油</a:t>
            </a:r>
            <a:endParaRPr lang="en-US" altLang="zh-CN" dirty="0" smtClean="0">
              <a:latin typeface="方正超粗黑_GBK" panose="03000509000000000000" pitchFamily="65" charset="-122"/>
              <a:ea typeface="方正超粗黑_GBK" panose="03000509000000000000" pitchFamily="65" charset="-122"/>
            </a:endParaRPr>
          </a:p>
          <a:p>
            <a:pPr algn="ctr"/>
            <a:r>
              <a:rPr lang="zh-CN" altLang="en-US" dirty="0" smtClean="0">
                <a:latin typeface="方正超粗黑_GBK" panose="03000509000000000000" pitchFamily="65" charset="-122"/>
                <a:ea typeface="方正超粗黑_GBK" panose="03000509000000000000" pitchFamily="65" charset="-122"/>
              </a:rPr>
              <a:t>热</a:t>
            </a:r>
            <a:r>
              <a:rPr lang="zh-CN" altLang="en-US" dirty="0">
                <a:latin typeface="方正超粗黑_GBK" panose="03000509000000000000" pitchFamily="65" charset="-122"/>
                <a:ea typeface="方正超粗黑_GBK" panose="03000509000000000000" pitchFamily="65" charset="-122"/>
              </a:rPr>
              <a:t>交换</a:t>
            </a:r>
            <a:r>
              <a:rPr lang="zh-CN" altLang="en-US" dirty="0" smtClean="0">
                <a:latin typeface="方正超粗黑_GBK" panose="03000509000000000000" pitchFamily="65" charset="-122"/>
                <a:ea typeface="方正超粗黑_GBK" panose="03000509000000000000" pitchFamily="65" charset="-122"/>
              </a:rPr>
              <a:t>器</a:t>
            </a:r>
            <a:endParaRPr lang="zh-CN" altLang="en-US" dirty="0">
              <a:latin typeface="方正超粗黑_GBK" panose="03000509000000000000" pitchFamily="65" charset="-122"/>
              <a:ea typeface="方正超粗黑_GBK" panose="03000509000000000000" pitchFamily="65" charset="-122"/>
            </a:endParaRPr>
          </a:p>
        </p:txBody>
      </p:sp>
      <p:sp>
        <p:nvSpPr>
          <p:cNvPr id="25" name="文本框 24"/>
          <p:cNvSpPr txBox="1"/>
          <p:nvPr/>
        </p:nvSpPr>
        <p:spPr>
          <a:xfrm>
            <a:off x="9487611" y="4728750"/>
            <a:ext cx="1268064" cy="646331"/>
          </a:xfrm>
          <a:prstGeom prst="rect">
            <a:avLst/>
          </a:prstGeom>
          <a:solidFill>
            <a:schemeClr val="bg2"/>
          </a:solidFill>
        </p:spPr>
        <p:txBody>
          <a:bodyPr wrap="square" rtlCol="0">
            <a:spAutoFit/>
          </a:bodyPr>
          <a:lstStyle/>
          <a:p>
            <a:pPr algn="ctr"/>
            <a:r>
              <a:rPr lang="zh-CN" altLang="en-US" dirty="0" smtClean="0">
                <a:latin typeface="方正超粗黑_GBK" panose="03000509000000000000" pitchFamily="65" charset="-122"/>
                <a:ea typeface="方正超粗黑_GBK" panose="03000509000000000000" pitchFamily="65" charset="-122"/>
              </a:rPr>
              <a:t>伺服燃油加温器</a:t>
            </a:r>
            <a:endParaRPr lang="zh-CN" altLang="en-US" dirty="0">
              <a:latin typeface="方正超粗黑_GBK" panose="03000509000000000000" pitchFamily="65" charset="-122"/>
              <a:ea typeface="方正超粗黑_GBK" panose="03000509000000000000" pitchFamily="65" charset="-122"/>
            </a:endParaRPr>
          </a:p>
        </p:txBody>
      </p:sp>
    </p:spTree>
    <p:extLst>
      <p:ext uri="{BB962C8B-B14F-4D97-AF65-F5344CB8AC3E}">
        <p14:creationId xmlns:p14="http://schemas.microsoft.com/office/powerpoint/2010/main" val="184813441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63040" y="411480"/>
            <a:ext cx="9265920" cy="6035040"/>
          </a:xfrm>
          <a:prstGeom prst="rect">
            <a:avLst/>
          </a:prstGeom>
        </p:spPr>
      </p:pic>
      <p:sp>
        <p:nvSpPr>
          <p:cNvPr id="9" name="文本框 8"/>
          <p:cNvSpPr txBox="1"/>
          <p:nvPr/>
        </p:nvSpPr>
        <p:spPr>
          <a:xfrm>
            <a:off x="7703389" y="5788098"/>
            <a:ext cx="4351694" cy="923330"/>
          </a:xfrm>
          <a:prstGeom prst="rect">
            <a:avLst/>
          </a:prstGeom>
          <a:solidFill>
            <a:schemeClr val="bg2"/>
          </a:solidFill>
        </p:spPr>
        <p:txBody>
          <a:bodyPr vert="horz" wrap="square" rtlCol="0">
            <a:spAutoFit/>
          </a:bodyPr>
          <a:lstStyle/>
          <a:p>
            <a:pPr algn="ctr"/>
            <a:r>
              <a:rPr lang="zh-CN" altLang="en-US" sz="5400" dirty="0" smtClean="0">
                <a:solidFill>
                  <a:srgbClr val="FF0000"/>
                </a:solidFill>
                <a:latin typeface="方正超粗黑_GBK" panose="03000509000000000000" pitchFamily="65" charset="-122"/>
                <a:ea typeface="方正超粗黑_GBK" panose="03000509000000000000" pitchFamily="65" charset="-122"/>
              </a:rPr>
              <a:t>回油滤组件</a:t>
            </a:r>
            <a:endParaRPr lang="zh-CN" altLang="en-US" sz="5400" dirty="0">
              <a:solidFill>
                <a:srgbClr val="FF0000"/>
              </a:solidFill>
              <a:latin typeface="方正超粗黑_GBK" panose="03000509000000000000" pitchFamily="65" charset="-122"/>
              <a:ea typeface="方正超粗黑_GBK" panose="03000509000000000000" pitchFamily="65" charset="-122"/>
            </a:endParaRPr>
          </a:p>
        </p:txBody>
      </p:sp>
      <p:sp>
        <p:nvSpPr>
          <p:cNvPr id="10" name="文本框 9"/>
          <p:cNvSpPr txBox="1"/>
          <p:nvPr/>
        </p:nvSpPr>
        <p:spPr>
          <a:xfrm>
            <a:off x="923027" y="5137832"/>
            <a:ext cx="1354348" cy="369332"/>
          </a:xfrm>
          <a:prstGeom prst="rect">
            <a:avLst/>
          </a:prstGeom>
          <a:solidFill>
            <a:schemeClr val="bg2"/>
          </a:solidFill>
        </p:spPr>
        <p:txBody>
          <a:bodyPr wrap="square" rtlCol="0">
            <a:spAutoFit/>
          </a:bodyPr>
          <a:lstStyle/>
          <a:p>
            <a:r>
              <a:rPr lang="zh-CN" altLang="en-US" dirty="0" smtClean="0">
                <a:latin typeface="方正超粗黑_GBK" panose="03000509000000000000" pitchFamily="65" charset="-122"/>
                <a:ea typeface="方正超粗黑_GBK" panose="03000509000000000000" pitchFamily="65" charset="-122"/>
              </a:rPr>
              <a:t>回油滤组件</a:t>
            </a:r>
            <a:endParaRPr lang="zh-CN" altLang="en-US" dirty="0" smtClean="0">
              <a:latin typeface="方正超粗黑_GBK" panose="03000509000000000000" pitchFamily="65" charset="-122"/>
              <a:ea typeface="方正超粗黑_GBK" panose="03000509000000000000" pitchFamily="65" charset="-122"/>
            </a:endParaRPr>
          </a:p>
        </p:txBody>
      </p:sp>
      <p:sp>
        <p:nvSpPr>
          <p:cNvPr id="11" name="文本框 10"/>
          <p:cNvSpPr txBox="1"/>
          <p:nvPr/>
        </p:nvSpPr>
        <p:spPr>
          <a:xfrm>
            <a:off x="923027" y="6024712"/>
            <a:ext cx="6590581" cy="646331"/>
          </a:xfrm>
          <a:prstGeom prst="rect">
            <a:avLst/>
          </a:prstGeom>
          <a:solidFill>
            <a:schemeClr val="bg2"/>
          </a:solidFill>
        </p:spPr>
        <p:txBody>
          <a:bodyPr wrap="square" rtlCol="0">
            <a:spAutoFit/>
          </a:bodyPr>
          <a:lstStyle/>
          <a:p>
            <a:r>
              <a:rPr lang="zh-CN" altLang="en-US" dirty="0">
                <a:latin typeface="方正超粗黑_GBK" panose="03000509000000000000" pitchFamily="65" charset="-122"/>
                <a:ea typeface="方正超粗黑_GBK" panose="03000509000000000000" pitchFamily="65" charset="-122"/>
              </a:rPr>
              <a:t>回油滤用于在返回滑油箱之前清除发动机滑油中的污染物。回油滤组件安装于附件齿轮箱（</a:t>
            </a:r>
            <a:r>
              <a:rPr lang="en-US" altLang="zh-CN" dirty="0">
                <a:latin typeface="方正超粗黑_GBK" panose="03000509000000000000" pitchFamily="65" charset="-122"/>
                <a:ea typeface="方正超粗黑_GBK" panose="03000509000000000000" pitchFamily="65" charset="-122"/>
              </a:rPr>
              <a:t>AGB</a:t>
            </a:r>
            <a:r>
              <a:rPr lang="zh-CN" altLang="en-US" dirty="0">
                <a:latin typeface="方正超粗黑_GBK" panose="03000509000000000000" pitchFamily="65" charset="-122"/>
                <a:ea typeface="方正超粗黑_GBK" panose="03000509000000000000" pitchFamily="65" charset="-122"/>
              </a:rPr>
              <a:t>）后安装面</a:t>
            </a:r>
            <a:r>
              <a:rPr lang="en-US" altLang="zh-CN" dirty="0">
                <a:latin typeface="方正超粗黑_GBK" panose="03000509000000000000" pitchFamily="65" charset="-122"/>
                <a:ea typeface="方正超粗黑_GBK" panose="03000509000000000000" pitchFamily="65" charset="-122"/>
              </a:rPr>
              <a:t>7</a:t>
            </a:r>
            <a:r>
              <a:rPr lang="zh-CN" altLang="en-US" dirty="0">
                <a:latin typeface="方正超粗黑_GBK" panose="03000509000000000000" pitchFamily="65" charset="-122"/>
                <a:ea typeface="方正超粗黑_GBK" panose="03000509000000000000" pitchFamily="65" charset="-122"/>
              </a:rPr>
              <a:t>：</a:t>
            </a:r>
            <a:r>
              <a:rPr lang="en-US" altLang="zh-CN" dirty="0">
                <a:latin typeface="方正超粗黑_GBK" panose="03000509000000000000" pitchFamily="65" charset="-122"/>
                <a:ea typeface="方正超粗黑_GBK" panose="03000509000000000000" pitchFamily="65" charset="-122"/>
              </a:rPr>
              <a:t>00</a:t>
            </a:r>
            <a:r>
              <a:rPr lang="zh-CN" altLang="en-US" dirty="0">
                <a:latin typeface="方正超粗黑_GBK" panose="03000509000000000000" pitchFamily="65" charset="-122"/>
                <a:ea typeface="方正超粗黑_GBK" panose="03000509000000000000" pitchFamily="65" charset="-122"/>
              </a:rPr>
              <a:t>位置上</a:t>
            </a:r>
            <a:r>
              <a:rPr lang="zh-CN" altLang="en-US" dirty="0" smtClean="0">
                <a:latin typeface="方正超粗黑_GBK" panose="03000509000000000000" pitchFamily="65" charset="-122"/>
                <a:ea typeface="方正超粗黑_GBK" panose="03000509000000000000" pitchFamily="65" charset="-122"/>
              </a:rPr>
              <a:t>。</a:t>
            </a:r>
            <a:endParaRPr lang="zh-CN" altLang="en-US" dirty="0" smtClean="0">
              <a:latin typeface="方正超粗黑_GBK" panose="03000509000000000000" pitchFamily="65" charset="-122"/>
              <a:ea typeface="方正超粗黑_GBK" panose="03000509000000000000" pitchFamily="65" charset="-122"/>
            </a:endParaRPr>
          </a:p>
        </p:txBody>
      </p:sp>
      <p:sp>
        <p:nvSpPr>
          <p:cNvPr id="13" name="文本框 12"/>
          <p:cNvSpPr txBox="1"/>
          <p:nvPr/>
        </p:nvSpPr>
        <p:spPr>
          <a:xfrm>
            <a:off x="8420918" y="3429000"/>
            <a:ext cx="503486" cy="246221"/>
          </a:xfrm>
          <a:prstGeom prst="rect">
            <a:avLst/>
          </a:prstGeom>
          <a:solidFill>
            <a:schemeClr val="bg2"/>
          </a:solidFill>
        </p:spPr>
        <p:txBody>
          <a:bodyPr wrap="square" rtlCol="0">
            <a:spAutoFit/>
          </a:bodyPr>
          <a:lstStyle/>
          <a:p>
            <a:pPr algn="ctr"/>
            <a:r>
              <a:rPr lang="en-US" altLang="zh-CN" sz="1000" dirty="0" smtClean="0">
                <a:solidFill>
                  <a:srgbClr val="C00000"/>
                </a:solidFill>
                <a:latin typeface="方正超粗黑_GBK" panose="03000509000000000000" pitchFamily="65" charset="-122"/>
                <a:ea typeface="方正超粗黑_GBK" panose="03000509000000000000" pitchFamily="65" charset="-122"/>
              </a:rPr>
              <a:t>TGB</a:t>
            </a:r>
            <a:endParaRPr lang="zh-CN" altLang="en-US" sz="1000" dirty="0" smtClean="0">
              <a:solidFill>
                <a:srgbClr val="C00000"/>
              </a:solidFill>
              <a:latin typeface="方正超粗黑_GBK" panose="03000509000000000000" pitchFamily="65" charset="-122"/>
              <a:ea typeface="方正超粗黑_GBK" panose="03000509000000000000" pitchFamily="65" charset="-122"/>
            </a:endParaRPr>
          </a:p>
        </p:txBody>
      </p:sp>
      <p:sp>
        <p:nvSpPr>
          <p:cNvPr id="14" name="文本框 13"/>
          <p:cNvSpPr txBox="1"/>
          <p:nvPr/>
        </p:nvSpPr>
        <p:spPr>
          <a:xfrm>
            <a:off x="8451761" y="1422024"/>
            <a:ext cx="338554" cy="536399"/>
          </a:xfrm>
          <a:prstGeom prst="rect">
            <a:avLst/>
          </a:prstGeom>
          <a:solidFill>
            <a:schemeClr val="bg2"/>
          </a:solidFill>
        </p:spPr>
        <p:txBody>
          <a:bodyPr vert="eaVert" wrap="square" rtlCol="0">
            <a:spAutoFit/>
          </a:bodyPr>
          <a:lstStyle/>
          <a:p>
            <a:pPr algn="ctr"/>
            <a:r>
              <a:rPr lang="zh-CN" altLang="en-US" sz="1000" dirty="0" smtClean="0">
                <a:solidFill>
                  <a:srgbClr val="C00000"/>
                </a:solidFill>
                <a:latin typeface="方正超粗黑_GBK" panose="03000509000000000000" pitchFamily="65" charset="-122"/>
                <a:ea typeface="方正超粗黑_GBK" panose="03000509000000000000" pitchFamily="65" charset="-122"/>
              </a:rPr>
              <a:t>后油槽</a:t>
            </a:r>
          </a:p>
        </p:txBody>
      </p:sp>
      <p:sp>
        <p:nvSpPr>
          <p:cNvPr id="15" name="文本框 14"/>
          <p:cNvSpPr txBox="1"/>
          <p:nvPr/>
        </p:nvSpPr>
        <p:spPr>
          <a:xfrm>
            <a:off x="8420918" y="2296540"/>
            <a:ext cx="338554" cy="536399"/>
          </a:xfrm>
          <a:prstGeom prst="rect">
            <a:avLst/>
          </a:prstGeom>
          <a:solidFill>
            <a:schemeClr val="bg2"/>
          </a:solidFill>
        </p:spPr>
        <p:txBody>
          <a:bodyPr vert="eaVert" wrap="square" rtlCol="0">
            <a:spAutoFit/>
          </a:bodyPr>
          <a:lstStyle/>
          <a:p>
            <a:pPr algn="ctr"/>
            <a:r>
              <a:rPr lang="zh-CN" altLang="en-US" sz="1000" dirty="0" smtClean="0">
                <a:solidFill>
                  <a:srgbClr val="C00000"/>
                </a:solidFill>
                <a:latin typeface="方正超粗黑_GBK" panose="03000509000000000000" pitchFamily="65" charset="-122"/>
                <a:ea typeface="方正超粗黑_GBK" panose="03000509000000000000" pitchFamily="65" charset="-122"/>
              </a:rPr>
              <a:t>前油槽</a:t>
            </a:r>
          </a:p>
        </p:txBody>
      </p:sp>
      <p:sp>
        <p:nvSpPr>
          <p:cNvPr id="16" name="文本框 15"/>
          <p:cNvSpPr txBox="1"/>
          <p:nvPr/>
        </p:nvSpPr>
        <p:spPr>
          <a:xfrm>
            <a:off x="9145537" y="4258174"/>
            <a:ext cx="503486" cy="246221"/>
          </a:xfrm>
          <a:prstGeom prst="rect">
            <a:avLst/>
          </a:prstGeom>
          <a:solidFill>
            <a:schemeClr val="bg2"/>
          </a:solidFill>
        </p:spPr>
        <p:txBody>
          <a:bodyPr wrap="square" rtlCol="0">
            <a:spAutoFit/>
          </a:bodyPr>
          <a:lstStyle/>
          <a:p>
            <a:pPr algn="ctr"/>
            <a:r>
              <a:rPr lang="en-US" altLang="zh-CN" sz="1000" dirty="0" smtClean="0">
                <a:solidFill>
                  <a:srgbClr val="C00000"/>
                </a:solidFill>
                <a:latin typeface="方正超粗黑_GBK" panose="03000509000000000000" pitchFamily="65" charset="-122"/>
                <a:ea typeface="方正超粗黑_GBK" panose="03000509000000000000" pitchFamily="65" charset="-122"/>
              </a:rPr>
              <a:t>AGB</a:t>
            </a:r>
            <a:endParaRPr lang="zh-CN" altLang="en-US" sz="1000" dirty="0" smtClean="0">
              <a:solidFill>
                <a:srgbClr val="C00000"/>
              </a:solidFill>
              <a:latin typeface="方正超粗黑_GBK" panose="03000509000000000000" pitchFamily="65" charset="-122"/>
              <a:ea typeface="方正超粗黑_GBK" panose="03000509000000000000" pitchFamily="65" charset="-122"/>
            </a:endParaRPr>
          </a:p>
        </p:txBody>
      </p:sp>
      <p:sp>
        <p:nvSpPr>
          <p:cNvPr id="19" name="文本框 18"/>
          <p:cNvSpPr txBox="1"/>
          <p:nvPr/>
        </p:nvSpPr>
        <p:spPr>
          <a:xfrm>
            <a:off x="6563192" y="5488789"/>
            <a:ext cx="950416" cy="369332"/>
          </a:xfrm>
          <a:prstGeom prst="rect">
            <a:avLst/>
          </a:prstGeom>
          <a:solidFill>
            <a:schemeClr val="bg2"/>
          </a:solidFill>
        </p:spPr>
        <p:txBody>
          <a:bodyPr wrap="square" rtlCol="0">
            <a:spAutoFit/>
          </a:bodyPr>
          <a:lstStyle/>
          <a:p>
            <a:pPr algn="ctr"/>
            <a:r>
              <a:rPr lang="zh-CN" altLang="en-US" dirty="0" smtClean="0">
                <a:latin typeface="方正超粗黑_GBK" panose="03000509000000000000" pitchFamily="65" charset="-122"/>
                <a:ea typeface="方正超粗黑_GBK" panose="03000509000000000000" pitchFamily="65" charset="-122"/>
              </a:rPr>
              <a:t>回油泵</a:t>
            </a:r>
            <a:endParaRPr lang="zh-CN" altLang="en-US" dirty="0" smtClean="0">
              <a:latin typeface="方正超粗黑_GBK" panose="03000509000000000000" pitchFamily="65" charset="-122"/>
              <a:ea typeface="方正超粗黑_GBK" panose="03000509000000000000" pitchFamily="65" charset="-122"/>
            </a:endParaRPr>
          </a:p>
        </p:txBody>
      </p:sp>
      <p:cxnSp>
        <p:nvCxnSpPr>
          <p:cNvPr id="20" name="直接箭头连接符 19"/>
          <p:cNvCxnSpPr>
            <a:stCxn id="10" idx="3"/>
          </p:cNvCxnSpPr>
          <p:nvPr/>
        </p:nvCxnSpPr>
        <p:spPr>
          <a:xfrm>
            <a:off x="2277375" y="5322498"/>
            <a:ext cx="794492" cy="918"/>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1" name="圆角矩形 20"/>
          <p:cNvSpPr/>
          <p:nvPr/>
        </p:nvSpPr>
        <p:spPr>
          <a:xfrm>
            <a:off x="2993364" y="3552895"/>
            <a:ext cx="1406107" cy="2385468"/>
          </a:xfrm>
          <a:prstGeom prst="round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p:cNvPicPr>
            <a:picLocks noChangeAspect="1"/>
          </p:cNvPicPr>
          <p:nvPr/>
        </p:nvPicPr>
        <p:blipFill>
          <a:blip r:embed="rId3"/>
          <a:stretch>
            <a:fillRect/>
          </a:stretch>
        </p:blipFill>
        <p:spPr>
          <a:xfrm>
            <a:off x="8361590" y="86264"/>
            <a:ext cx="3709031" cy="5693434"/>
          </a:xfrm>
          <a:prstGeom prst="rect">
            <a:avLst/>
          </a:prstGeom>
          <a:ln w="38100">
            <a:solidFill>
              <a:schemeClr val="accent4"/>
            </a:solidFill>
          </a:ln>
        </p:spPr>
      </p:pic>
    </p:spTree>
    <p:extLst>
      <p:ext uri="{BB962C8B-B14F-4D97-AF65-F5344CB8AC3E}">
        <p14:creationId xmlns:p14="http://schemas.microsoft.com/office/powerpoint/2010/main" val="396397335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00314" y="404615"/>
            <a:ext cx="4017917" cy="5383483"/>
          </a:xfrm>
          <a:prstGeom prst="rect">
            <a:avLst/>
          </a:prstGeom>
        </p:spPr>
      </p:pic>
      <p:pic>
        <p:nvPicPr>
          <p:cNvPr id="5" name="图片 4"/>
          <p:cNvPicPr>
            <a:picLocks noChangeAspect="1"/>
          </p:cNvPicPr>
          <p:nvPr/>
        </p:nvPicPr>
        <p:blipFill>
          <a:blip r:embed="rId3"/>
          <a:stretch>
            <a:fillRect/>
          </a:stretch>
        </p:blipFill>
        <p:spPr>
          <a:xfrm>
            <a:off x="1961111" y="530524"/>
            <a:ext cx="3709031" cy="5693434"/>
          </a:xfrm>
          <a:prstGeom prst="rect">
            <a:avLst/>
          </a:prstGeom>
          <a:ln w="38100">
            <a:solidFill>
              <a:schemeClr val="accent4"/>
            </a:solidFill>
          </a:ln>
        </p:spPr>
      </p:pic>
      <p:sp>
        <p:nvSpPr>
          <p:cNvPr id="9" name="文本框 8"/>
          <p:cNvSpPr txBox="1"/>
          <p:nvPr/>
        </p:nvSpPr>
        <p:spPr>
          <a:xfrm>
            <a:off x="7703389" y="5788098"/>
            <a:ext cx="4351694" cy="923330"/>
          </a:xfrm>
          <a:prstGeom prst="rect">
            <a:avLst/>
          </a:prstGeom>
          <a:solidFill>
            <a:schemeClr val="bg2"/>
          </a:solidFill>
        </p:spPr>
        <p:txBody>
          <a:bodyPr vert="horz" wrap="square" rtlCol="0">
            <a:spAutoFit/>
          </a:bodyPr>
          <a:lstStyle/>
          <a:p>
            <a:pPr algn="ctr"/>
            <a:r>
              <a:rPr lang="zh-CN" altLang="en-US" sz="5400" dirty="0" smtClean="0">
                <a:solidFill>
                  <a:srgbClr val="FF0000"/>
                </a:solidFill>
                <a:latin typeface="方正超粗黑_GBK" panose="03000509000000000000" pitchFamily="65" charset="-122"/>
                <a:ea typeface="方正超粗黑_GBK" panose="03000509000000000000" pitchFamily="65" charset="-122"/>
              </a:rPr>
              <a:t>回油滤组件</a:t>
            </a:r>
            <a:endParaRPr lang="zh-CN" altLang="en-US" sz="5400" dirty="0">
              <a:solidFill>
                <a:srgbClr val="FF0000"/>
              </a:solidFill>
              <a:latin typeface="方正超粗黑_GBK" panose="03000509000000000000" pitchFamily="65" charset="-122"/>
              <a:ea typeface="方正超粗黑_GBK" panose="03000509000000000000" pitchFamily="65" charset="-122"/>
            </a:endParaRPr>
          </a:p>
        </p:txBody>
      </p:sp>
      <p:sp>
        <p:nvSpPr>
          <p:cNvPr id="11" name="文本框 10"/>
          <p:cNvSpPr txBox="1"/>
          <p:nvPr/>
        </p:nvSpPr>
        <p:spPr>
          <a:xfrm>
            <a:off x="6081780" y="549811"/>
            <a:ext cx="894272" cy="369332"/>
          </a:xfrm>
          <a:prstGeom prst="rect">
            <a:avLst/>
          </a:prstGeom>
          <a:solidFill>
            <a:schemeClr val="bg2"/>
          </a:solidFill>
        </p:spPr>
        <p:txBody>
          <a:bodyPr wrap="square" rtlCol="0">
            <a:spAutoFit/>
          </a:bodyPr>
          <a:lstStyle/>
          <a:p>
            <a:r>
              <a:rPr lang="zh-CN" altLang="en-US" dirty="0">
                <a:latin typeface="方正超粗黑_GBK" panose="03000509000000000000" pitchFamily="65" charset="-122"/>
                <a:ea typeface="方正超粗黑_GBK" panose="03000509000000000000" pitchFamily="65" charset="-122"/>
              </a:rPr>
              <a:t>回油</a:t>
            </a:r>
            <a:r>
              <a:rPr lang="zh-CN" altLang="en-US" dirty="0" smtClean="0">
                <a:latin typeface="方正超粗黑_GBK" panose="03000509000000000000" pitchFamily="65" charset="-122"/>
                <a:ea typeface="方正超粗黑_GBK" panose="03000509000000000000" pitchFamily="65" charset="-122"/>
              </a:rPr>
              <a:t>滤</a:t>
            </a:r>
            <a:endParaRPr lang="zh-CN" altLang="en-US" dirty="0" smtClean="0">
              <a:latin typeface="方正超粗黑_GBK" panose="03000509000000000000" pitchFamily="65" charset="-122"/>
              <a:ea typeface="方正超粗黑_GBK" panose="03000509000000000000" pitchFamily="65" charset="-122"/>
            </a:endParaRPr>
          </a:p>
        </p:txBody>
      </p:sp>
      <p:cxnSp>
        <p:nvCxnSpPr>
          <p:cNvPr id="18" name="直接箭头连接符 17"/>
          <p:cNvCxnSpPr>
            <a:stCxn id="11" idx="1"/>
          </p:cNvCxnSpPr>
          <p:nvPr/>
        </p:nvCxnSpPr>
        <p:spPr>
          <a:xfrm flipH="1">
            <a:off x="4218317" y="734477"/>
            <a:ext cx="1863463" cy="533605"/>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2" name="文本框 21"/>
          <p:cNvSpPr txBox="1"/>
          <p:nvPr/>
        </p:nvSpPr>
        <p:spPr>
          <a:xfrm>
            <a:off x="6150879" y="2222103"/>
            <a:ext cx="894272" cy="369332"/>
          </a:xfrm>
          <a:prstGeom prst="rect">
            <a:avLst/>
          </a:prstGeom>
          <a:solidFill>
            <a:schemeClr val="bg2"/>
          </a:solidFill>
        </p:spPr>
        <p:txBody>
          <a:bodyPr wrap="square" rtlCol="0">
            <a:spAutoFit/>
          </a:bodyPr>
          <a:lstStyle/>
          <a:p>
            <a:pPr algn="ctr"/>
            <a:r>
              <a:rPr lang="zh-CN" altLang="en-US" dirty="0" smtClean="0">
                <a:latin typeface="方正超粗黑_GBK" panose="03000509000000000000" pitchFamily="65" charset="-122"/>
                <a:ea typeface="方正超粗黑_GBK" panose="03000509000000000000" pitchFamily="65" charset="-122"/>
              </a:rPr>
              <a:t>旁通阀</a:t>
            </a:r>
            <a:endParaRPr lang="zh-CN" altLang="en-US" dirty="0" smtClean="0">
              <a:latin typeface="方正超粗黑_GBK" panose="03000509000000000000" pitchFamily="65" charset="-122"/>
              <a:ea typeface="方正超粗黑_GBK" panose="03000509000000000000" pitchFamily="65" charset="-122"/>
            </a:endParaRPr>
          </a:p>
        </p:txBody>
      </p:sp>
      <p:cxnSp>
        <p:nvCxnSpPr>
          <p:cNvPr id="23" name="直接箭头连接符 22"/>
          <p:cNvCxnSpPr>
            <a:stCxn id="22" idx="1"/>
          </p:cNvCxnSpPr>
          <p:nvPr/>
        </p:nvCxnSpPr>
        <p:spPr>
          <a:xfrm flipH="1">
            <a:off x="4292936" y="2406769"/>
            <a:ext cx="1857943" cy="569343"/>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p:nvPr/>
        </p:nvCxnSpPr>
        <p:spPr>
          <a:xfrm flipH="1">
            <a:off x="4189411" y="4315363"/>
            <a:ext cx="1857943" cy="569343"/>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5" name="文本框 24"/>
          <p:cNvSpPr txBox="1"/>
          <p:nvPr/>
        </p:nvSpPr>
        <p:spPr>
          <a:xfrm>
            <a:off x="6081780" y="4130697"/>
            <a:ext cx="1121276" cy="369332"/>
          </a:xfrm>
          <a:prstGeom prst="rect">
            <a:avLst/>
          </a:prstGeom>
          <a:solidFill>
            <a:schemeClr val="bg2"/>
          </a:solidFill>
        </p:spPr>
        <p:txBody>
          <a:bodyPr wrap="square" rtlCol="0">
            <a:spAutoFit/>
          </a:bodyPr>
          <a:lstStyle/>
          <a:p>
            <a:pPr algn="ctr"/>
            <a:r>
              <a:rPr lang="zh-CN" altLang="en-US" dirty="0" smtClean="0">
                <a:latin typeface="方正超粗黑_GBK" panose="03000509000000000000" pitchFamily="65" charset="-122"/>
                <a:ea typeface="方正超粗黑_GBK" panose="03000509000000000000" pitchFamily="65" charset="-122"/>
              </a:rPr>
              <a:t>压差电门</a:t>
            </a:r>
            <a:endParaRPr lang="zh-CN" altLang="en-US" dirty="0" smtClean="0">
              <a:latin typeface="方正超粗黑_GBK" panose="03000509000000000000" pitchFamily="65" charset="-122"/>
              <a:ea typeface="方正超粗黑_GBK" panose="03000509000000000000" pitchFamily="65" charset="-122"/>
            </a:endParaRPr>
          </a:p>
        </p:txBody>
      </p:sp>
      <p:sp>
        <p:nvSpPr>
          <p:cNvPr id="6" name="右箭头 5"/>
          <p:cNvSpPr/>
          <p:nvPr/>
        </p:nvSpPr>
        <p:spPr>
          <a:xfrm flipH="1">
            <a:off x="5633286" y="1421417"/>
            <a:ext cx="414068" cy="483079"/>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框 25"/>
          <p:cNvSpPr txBox="1"/>
          <p:nvPr/>
        </p:nvSpPr>
        <p:spPr>
          <a:xfrm>
            <a:off x="6123330" y="1493911"/>
            <a:ext cx="1364953" cy="369332"/>
          </a:xfrm>
          <a:prstGeom prst="rect">
            <a:avLst/>
          </a:prstGeom>
          <a:solidFill>
            <a:schemeClr val="bg2"/>
          </a:solidFill>
        </p:spPr>
        <p:txBody>
          <a:bodyPr wrap="square" rtlCol="0">
            <a:spAutoFit/>
          </a:bodyPr>
          <a:lstStyle/>
          <a:p>
            <a:r>
              <a:rPr lang="zh-CN" altLang="en-US" dirty="0" smtClean="0">
                <a:latin typeface="方正超粗黑_GBK" panose="03000509000000000000" pitchFamily="65" charset="-122"/>
                <a:ea typeface="方正超粗黑_GBK" panose="03000509000000000000" pitchFamily="65" charset="-122"/>
              </a:rPr>
              <a:t>来自回油泵</a:t>
            </a:r>
            <a:endParaRPr lang="zh-CN" altLang="en-US" dirty="0" smtClean="0">
              <a:latin typeface="方正超粗黑_GBK" panose="03000509000000000000" pitchFamily="65" charset="-122"/>
              <a:ea typeface="方正超粗黑_GBK" panose="03000509000000000000" pitchFamily="65" charset="-122"/>
            </a:endParaRPr>
          </a:p>
        </p:txBody>
      </p:sp>
      <p:sp>
        <p:nvSpPr>
          <p:cNvPr id="27" name="右箭头 26"/>
          <p:cNvSpPr/>
          <p:nvPr/>
        </p:nvSpPr>
        <p:spPr>
          <a:xfrm flipH="1">
            <a:off x="1547043" y="1380164"/>
            <a:ext cx="414068" cy="483079"/>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27"/>
          <p:cNvSpPr txBox="1"/>
          <p:nvPr/>
        </p:nvSpPr>
        <p:spPr>
          <a:xfrm>
            <a:off x="321208" y="1339790"/>
            <a:ext cx="1149859" cy="646331"/>
          </a:xfrm>
          <a:prstGeom prst="rect">
            <a:avLst/>
          </a:prstGeom>
          <a:solidFill>
            <a:schemeClr val="bg2"/>
          </a:solidFill>
        </p:spPr>
        <p:txBody>
          <a:bodyPr wrap="square" rtlCol="0">
            <a:spAutoFit/>
          </a:bodyPr>
          <a:lstStyle/>
          <a:p>
            <a:r>
              <a:rPr lang="zh-CN" altLang="en-US" dirty="0" smtClean="0">
                <a:latin typeface="方正超粗黑_GBK" panose="03000509000000000000" pitchFamily="65" charset="-122"/>
                <a:ea typeface="方正超粗黑_GBK" panose="03000509000000000000" pitchFamily="65" charset="-122"/>
              </a:rPr>
              <a:t>到伺服燃油加温器</a:t>
            </a:r>
            <a:endParaRPr lang="zh-CN" altLang="en-US" dirty="0" smtClean="0">
              <a:latin typeface="方正超粗黑_GBK" panose="03000509000000000000" pitchFamily="65" charset="-122"/>
              <a:ea typeface="方正超粗黑_GBK" panose="03000509000000000000" pitchFamily="65" charset="-122"/>
            </a:endParaRPr>
          </a:p>
        </p:txBody>
      </p:sp>
      <p:cxnSp>
        <p:nvCxnSpPr>
          <p:cNvPr id="29" name="直接箭头连接符 28"/>
          <p:cNvCxnSpPr/>
          <p:nvPr/>
        </p:nvCxnSpPr>
        <p:spPr>
          <a:xfrm>
            <a:off x="7045151" y="846559"/>
            <a:ext cx="1832390" cy="533605"/>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30" name="文本框 29"/>
          <p:cNvSpPr txBox="1"/>
          <p:nvPr/>
        </p:nvSpPr>
        <p:spPr>
          <a:xfrm>
            <a:off x="7800314" y="3756773"/>
            <a:ext cx="4017917" cy="2031325"/>
          </a:xfrm>
          <a:prstGeom prst="rect">
            <a:avLst/>
          </a:prstGeom>
          <a:solidFill>
            <a:schemeClr val="bg2"/>
          </a:solidFill>
        </p:spPr>
        <p:txBody>
          <a:bodyPr wrap="square" rtlCol="0">
            <a:spAutoFit/>
          </a:bodyPr>
          <a:lstStyle/>
          <a:p>
            <a:r>
              <a:rPr lang="zh-CN" altLang="en-US" dirty="0">
                <a:latin typeface="方正超粗黑_GBK" panose="03000509000000000000" pitchFamily="65" charset="-122"/>
                <a:ea typeface="方正超粗黑_GBK" panose="03000509000000000000" pitchFamily="65" charset="-122"/>
              </a:rPr>
              <a:t>回油滤组件包括：一个可丢弃型</a:t>
            </a:r>
            <a:r>
              <a:rPr lang="zh-CN" altLang="en-US" dirty="0">
                <a:solidFill>
                  <a:srgbClr val="FF0000"/>
                </a:solidFill>
                <a:latin typeface="方正超粗黑_GBK" panose="03000509000000000000" pitchFamily="65" charset="-122"/>
                <a:ea typeface="方正超粗黑_GBK" panose="03000509000000000000" pitchFamily="65" charset="-122"/>
              </a:rPr>
              <a:t>滤芯</a:t>
            </a:r>
            <a:r>
              <a:rPr lang="zh-CN" altLang="en-US" dirty="0">
                <a:latin typeface="方正超粗黑_GBK" panose="03000509000000000000" pitchFamily="65" charset="-122"/>
                <a:ea typeface="方正超粗黑_GBK" panose="03000509000000000000" pitchFamily="65" charset="-122"/>
              </a:rPr>
              <a:t>，</a:t>
            </a:r>
            <a:r>
              <a:rPr lang="zh-CN" altLang="en-US" dirty="0">
                <a:solidFill>
                  <a:srgbClr val="FF0000"/>
                </a:solidFill>
                <a:latin typeface="方正超粗黑_GBK" panose="03000509000000000000" pitchFamily="65" charset="-122"/>
                <a:ea typeface="方正超粗黑_GBK" panose="03000509000000000000" pitchFamily="65" charset="-122"/>
              </a:rPr>
              <a:t>滤杯</a:t>
            </a:r>
            <a:r>
              <a:rPr lang="zh-CN" altLang="en-US" dirty="0">
                <a:latin typeface="方正超粗黑_GBK" panose="03000509000000000000" pitchFamily="65" charset="-122"/>
                <a:ea typeface="方正超粗黑_GBK" panose="03000509000000000000" pitchFamily="65" charset="-122"/>
              </a:rPr>
              <a:t>，</a:t>
            </a:r>
            <a:r>
              <a:rPr lang="zh-CN" altLang="en-US" dirty="0">
                <a:solidFill>
                  <a:srgbClr val="FF0000"/>
                </a:solidFill>
                <a:latin typeface="方正超粗黑_GBK" panose="03000509000000000000" pitchFamily="65" charset="-122"/>
                <a:ea typeface="方正超粗黑_GBK" panose="03000509000000000000" pitchFamily="65" charset="-122"/>
              </a:rPr>
              <a:t>本体</a:t>
            </a:r>
            <a:r>
              <a:rPr lang="zh-CN" altLang="en-US" dirty="0">
                <a:latin typeface="方正超粗黑_GBK" panose="03000509000000000000" pitchFamily="65" charset="-122"/>
                <a:ea typeface="方正超粗黑_GBK" panose="03000509000000000000" pitchFamily="65" charset="-122"/>
              </a:rPr>
              <a:t>和本体内的</a:t>
            </a:r>
            <a:r>
              <a:rPr lang="zh-CN" altLang="en-US" dirty="0">
                <a:solidFill>
                  <a:srgbClr val="FF0000"/>
                </a:solidFill>
                <a:latin typeface="方正超粗黑_GBK" panose="03000509000000000000" pitchFamily="65" charset="-122"/>
                <a:ea typeface="方正超粗黑_GBK" panose="03000509000000000000" pitchFamily="65" charset="-122"/>
              </a:rPr>
              <a:t>旁通阀</a:t>
            </a:r>
            <a:r>
              <a:rPr lang="zh-CN" altLang="en-US" dirty="0">
                <a:latin typeface="方正超粗黑_GBK" panose="03000509000000000000" pitchFamily="65" charset="-122"/>
                <a:ea typeface="方正超粗黑_GBK" panose="03000509000000000000" pitchFamily="65" charset="-122"/>
              </a:rPr>
              <a:t>。本体内还包含有滑油滤</a:t>
            </a:r>
            <a:r>
              <a:rPr lang="zh-CN" altLang="en-US" dirty="0">
                <a:solidFill>
                  <a:srgbClr val="FF0000"/>
                </a:solidFill>
                <a:latin typeface="方正超粗黑_GBK" panose="03000509000000000000" pitchFamily="65" charset="-122"/>
                <a:ea typeface="方正超粗黑_GBK" panose="03000509000000000000" pitchFamily="65" charset="-122"/>
              </a:rPr>
              <a:t>旁通电门</a:t>
            </a:r>
            <a:r>
              <a:rPr lang="zh-CN" altLang="en-US" dirty="0">
                <a:latin typeface="方正超粗黑_GBK" panose="03000509000000000000" pitchFamily="65" charset="-122"/>
                <a:ea typeface="方正超粗黑_GBK" panose="03000509000000000000" pitchFamily="65" charset="-122"/>
              </a:rPr>
              <a:t>。一个锁定棘轮手柄可防止滤杯松动。当回油滤滤芯被堵塞时，在壳体内的油滤旁通阀打开。回油滤进出口压力差由旁通电门监控。</a:t>
            </a:r>
            <a:endParaRPr lang="zh-CN" altLang="en-US" dirty="0" smtClean="0">
              <a:latin typeface="方正超粗黑_GBK" panose="03000509000000000000" pitchFamily="65" charset="-122"/>
              <a:ea typeface="方正超粗黑_GBK" panose="03000509000000000000" pitchFamily="65" charset="-122"/>
            </a:endParaRPr>
          </a:p>
        </p:txBody>
      </p:sp>
      <p:pic>
        <p:nvPicPr>
          <p:cNvPr id="8" name="图片 7"/>
          <p:cNvPicPr>
            <a:picLocks noChangeAspect="1"/>
          </p:cNvPicPr>
          <p:nvPr/>
        </p:nvPicPr>
        <p:blipFill>
          <a:blip r:embed="rId4"/>
          <a:stretch>
            <a:fillRect/>
          </a:stretch>
        </p:blipFill>
        <p:spPr>
          <a:xfrm>
            <a:off x="186679" y="3581963"/>
            <a:ext cx="2530828" cy="2930980"/>
          </a:xfrm>
          <a:prstGeom prst="rect">
            <a:avLst/>
          </a:prstGeom>
        </p:spPr>
      </p:pic>
    </p:spTree>
    <p:extLst>
      <p:ext uri="{BB962C8B-B14F-4D97-AF65-F5344CB8AC3E}">
        <p14:creationId xmlns:p14="http://schemas.microsoft.com/office/powerpoint/2010/main" val="178374942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857250" y="76200"/>
            <a:ext cx="10477500" cy="6705600"/>
          </a:xfrm>
          <a:prstGeom prst="rect">
            <a:avLst/>
          </a:prstGeom>
        </p:spPr>
      </p:pic>
      <p:sp>
        <p:nvSpPr>
          <p:cNvPr id="9" name="文本框 8"/>
          <p:cNvSpPr txBox="1"/>
          <p:nvPr/>
        </p:nvSpPr>
        <p:spPr>
          <a:xfrm>
            <a:off x="114503" y="75973"/>
            <a:ext cx="2206003" cy="923330"/>
          </a:xfrm>
          <a:prstGeom prst="rect">
            <a:avLst/>
          </a:prstGeom>
          <a:solidFill>
            <a:schemeClr val="bg2"/>
          </a:solidFill>
        </p:spPr>
        <p:txBody>
          <a:bodyPr vert="horz" wrap="square" rtlCol="0">
            <a:spAutoFit/>
          </a:bodyPr>
          <a:lstStyle/>
          <a:p>
            <a:pPr algn="ctr"/>
            <a:r>
              <a:rPr lang="en-US" altLang="zh-CN" sz="5400" dirty="0" smtClean="0">
                <a:solidFill>
                  <a:srgbClr val="FF0000"/>
                </a:solidFill>
                <a:latin typeface="方正超粗黑_GBK" panose="03000509000000000000" pitchFamily="65" charset="-122"/>
                <a:ea typeface="方正超粗黑_GBK" panose="03000509000000000000" pitchFamily="65" charset="-122"/>
              </a:rPr>
              <a:t>DMS</a:t>
            </a:r>
            <a:endParaRPr lang="zh-CN" altLang="en-US" sz="5400" dirty="0">
              <a:solidFill>
                <a:srgbClr val="FF0000"/>
              </a:solidFill>
              <a:latin typeface="方正超粗黑_GBK" panose="03000509000000000000" pitchFamily="65" charset="-122"/>
              <a:ea typeface="方正超粗黑_GBK" panose="03000509000000000000" pitchFamily="65" charset="-122"/>
            </a:endParaRPr>
          </a:p>
        </p:txBody>
      </p:sp>
      <p:sp>
        <p:nvSpPr>
          <p:cNvPr id="10" name="文本框 9"/>
          <p:cNvSpPr txBox="1"/>
          <p:nvPr/>
        </p:nvSpPr>
        <p:spPr>
          <a:xfrm>
            <a:off x="4560139" y="2825151"/>
            <a:ext cx="4325069" cy="1754326"/>
          </a:xfrm>
          <a:prstGeom prst="rect">
            <a:avLst/>
          </a:prstGeom>
          <a:solidFill>
            <a:schemeClr val="bg2"/>
          </a:solidFill>
        </p:spPr>
        <p:txBody>
          <a:bodyPr wrap="square" rtlCol="0">
            <a:spAutoFit/>
          </a:bodyPr>
          <a:lstStyle/>
          <a:p>
            <a:r>
              <a:rPr lang="zh-CN" altLang="en-US" dirty="0">
                <a:latin typeface="方正超粗黑_GBK" panose="03000509000000000000" pitchFamily="65" charset="-122"/>
                <a:ea typeface="方正超粗黑_GBK" panose="03000509000000000000" pitchFamily="65" charset="-122"/>
              </a:rPr>
              <a:t>碎屑监控系统（</a:t>
            </a:r>
            <a:r>
              <a:rPr lang="en-US" altLang="zh-CN" dirty="0">
                <a:latin typeface="方正超粗黑_GBK" panose="03000509000000000000" pitchFamily="65" charset="-122"/>
                <a:ea typeface="方正超粗黑_GBK" panose="03000509000000000000" pitchFamily="65" charset="-122"/>
              </a:rPr>
              <a:t>DMS</a:t>
            </a:r>
            <a:r>
              <a:rPr lang="zh-CN" altLang="en-US" dirty="0">
                <a:latin typeface="方正超粗黑_GBK" panose="03000509000000000000" pitchFamily="65" charset="-122"/>
                <a:ea typeface="方正超粗黑_GBK" panose="03000509000000000000" pitchFamily="65" charset="-122"/>
              </a:rPr>
              <a:t>）探测悬浮在滑油回油中的碎屑颗粒。由此可获知在发动机轴承或者齿轮内部是否存在机械故障。 </a:t>
            </a:r>
            <a:r>
              <a:rPr lang="en-US" altLang="zh-CN" dirty="0">
                <a:latin typeface="方正超粗黑_GBK" panose="03000509000000000000" pitchFamily="65" charset="-122"/>
                <a:ea typeface="方正超粗黑_GBK" panose="03000509000000000000" pitchFamily="65" charset="-122"/>
              </a:rPr>
              <a:t>DMS</a:t>
            </a:r>
            <a:r>
              <a:rPr lang="zh-CN" altLang="en-US" dirty="0">
                <a:latin typeface="方正超粗黑_GBK" panose="03000509000000000000" pitchFamily="65" charset="-122"/>
                <a:ea typeface="方正超粗黑_GBK" panose="03000509000000000000" pitchFamily="65" charset="-122"/>
              </a:rPr>
              <a:t>探测器磁极可以收集铁磁性碎屑。当磁极收集到足够的铁磁性材料时，在控制显示组件（</a:t>
            </a:r>
            <a:r>
              <a:rPr lang="en-US" altLang="zh-CN" dirty="0">
                <a:latin typeface="方正超粗黑_GBK" panose="03000509000000000000" pitchFamily="65" charset="-122"/>
                <a:ea typeface="方正超粗黑_GBK" panose="03000509000000000000" pitchFamily="65" charset="-122"/>
              </a:rPr>
              <a:t>CDU</a:t>
            </a:r>
            <a:r>
              <a:rPr lang="zh-CN" altLang="en-US" dirty="0">
                <a:latin typeface="方正超粗黑_GBK" panose="03000509000000000000" pitchFamily="65" charset="-122"/>
                <a:ea typeface="方正超粗黑_GBK" panose="03000509000000000000" pitchFamily="65" charset="-122"/>
              </a:rPr>
              <a:t>）上会显示相关信息。</a:t>
            </a:r>
            <a:endParaRPr lang="zh-CN" altLang="en-US" dirty="0" smtClean="0">
              <a:latin typeface="方正超粗黑_GBK" panose="03000509000000000000" pitchFamily="65" charset="-122"/>
              <a:ea typeface="方正超粗黑_GBK" panose="03000509000000000000" pitchFamily="65" charset="-122"/>
            </a:endParaRPr>
          </a:p>
        </p:txBody>
      </p:sp>
      <p:sp>
        <p:nvSpPr>
          <p:cNvPr id="11" name="文本框 10"/>
          <p:cNvSpPr txBox="1"/>
          <p:nvPr/>
        </p:nvSpPr>
        <p:spPr>
          <a:xfrm>
            <a:off x="2493035" y="75973"/>
            <a:ext cx="1751162" cy="369332"/>
          </a:xfrm>
          <a:prstGeom prst="rect">
            <a:avLst/>
          </a:prstGeom>
          <a:solidFill>
            <a:schemeClr val="bg2"/>
          </a:solidFill>
        </p:spPr>
        <p:txBody>
          <a:bodyPr wrap="square" rtlCol="0">
            <a:spAutoFit/>
          </a:bodyPr>
          <a:lstStyle/>
          <a:p>
            <a:pPr indent="180000"/>
            <a:r>
              <a:rPr lang="zh-CN" altLang="en-US" dirty="0" smtClean="0">
                <a:latin typeface="方正超粗黑_GBK" panose="03000509000000000000" pitchFamily="65" charset="-122"/>
                <a:ea typeface="方正超粗黑_GBK" panose="03000509000000000000" pitchFamily="65" charset="-122"/>
              </a:rPr>
              <a:t>碎屑监控系统</a:t>
            </a:r>
            <a:endParaRPr lang="zh-CN" altLang="en-US" dirty="0" smtClean="0">
              <a:latin typeface="方正超粗黑_GBK" panose="03000509000000000000" pitchFamily="65" charset="-122"/>
              <a:ea typeface="方正超粗黑_GBK" panose="03000509000000000000" pitchFamily="65" charset="-122"/>
            </a:endParaRPr>
          </a:p>
        </p:txBody>
      </p:sp>
      <p:sp>
        <p:nvSpPr>
          <p:cNvPr id="12" name="文本框 11"/>
          <p:cNvSpPr txBox="1"/>
          <p:nvPr/>
        </p:nvSpPr>
        <p:spPr>
          <a:xfrm>
            <a:off x="4721886" y="161163"/>
            <a:ext cx="3410669" cy="923330"/>
          </a:xfrm>
          <a:prstGeom prst="rect">
            <a:avLst/>
          </a:prstGeom>
          <a:solidFill>
            <a:schemeClr val="bg2"/>
          </a:solidFill>
        </p:spPr>
        <p:txBody>
          <a:bodyPr wrap="square" rtlCol="0">
            <a:spAutoFit/>
          </a:bodyPr>
          <a:lstStyle/>
          <a:p>
            <a:r>
              <a:rPr lang="zh-CN" altLang="en-US" dirty="0">
                <a:latin typeface="方正超粗黑_GBK" panose="03000509000000000000" pitchFamily="65" charset="-122"/>
                <a:ea typeface="方正超粗黑_GBK" panose="03000509000000000000" pitchFamily="65" charset="-122"/>
              </a:rPr>
              <a:t>每一个探测器上都有一个金属滤网，可以收集超过</a:t>
            </a:r>
            <a:r>
              <a:rPr lang="en-US" altLang="zh-CN" dirty="0">
                <a:latin typeface="方正超粗黑_GBK" panose="03000509000000000000" pitchFamily="65" charset="-122"/>
                <a:ea typeface="方正超粗黑_GBK" panose="03000509000000000000" pitchFamily="65" charset="-122"/>
              </a:rPr>
              <a:t>800</a:t>
            </a:r>
            <a:r>
              <a:rPr lang="zh-CN" altLang="en-US" dirty="0">
                <a:latin typeface="方正超粗黑_GBK" panose="03000509000000000000" pitchFamily="65" charset="-122"/>
                <a:ea typeface="方正超粗黑_GBK" panose="03000509000000000000" pitchFamily="65" charset="-122"/>
              </a:rPr>
              <a:t>微米（</a:t>
            </a:r>
            <a:r>
              <a:rPr lang="en-US" altLang="zh-CN" dirty="0">
                <a:latin typeface="方正超粗黑_GBK" panose="03000509000000000000" pitchFamily="65" charset="-122"/>
                <a:ea typeface="方正超粗黑_GBK" panose="03000509000000000000" pitchFamily="65" charset="-122"/>
              </a:rPr>
              <a:t>0.8mm</a:t>
            </a:r>
            <a:r>
              <a:rPr lang="zh-CN" altLang="en-US" dirty="0">
                <a:latin typeface="方正超粗黑_GBK" panose="03000509000000000000" pitchFamily="65" charset="-122"/>
                <a:ea typeface="方正超粗黑_GBK" panose="03000509000000000000" pitchFamily="65" charset="-122"/>
              </a:rPr>
              <a:t>）的非铁磁性碎屑。</a:t>
            </a:r>
            <a:endParaRPr lang="zh-CN" altLang="en-US" dirty="0" smtClean="0">
              <a:latin typeface="方正超粗黑_GBK" panose="03000509000000000000" pitchFamily="65" charset="-122"/>
              <a:ea typeface="方正超粗黑_GBK" panose="03000509000000000000" pitchFamily="65" charset="-122"/>
            </a:endParaRPr>
          </a:p>
        </p:txBody>
      </p:sp>
    </p:spTree>
    <p:extLst>
      <p:ext uri="{BB962C8B-B14F-4D97-AF65-F5344CB8AC3E}">
        <p14:creationId xmlns:p14="http://schemas.microsoft.com/office/powerpoint/2010/main" val="179488446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rotWithShape="1">
          <a:blip r:embed="rId2">
            <a:extLst>
              <a:ext uri="{28A0092B-C50C-407E-A947-70E740481C1C}">
                <a14:useLocalDpi xmlns:a14="http://schemas.microsoft.com/office/drawing/2010/main" val="0"/>
              </a:ext>
            </a:extLst>
          </a:blip>
          <a:srcRect l="37289"/>
          <a:stretch/>
        </p:blipFill>
        <p:spPr>
          <a:xfrm>
            <a:off x="423184" y="94583"/>
            <a:ext cx="5571681" cy="6677230"/>
          </a:xfrm>
          <a:prstGeom prst="rect">
            <a:avLst/>
          </a:prstGeom>
        </p:spPr>
      </p:pic>
      <p:sp>
        <p:nvSpPr>
          <p:cNvPr id="9" name="文本框 8"/>
          <p:cNvSpPr txBox="1"/>
          <p:nvPr/>
        </p:nvSpPr>
        <p:spPr>
          <a:xfrm>
            <a:off x="599901" y="156186"/>
            <a:ext cx="2812214" cy="923330"/>
          </a:xfrm>
          <a:prstGeom prst="rect">
            <a:avLst/>
          </a:prstGeom>
          <a:solidFill>
            <a:schemeClr val="bg2"/>
          </a:solidFill>
        </p:spPr>
        <p:txBody>
          <a:bodyPr vert="horz" wrap="square" rtlCol="0">
            <a:spAutoFit/>
          </a:bodyPr>
          <a:lstStyle/>
          <a:p>
            <a:pPr algn="ctr"/>
            <a:r>
              <a:rPr lang="zh-CN" altLang="en-US" sz="5400" dirty="0" smtClean="0">
                <a:solidFill>
                  <a:srgbClr val="FF0000"/>
                </a:solidFill>
                <a:latin typeface="方正超粗黑_GBK" panose="03000509000000000000" pitchFamily="65" charset="-122"/>
                <a:ea typeface="方正超粗黑_GBK" panose="03000509000000000000" pitchFamily="65" charset="-122"/>
              </a:rPr>
              <a:t>无</a:t>
            </a:r>
            <a:r>
              <a:rPr lang="en-US" altLang="zh-CN" sz="5400" dirty="0" smtClean="0">
                <a:solidFill>
                  <a:srgbClr val="FF0000"/>
                </a:solidFill>
                <a:latin typeface="方正超粗黑_GBK" panose="03000509000000000000" pitchFamily="65" charset="-122"/>
                <a:ea typeface="方正超粗黑_GBK" panose="03000509000000000000" pitchFamily="65" charset="-122"/>
              </a:rPr>
              <a:t>DMS</a:t>
            </a:r>
            <a:endParaRPr lang="zh-CN" altLang="en-US" sz="5400" dirty="0">
              <a:solidFill>
                <a:srgbClr val="FF0000"/>
              </a:solidFill>
              <a:latin typeface="方正超粗黑_GBK" panose="03000509000000000000" pitchFamily="65" charset="-122"/>
              <a:ea typeface="方正超粗黑_GBK" panose="03000509000000000000" pitchFamily="65" charset="-122"/>
            </a:endParaRPr>
          </a:p>
        </p:txBody>
      </p:sp>
      <p:pic>
        <p:nvPicPr>
          <p:cNvPr id="13" name="图片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5945536" y="928026"/>
            <a:ext cx="6678612" cy="5008959"/>
          </a:xfrm>
          <a:prstGeom prst="rect">
            <a:avLst/>
          </a:prstGeom>
        </p:spPr>
      </p:pic>
      <p:sp>
        <p:nvSpPr>
          <p:cNvPr id="14" name="文本框 13"/>
          <p:cNvSpPr txBox="1"/>
          <p:nvPr/>
        </p:nvSpPr>
        <p:spPr>
          <a:xfrm>
            <a:off x="6948945" y="156186"/>
            <a:ext cx="2738519" cy="923330"/>
          </a:xfrm>
          <a:prstGeom prst="rect">
            <a:avLst/>
          </a:prstGeom>
          <a:solidFill>
            <a:schemeClr val="bg2"/>
          </a:solidFill>
        </p:spPr>
        <p:txBody>
          <a:bodyPr vert="horz" wrap="square" rtlCol="0">
            <a:spAutoFit/>
          </a:bodyPr>
          <a:lstStyle/>
          <a:p>
            <a:pPr algn="ctr"/>
            <a:r>
              <a:rPr lang="zh-CN" altLang="en-US" sz="5400" dirty="0" smtClean="0">
                <a:solidFill>
                  <a:srgbClr val="FF0000"/>
                </a:solidFill>
                <a:latin typeface="方正超粗黑_GBK" panose="03000509000000000000" pitchFamily="65" charset="-122"/>
                <a:ea typeface="方正超粗黑_GBK" panose="03000509000000000000" pitchFamily="65" charset="-122"/>
              </a:rPr>
              <a:t>有</a:t>
            </a:r>
            <a:r>
              <a:rPr lang="en-US" altLang="zh-CN" sz="5400" dirty="0" smtClean="0">
                <a:solidFill>
                  <a:srgbClr val="FF0000"/>
                </a:solidFill>
                <a:latin typeface="方正超粗黑_GBK" panose="03000509000000000000" pitchFamily="65" charset="-122"/>
                <a:ea typeface="方正超粗黑_GBK" panose="03000509000000000000" pitchFamily="65" charset="-122"/>
              </a:rPr>
              <a:t>DMS</a:t>
            </a:r>
            <a:endParaRPr lang="zh-CN" altLang="en-US" sz="5400" dirty="0">
              <a:solidFill>
                <a:srgbClr val="FF0000"/>
              </a:solidFill>
              <a:latin typeface="方正超粗黑_GBK" panose="03000509000000000000" pitchFamily="65" charset="-122"/>
              <a:ea typeface="方正超粗黑_GBK" panose="03000509000000000000" pitchFamily="65" charset="-122"/>
            </a:endParaRPr>
          </a:p>
        </p:txBody>
      </p:sp>
      <p:sp>
        <p:nvSpPr>
          <p:cNvPr id="15" name="文本框 14"/>
          <p:cNvSpPr txBox="1"/>
          <p:nvPr/>
        </p:nvSpPr>
        <p:spPr>
          <a:xfrm>
            <a:off x="4008048" y="5571483"/>
            <a:ext cx="6386782" cy="1200329"/>
          </a:xfrm>
          <a:prstGeom prst="rect">
            <a:avLst/>
          </a:prstGeom>
          <a:solidFill>
            <a:schemeClr val="bg2"/>
          </a:solidFill>
        </p:spPr>
        <p:txBody>
          <a:bodyPr wrap="square" rtlCol="0">
            <a:spAutoFit/>
          </a:bodyPr>
          <a:lstStyle/>
          <a:p>
            <a:r>
              <a:rPr lang="zh-CN" altLang="en-US" dirty="0">
                <a:latin typeface="方正超粗黑_GBK" panose="03000509000000000000" pitchFamily="65" charset="-122"/>
                <a:ea typeface="方正超粗黑_GBK" panose="03000509000000000000" pitchFamily="65" charset="-122"/>
              </a:rPr>
              <a:t>碎屑监控系统（</a:t>
            </a:r>
            <a:r>
              <a:rPr lang="en-US" altLang="zh-CN" dirty="0">
                <a:latin typeface="方正超粗黑_GBK" panose="03000509000000000000" pitchFamily="65" charset="-122"/>
                <a:ea typeface="方正超粗黑_GBK" panose="03000509000000000000" pitchFamily="65" charset="-122"/>
              </a:rPr>
              <a:t>DMS</a:t>
            </a:r>
            <a:r>
              <a:rPr lang="zh-CN" altLang="en-US" dirty="0">
                <a:latin typeface="方正超粗黑_GBK" panose="03000509000000000000" pitchFamily="65" charset="-122"/>
                <a:ea typeface="方正超粗黑_GBK" panose="03000509000000000000" pitchFamily="65" charset="-122"/>
              </a:rPr>
              <a:t>）探测悬浮在滑油回油中的碎屑颗粒。由此可获知在发动机轴承或者齿轮内部是否存在机械故障。 </a:t>
            </a:r>
            <a:r>
              <a:rPr lang="en-US" altLang="zh-CN" dirty="0">
                <a:latin typeface="方正超粗黑_GBK" panose="03000509000000000000" pitchFamily="65" charset="-122"/>
                <a:ea typeface="方正超粗黑_GBK" panose="03000509000000000000" pitchFamily="65" charset="-122"/>
              </a:rPr>
              <a:t>DMS</a:t>
            </a:r>
            <a:r>
              <a:rPr lang="zh-CN" altLang="en-US" dirty="0">
                <a:latin typeface="方正超粗黑_GBK" panose="03000509000000000000" pitchFamily="65" charset="-122"/>
                <a:ea typeface="方正超粗黑_GBK" panose="03000509000000000000" pitchFamily="65" charset="-122"/>
              </a:rPr>
              <a:t>探测器磁极可以收集铁磁性碎屑。当磁极收集到足够的铁磁性材料时，在控制显示组件（</a:t>
            </a:r>
            <a:r>
              <a:rPr lang="en-US" altLang="zh-CN" dirty="0">
                <a:latin typeface="方正超粗黑_GBK" panose="03000509000000000000" pitchFamily="65" charset="-122"/>
                <a:ea typeface="方正超粗黑_GBK" panose="03000509000000000000" pitchFamily="65" charset="-122"/>
              </a:rPr>
              <a:t>CDU</a:t>
            </a:r>
            <a:r>
              <a:rPr lang="zh-CN" altLang="en-US" dirty="0">
                <a:latin typeface="方正超粗黑_GBK" panose="03000509000000000000" pitchFamily="65" charset="-122"/>
                <a:ea typeface="方正超粗黑_GBK" panose="03000509000000000000" pitchFamily="65" charset="-122"/>
              </a:rPr>
              <a:t>）上会显示相关信息。</a:t>
            </a:r>
            <a:endParaRPr lang="zh-CN" altLang="en-US" dirty="0" smtClean="0">
              <a:latin typeface="方正超粗黑_GBK" panose="03000509000000000000" pitchFamily="65" charset="-122"/>
              <a:ea typeface="方正超粗黑_GBK" panose="03000509000000000000" pitchFamily="65" charset="-122"/>
            </a:endParaRPr>
          </a:p>
        </p:txBody>
      </p:sp>
    </p:spTree>
    <p:extLst>
      <p:ext uri="{BB962C8B-B14F-4D97-AF65-F5344CB8AC3E}">
        <p14:creationId xmlns:p14="http://schemas.microsoft.com/office/powerpoint/2010/main" val="31922390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12420"/>
            <a:ext cx="7848600" cy="6233160"/>
          </a:xfrm>
          <a:prstGeom prst="rect">
            <a:avLst/>
          </a:prstGeom>
        </p:spPr>
      </p:pic>
      <p:sp>
        <p:nvSpPr>
          <p:cNvPr id="10" name="文本框 9"/>
          <p:cNvSpPr txBox="1"/>
          <p:nvPr/>
        </p:nvSpPr>
        <p:spPr>
          <a:xfrm>
            <a:off x="7170910" y="5788098"/>
            <a:ext cx="4884173" cy="923330"/>
          </a:xfrm>
          <a:prstGeom prst="rect">
            <a:avLst/>
          </a:prstGeom>
          <a:solidFill>
            <a:schemeClr val="bg2"/>
          </a:solidFill>
        </p:spPr>
        <p:txBody>
          <a:bodyPr vert="horz" wrap="square" rtlCol="0">
            <a:spAutoFit/>
          </a:bodyPr>
          <a:lstStyle/>
          <a:p>
            <a:pPr algn="ctr"/>
            <a:r>
              <a:rPr lang="zh-CN" altLang="en-US" sz="5400" dirty="0" smtClean="0">
                <a:solidFill>
                  <a:srgbClr val="FF0000"/>
                </a:solidFill>
                <a:latin typeface="方正超粗黑_GBK" panose="03000509000000000000" pitchFamily="65" charset="-122"/>
                <a:ea typeface="方正超粗黑_GBK" panose="03000509000000000000" pitchFamily="65" charset="-122"/>
              </a:rPr>
              <a:t>滑油供油管路</a:t>
            </a:r>
            <a:endParaRPr lang="zh-CN" altLang="en-US" sz="5400" dirty="0">
              <a:solidFill>
                <a:srgbClr val="FF0000"/>
              </a:solidFill>
              <a:latin typeface="方正超粗黑_GBK" panose="03000509000000000000" pitchFamily="65" charset="-122"/>
              <a:ea typeface="方正超粗黑_GBK" panose="03000509000000000000" pitchFamily="65" charset="-122"/>
            </a:endParaRPr>
          </a:p>
        </p:txBody>
      </p:sp>
      <p:sp>
        <p:nvSpPr>
          <p:cNvPr id="7" name="圆角矩形 6"/>
          <p:cNvSpPr/>
          <p:nvPr/>
        </p:nvSpPr>
        <p:spPr>
          <a:xfrm>
            <a:off x="3214518" y="5553465"/>
            <a:ext cx="795353" cy="761071"/>
          </a:xfrm>
          <a:prstGeom prst="round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下箭头 2"/>
          <p:cNvSpPr/>
          <p:nvPr/>
        </p:nvSpPr>
        <p:spPr>
          <a:xfrm rot="2603703">
            <a:off x="5607171" y="4403328"/>
            <a:ext cx="345057" cy="289443"/>
          </a:xfrm>
          <a:prstGeom prst="downArrow">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下箭头 8"/>
          <p:cNvSpPr/>
          <p:nvPr/>
        </p:nvSpPr>
        <p:spPr>
          <a:xfrm rot="4046994">
            <a:off x="4037164" y="5574592"/>
            <a:ext cx="345057" cy="289443"/>
          </a:xfrm>
          <a:prstGeom prst="downArrow">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p:nvPicPr>
        <p:blipFill>
          <a:blip r:embed="rId3"/>
          <a:stretch>
            <a:fillRect/>
          </a:stretch>
        </p:blipFill>
        <p:spPr>
          <a:xfrm>
            <a:off x="7461253" y="146572"/>
            <a:ext cx="4471109" cy="3683556"/>
          </a:xfrm>
          <a:prstGeom prst="rect">
            <a:avLst/>
          </a:prstGeom>
        </p:spPr>
      </p:pic>
      <p:sp>
        <p:nvSpPr>
          <p:cNvPr id="12" name="下箭头 11"/>
          <p:cNvSpPr/>
          <p:nvPr/>
        </p:nvSpPr>
        <p:spPr>
          <a:xfrm rot="15232344">
            <a:off x="8669547" y="2890213"/>
            <a:ext cx="345057" cy="289443"/>
          </a:xfrm>
          <a:prstGeom prst="downArrow">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9273030" y="3830128"/>
            <a:ext cx="1104548" cy="369332"/>
          </a:xfrm>
          <a:prstGeom prst="rect">
            <a:avLst/>
          </a:prstGeom>
          <a:solidFill>
            <a:schemeClr val="bg2"/>
          </a:solidFill>
        </p:spPr>
        <p:txBody>
          <a:bodyPr wrap="square" rtlCol="0">
            <a:spAutoFit/>
          </a:bodyPr>
          <a:lstStyle/>
          <a:p>
            <a:pPr algn="ctr"/>
            <a:r>
              <a:rPr lang="zh-CN" altLang="en-US" dirty="0" smtClean="0">
                <a:solidFill>
                  <a:srgbClr val="FF0000"/>
                </a:solidFill>
                <a:latin typeface="方正超粗黑_GBK" panose="03000509000000000000" pitchFamily="65" charset="-122"/>
                <a:ea typeface="方正超粗黑_GBK" panose="03000509000000000000" pitchFamily="65" charset="-122"/>
              </a:rPr>
              <a:t>润滑组件</a:t>
            </a:r>
          </a:p>
        </p:txBody>
      </p:sp>
    </p:spTree>
    <p:extLst>
      <p:ext uri="{BB962C8B-B14F-4D97-AF65-F5344CB8AC3E}">
        <p14:creationId xmlns:p14="http://schemas.microsoft.com/office/powerpoint/2010/main" val="53345004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7901796" y="5788098"/>
            <a:ext cx="4153287" cy="923330"/>
          </a:xfrm>
          <a:prstGeom prst="rect">
            <a:avLst/>
          </a:prstGeom>
          <a:solidFill>
            <a:schemeClr val="bg2"/>
          </a:solidFill>
        </p:spPr>
        <p:txBody>
          <a:bodyPr vert="horz" wrap="square" rtlCol="0">
            <a:spAutoFit/>
          </a:bodyPr>
          <a:lstStyle/>
          <a:p>
            <a:pPr algn="ctr"/>
            <a:r>
              <a:rPr lang="en-US" altLang="zh-CN" sz="5400" dirty="0" smtClean="0">
                <a:solidFill>
                  <a:srgbClr val="FF0000"/>
                </a:solidFill>
                <a:latin typeface="方正超粗黑_GBK" panose="03000509000000000000" pitchFamily="65" charset="-122"/>
                <a:ea typeface="方正超粗黑_GBK" panose="03000509000000000000" pitchFamily="65" charset="-122"/>
              </a:rPr>
              <a:t>DMS</a:t>
            </a:r>
            <a:r>
              <a:rPr lang="zh-CN" altLang="en-US" sz="5400" dirty="0" smtClean="0">
                <a:solidFill>
                  <a:srgbClr val="FF0000"/>
                </a:solidFill>
                <a:latin typeface="方正超粗黑_GBK" panose="03000509000000000000" pitchFamily="65" charset="-122"/>
                <a:ea typeface="方正超粗黑_GBK" panose="03000509000000000000" pitchFamily="65" charset="-122"/>
              </a:rPr>
              <a:t>系统</a:t>
            </a:r>
            <a:endParaRPr lang="zh-CN" altLang="en-US" sz="5400" dirty="0">
              <a:solidFill>
                <a:srgbClr val="FF0000"/>
              </a:solidFill>
              <a:latin typeface="方正超粗黑_GBK" panose="03000509000000000000" pitchFamily="65" charset="-122"/>
              <a:ea typeface="方正超粗黑_GBK" panose="03000509000000000000" pitchFamily="65" charset="-122"/>
            </a:endParaRPr>
          </a:p>
        </p:txBody>
      </p:sp>
      <p:sp>
        <p:nvSpPr>
          <p:cNvPr id="11" name="文本框 10"/>
          <p:cNvSpPr txBox="1"/>
          <p:nvPr/>
        </p:nvSpPr>
        <p:spPr>
          <a:xfrm>
            <a:off x="621102" y="4868656"/>
            <a:ext cx="1621765" cy="646331"/>
          </a:xfrm>
          <a:prstGeom prst="rect">
            <a:avLst/>
          </a:prstGeom>
          <a:solidFill>
            <a:schemeClr val="bg2"/>
          </a:solidFill>
        </p:spPr>
        <p:txBody>
          <a:bodyPr wrap="square" rtlCol="0">
            <a:spAutoFit/>
          </a:bodyPr>
          <a:lstStyle/>
          <a:p>
            <a:pPr indent="180000"/>
            <a:r>
              <a:rPr lang="en-US" altLang="zh-CN" dirty="0" smtClean="0">
                <a:latin typeface="方正超粗黑_GBK" panose="03000509000000000000" pitchFamily="65" charset="-122"/>
                <a:ea typeface="方正超粗黑_GBK" panose="03000509000000000000" pitchFamily="65" charset="-122"/>
              </a:rPr>
              <a:t>AGB/TGB</a:t>
            </a:r>
          </a:p>
          <a:p>
            <a:pPr indent="180000"/>
            <a:r>
              <a:rPr lang="zh-CN" altLang="en-US" dirty="0" smtClean="0">
                <a:latin typeface="方正超粗黑_GBK" panose="03000509000000000000" pitchFamily="65" charset="-122"/>
                <a:ea typeface="方正超粗黑_GBK" panose="03000509000000000000" pitchFamily="65" charset="-122"/>
              </a:rPr>
              <a:t>通气路径</a:t>
            </a:r>
          </a:p>
        </p:txBody>
      </p:sp>
      <p:pic>
        <p:nvPicPr>
          <p:cNvPr id="12" name="图片 11"/>
          <p:cNvPicPr>
            <a:picLocks noChangeAspect="1"/>
          </p:cNvPicPr>
          <p:nvPr/>
        </p:nvPicPr>
        <p:blipFill rotWithShape="1">
          <a:blip r:embed="rId2">
            <a:extLst>
              <a:ext uri="{28A0092B-C50C-407E-A947-70E740481C1C}">
                <a14:useLocalDpi xmlns:a14="http://schemas.microsoft.com/office/drawing/2010/main" val="0"/>
              </a:ext>
            </a:extLst>
          </a:blip>
          <a:srcRect l="27076" t="22718" r="31226" b="22439"/>
          <a:stretch/>
        </p:blipFill>
        <p:spPr>
          <a:xfrm>
            <a:off x="7531910" y="278153"/>
            <a:ext cx="3812876" cy="3761118"/>
          </a:xfrm>
          <a:prstGeom prst="rect">
            <a:avLst/>
          </a:prstGeom>
        </p:spPr>
      </p:pic>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9750" y="278153"/>
            <a:ext cx="7120499" cy="5340374"/>
          </a:xfrm>
          <a:prstGeom prst="rect">
            <a:avLst/>
          </a:prstGeom>
        </p:spPr>
      </p:pic>
      <p:sp>
        <p:nvSpPr>
          <p:cNvPr id="13" name="文本框 12"/>
          <p:cNvSpPr txBox="1"/>
          <p:nvPr/>
        </p:nvSpPr>
        <p:spPr>
          <a:xfrm>
            <a:off x="7683575" y="4208842"/>
            <a:ext cx="3410669" cy="923330"/>
          </a:xfrm>
          <a:prstGeom prst="rect">
            <a:avLst/>
          </a:prstGeom>
          <a:solidFill>
            <a:schemeClr val="bg2"/>
          </a:solidFill>
        </p:spPr>
        <p:txBody>
          <a:bodyPr wrap="square" rtlCol="0">
            <a:spAutoFit/>
          </a:bodyPr>
          <a:lstStyle/>
          <a:p>
            <a:r>
              <a:rPr lang="zh-CN" altLang="en-US" dirty="0">
                <a:latin typeface="方正超粗黑_GBK" panose="03000509000000000000" pitchFamily="65" charset="-122"/>
                <a:ea typeface="方正超粗黑_GBK" panose="03000509000000000000" pitchFamily="65" charset="-122"/>
              </a:rPr>
              <a:t>每一个探测器上都有一个金属滤网，可以收集超过</a:t>
            </a:r>
            <a:r>
              <a:rPr lang="en-US" altLang="zh-CN" dirty="0">
                <a:latin typeface="方正超粗黑_GBK" panose="03000509000000000000" pitchFamily="65" charset="-122"/>
                <a:ea typeface="方正超粗黑_GBK" panose="03000509000000000000" pitchFamily="65" charset="-122"/>
              </a:rPr>
              <a:t>800</a:t>
            </a:r>
            <a:r>
              <a:rPr lang="zh-CN" altLang="en-US" dirty="0">
                <a:latin typeface="方正超粗黑_GBK" panose="03000509000000000000" pitchFamily="65" charset="-122"/>
                <a:ea typeface="方正超粗黑_GBK" panose="03000509000000000000" pitchFamily="65" charset="-122"/>
              </a:rPr>
              <a:t>微米（</a:t>
            </a:r>
            <a:r>
              <a:rPr lang="en-US" altLang="zh-CN" dirty="0">
                <a:latin typeface="方正超粗黑_GBK" panose="03000509000000000000" pitchFamily="65" charset="-122"/>
                <a:ea typeface="方正超粗黑_GBK" panose="03000509000000000000" pitchFamily="65" charset="-122"/>
              </a:rPr>
              <a:t>0.8mm</a:t>
            </a:r>
            <a:r>
              <a:rPr lang="zh-CN" altLang="en-US" dirty="0">
                <a:latin typeface="方正超粗黑_GBK" panose="03000509000000000000" pitchFamily="65" charset="-122"/>
                <a:ea typeface="方正超粗黑_GBK" panose="03000509000000000000" pitchFamily="65" charset="-122"/>
              </a:rPr>
              <a:t>）的非铁磁性碎屑。</a:t>
            </a:r>
            <a:endParaRPr lang="zh-CN" altLang="en-US" dirty="0" smtClean="0">
              <a:latin typeface="方正超粗黑_GBK" panose="03000509000000000000" pitchFamily="65" charset="-122"/>
              <a:ea typeface="方正超粗黑_GBK" panose="03000509000000000000" pitchFamily="65" charset="-122"/>
            </a:endParaRPr>
          </a:p>
        </p:txBody>
      </p:sp>
      <p:sp>
        <p:nvSpPr>
          <p:cNvPr id="14" name="椭圆 13"/>
          <p:cNvSpPr/>
          <p:nvPr/>
        </p:nvSpPr>
        <p:spPr>
          <a:xfrm>
            <a:off x="4403436" y="4729051"/>
            <a:ext cx="403121" cy="403121"/>
          </a:xfrm>
          <a:prstGeom prst="ellipse">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p:cNvSpPr txBox="1"/>
          <p:nvPr/>
        </p:nvSpPr>
        <p:spPr>
          <a:xfrm>
            <a:off x="4431115" y="4762840"/>
            <a:ext cx="347764" cy="369332"/>
          </a:xfrm>
          <a:prstGeom prst="rect">
            <a:avLst/>
          </a:prstGeom>
          <a:noFill/>
        </p:spPr>
        <p:txBody>
          <a:bodyPr wrap="square" rtlCol="0">
            <a:spAutoFit/>
          </a:bodyPr>
          <a:lstStyle/>
          <a:p>
            <a:r>
              <a:rPr lang="en-US" altLang="zh-CN" dirty="0">
                <a:solidFill>
                  <a:srgbClr val="FF0000"/>
                </a:solidFill>
                <a:latin typeface="方正超粗黑_GBK" panose="03000509000000000000" pitchFamily="65" charset="-122"/>
                <a:ea typeface="方正超粗黑_GBK" panose="03000509000000000000" pitchFamily="65" charset="-122"/>
              </a:rPr>
              <a:t>1</a:t>
            </a:r>
            <a:endParaRPr lang="zh-CN" altLang="en-US" dirty="0" smtClean="0">
              <a:solidFill>
                <a:srgbClr val="FF0000"/>
              </a:solidFill>
              <a:latin typeface="方正超粗黑_GBK" panose="03000509000000000000" pitchFamily="65" charset="-122"/>
              <a:ea typeface="方正超粗黑_GBK" panose="03000509000000000000" pitchFamily="65" charset="-122"/>
            </a:endParaRPr>
          </a:p>
        </p:txBody>
      </p:sp>
      <p:sp>
        <p:nvSpPr>
          <p:cNvPr id="16" name="椭圆 15"/>
          <p:cNvSpPr/>
          <p:nvPr/>
        </p:nvSpPr>
        <p:spPr>
          <a:xfrm>
            <a:off x="3678817" y="4667095"/>
            <a:ext cx="403121" cy="403121"/>
          </a:xfrm>
          <a:prstGeom prst="ellipse">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p:cNvSpPr txBox="1"/>
          <p:nvPr/>
        </p:nvSpPr>
        <p:spPr>
          <a:xfrm>
            <a:off x="3706496" y="4700884"/>
            <a:ext cx="347764" cy="369332"/>
          </a:xfrm>
          <a:prstGeom prst="rect">
            <a:avLst/>
          </a:prstGeom>
          <a:noFill/>
        </p:spPr>
        <p:txBody>
          <a:bodyPr wrap="square" rtlCol="0">
            <a:spAutoFit/>
          </a:bodyPr>
          <a:lstStyle/>
          <a:p>
            <a:r>
              <a:rPr lang="en-US" altLang="zh-CN" dirty="0" smtClean="0">
                <a:solidFill>
                  <a:srgbClr val="FF0000"/>
                </a:solidFill>
                <a:latin typeface="方正超粗黑_GBK" panose="03000509000000000000" pitchFamily="65" charset="-122"/>
                <a:ea typeface="方正超粗黑_GBK" panose="03000509000000000000" pitchFamily="65" charset="-122"/>
              </a:rPr>
              <a:t>2</a:t>
            </a:r>
            <a:endParaRPr lang="zh-CN" altLang="en-US" dirty="0" smtClean="0">
              <a:solidFill>
                <a:srgbClr val="FF0000"/>
              </a:solidFill>
              <a:latin typeface="方正超粗黑_GBK" panose="03000509000000000000" pitchFamily="65" charset="-122"/>
              <a:ea typeface="方正超粗黑_GBK" panose="03000509000000000000" pitchFamily="65" charset="-122"/>
            </a:endParaRPr>
          </a:p>
        </p:txBody>
      </p:sp>
      <p:sp>
        <p:nvSpPr>
          <p:cNvPr id="18" name="椭圆 17"/>
          <p:cNvSpPr/>
          <p:nvPr/>
        </p:nvSpPr>
        <p:spPr>
          <a:xfrm>
            <a:off x="3287772" y="4263974"/>
            <a:ext cx="403121" cy="403121"/>
          </a:xfrm>
          <a:prstGeom prst="ellipse">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p:cNvSpPr txBox="1"/>
          <p:nvPr/>
        </p:nvSpPr>
        <p:spPr>
          <a:xfrm>
            <a:off x="3315451" y="4297763"/>
            <a:ext cx="347764" cy="369332"/>
          </a:xfrm>
          <a:prstGeom prst="rect">
            <a:avLst/>
          </a:prstGeom>
          <a:noFill/>
        </p:spPr>
        <p:txBody>
          <a:bodyPr wrap="square" rtlCol="0">
            <a:spAutoFit/>
          </a:bodyPr>
          <a:lstStyle/>
          <a:p>
            <a:r>
              <a:rPr lang="en-US" altLang="zh-CN" dirty="0" smtClean="0">
                <a:solidFill>
                  <a:srgbClr val="FF0000"/>
                </a:solidFill>
                <a:latin typeface="方正超粗黑_GBK" panose="03000509000000000000" pitchFamily="65" charset="-122"/>
                <a:ea typeface="方正超粗黑_GBK" panose="03000509000000000000" pitchFamily="65" charset="-122"/>
              </a:rPr>
              <a:t>3</a:t>
            </a:r>
            <a:endParaRPr lang="zh-CN" altLang="en-US" dirty="0" smtClean="0">
              <a:solidFill>
                <a:srgbClr val="FF0000"/>
              </a:solidFill>
              <a:latin typeface="方正超粗黑_GBK" panose="03000509000000000000" pitchFamily="65" charset="-122"/>
              <a:ea typeface="方正超粗黑_GBK" panose="03000509000000000000" pitchFamily="65" charset="-122"/>
            </a:endParaRPr>
          </a:p>
        </p:txBody>
      </p:sp>
      <p:sp>
        <p:nvSpPr>
          <p:cNvPr id="20" name="椭圆 19"/>
          <p:cNvSpPr/>
          <p:nvPr/>
        </p:nvSpPr>
        <p:spPr>
          <a:xfrm>
            <a:off x="2710063" y="4527490"/>
            <a:ext cx="403121" cy="403121"/>
          </a:xfrm>
          <a:prstGeom prst="ellipse">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p:cNvSpPr txBox="1"/>
          <p:nvPr/>
        </p:nvSpPr>
        <p:spPr>
          <a:xfrm>
            <a:off x="2737742" y="4561279"/>
            <a:ext cx="347764" cy="369332"/>
          </a:xfrm>
          <a:prstGeom prst="rect">
            <a:avLst/>
          </a:prstGeom>
          <a:noFill/>
        </p:spPr>
        <p:txBody>
          <a:bodyPr wrap="square" rtlCol="0">
            <a:spAutoFit/>
          </a:bodyPr>
          <a:lstStyle/>
          <a:p>
            <a:r>
              <a:rPr lang="en-US" altLang="zh-CN" dirty="0" smtClean="0">
                <a:solidFill>
                  <a:srgbClr val="FF0000"/>
                </a:solidFill>
                <a:latin typeface="方正超粗黑_GBK" panose="03000509000000000000" pitchFamily="65" charset="-122"/>
                <a:ea typeface="方正超粗黑_GBK" panose="03000509000000000000" pitchFamily="65" charset="-122"/>
              </a:rPr>
              <a:t>4</a:t>
            </a:r>
            <a:endParaRPr lang="zh-CN" altLang="en-US" dirty="0" smtClean="0">
              <a:solidFill>
                <a:srgbClr val="FF0000"/>
              </a:solidFill>
              <a:latin typeface="方正超粗黑_GBK" panose="03000509000000000000" pitchFamily="65" charset="-122"/>
              <a:ea typeface="方正超粗黑_GBK" panose="03000509000000000000" pitchFamily="65" charset="-122"/>
            </a:endParaRPr>
          </a:p>
        </p:txBody>
      </p:sp>
    </p:spTree>
    <p:extLst>
      <p:ext uri="{BB962C8B-B14F-4D97-AF65-F5344CB8AC3E}">
        <p14:creationId xmlns:p14="http://schemas.microsoft.com/office/powerpoint/2010/main" val="281191209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a:blip r:embed="rId2"/>
          <a:stretch>
            <a:fillRect/>
          </a:stretch>
        </p:blipFill>
        <p:spPr>
          <a:xfrm>
            <a:off x="146050" y="0"/>
            <a:ext cx="8839057" cy="3347335"/>
          </a:xfrm>
          <a:prstGeom prst="rect">
            <a:avLst/>
          </a:prstGeom>
        </p:spPr>
      </p:pic>
      <p:pic>
        <p:nvPicPr>
          <p:cNvPr id="13" name="图片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42846" y="2072357"/>
            <a:ext cx="4540299" cy="3565003"/>
          </a:xfrm>
          <a:prstGeom prst="rect">
            <a:avLst/>
          </a:prstGeom>
          <a:ln w="28575">
            <a:solidFill>
              <a:schemeClr val="accent4"/>
            </a:solidFill>
          </a:ln>
        </p:spPr>
      </p:pic>
      <p:cxnSp>
        <p:nvCxnSpPr>
          <p:cNvPr id="4" name="直接箭头连接符 3"/>
          <p:cNvCxnSpPr/>
          <p:nvPr/>
        </p:nvCxnSpPr>
        <p:spPr>
          <a:xfrm>
            <a:off x="6521570" y="4238833"/>
            <a:ext cx="3115901" cy="153674"/>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8" name="椭圆 7"/>
          <p:cNvSpPr/>
          <p:nvPr/>
        </p:nvSpPr>
        <p:spPr>
          <a:xfrm>
            <a:off x="9612995" y="3933645"/>
            <a:ext cx="1204530" cy="1319842"/>
          </a:xfrm>
          <a:prstGeom prst="ellipse">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146050" y="5742162"/>
            <a:ext cx="5176448" cy="923330"/>
          </a:xfrm>
          <a:prstGeom prst="rect">
            <a:avLst/>
          </a:prstGeom>
          <a:solidFill>
            <a:schemeClr val="bg2"/>
          </a:solidFill>
        </p:spPr>
        <p:txBody>
          <a:bodyPr vert="horz" wrap="square" rtlCol="0">
            <a:spAutoFit/>
          </a:bodyPr>
          <a:lstStyle/>
          <a:p>
            <a:pPr algn="ctr"/>
            <a:r>
              <a:rPr lang="zh-CN" altLang="en-US" sz="5400" dirty="0" smtClean="0">
                <a:solidFill>
                  <a:srgbClr val="FF0000"/>
                </a:solidFill>
                <a:latin typeface="方正超粗黑_GBK" panose="03000509000000000000" pitchFamily="65" charset="-122"/>
                <a:ea typeface="方正超粗黑_GBK" panose="03000509000000000000" pitchFamily="65" charset="-122"/>
              </a:rPr>
              <a:t>磁屑探测器接近</a:t>
            </a:r>
            <a:endParaRPr lang="zh-CN" altLang="en-US" sz="5400" dirty="0">
              <a:solidFill>
                <a:srgbClr val="FF0000"/>
              </a:solidFill>
              <a:latin typeface="方正超粗黑_GBK" panose="03000509000000000000" pitchFamily="65" charset="-122"/>
              <a:ea typeface="方正超粗黑_GBK" panose="03000509000000000000" pitchFamily="65" charset="-122"/>
            </a:endParaRPr>
          </a:p>
        </p:txBody>
      </p:sp>
      <p:sp>
        <p:nvSpPr>
          <p:cNvPr id="14" name="文本框 13"/>
          <p:cNvSpPr txBox="1"/>
          <p:nvPr/>
        </p:nvSpPr>
        <p:spPr>
          <a:xfrm>
            <a:off x="5292668" y="3895840"/>
            <a:ext cx="1415772" cy="830997"/>
          </a:xfrm>
          <a:prstGeom prst="rect">
            <a:avLst/>
          </a:prstGeom>
          <a:solidFill>
            <a:schemeClr val="bg2"/>
          </a:solidFill>
        </p:spPr>
        <p:txBody>
          <a:bodyPr wrap="none" rtlCol="0">
            <a:spAutoFit/>
          </a:bodyPr>
          <a:lstStyle/>
          <a:p>
            <a:r>
              <a:rPr lang="zh-CN" altLang="en-US" sz="2400"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磁屑探测</a:t>
            </a:r>
            <a:endParaRPr lang="en-US" altLang="zh-CN" sz="2400"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a:p>
            <a:r>
              <a:rPr lang="zh-CN" altLang="en-US" sz="2400"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器接近门</a:t>
            </a:r>
            <a:endParaRPr lang="zh-CN" altLang="en-US" sz="2400"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
        <p:nvSpPr>
          <p:cNvPr id="15" name="文本框 14"/>
          <p:cNvSpPr txBox="1"/>
          <p:nvPr/>
        </p:nvSpPr>
        <p:spPr>
          <a:xfrm>
            <a:off x="7377824" y="5136799"/>
            <a:ext cx="2339102" cy="461665"/>
          </a:xfrm>
          <a:prstGeom prst="rect">
            <a:avLst/>
          </a:prstGeom>
          <a:solidFill>
            <a:schemeClr val="bg2"/>
          </a:solidFill>
          <a:ln>
            <a:noFill/>
          </a:ln>
        </p:spPr>
        <p:txBody>
          <a:bodyPr wrap="none" rtlCol="0">
            <a:spAutoFit/>
          </a:bodyPr>
          <a:lstStyle/>
          <a:p>
            <a:r>
              <a:rPr lang="zh-CN" altLang="en-US" sz="2400" dirty="0" smtClean="0">
                <a:ln w="0"/>
                <a:solidFill>
                  <a:srgbClr val="00206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左侧风扇整流罩</a:t>
            </a:r>
            <a:endParaRPr lang="zh-CN" altLang="en-US" sz="2400" dirty="0">
              <a:ln w="0"/>
              <a:solidFill>
                <a:srgbClr val="00206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
        <p:nvSpPr>
          <p:cNvPr id="16" name="文本框 15"/>
          <p:cNvSpPr txBox="1"/>
          <p:nvPr/>
        </p:nvSpPr>
        <p:spPr>
          <a:xfrm>
            <a:off x="1350533" y="4083083"/>
            <a:ext cx="2393915" cy="923330"/>
          </a:xfrm>
          <a:prstGeom prst="rect">
            <a:avLst/>
          </a:prstGeom>
          <a:solidFill>
            <a:schemeClr val="bg2"/>
          </a:solidFill>
        </p:spPr>
        <p:txBody>
          <a:bodyPr wrap="square" rtlCol="0">
            <a:spAutoFit/>
          </a:bodyPr>
          <a:lstStyle/>
          <a:p>
            <a:r>
              <a:rPr lang="zh-CN" altLang="en-US" dirty="0" smtClean="0">
                <a:latin typeface="方正超粗黑_GBK" panose="03000509000000000000" pitchFamily="65" charset="-122"/>
                <a:ea typeface="方正超粗黑_GBK" panose="03000509000000000000" pitchFamily="65" charset="-122"/>
              </a:rPr>
              <a:t>打开左侧风扇整流罩下部的</a:t>
            </a:r>
            <a:r>
              <a:rPr lang="en-US" altLang="zh-CN" dirty="0" smtClean="0">
                <a:latin typeface="方正超粗黑_GBK" panose="03000509000000000000" pitchFamily="65" charset="-122"/>
                <a:ea typeface="方正超粗黑_GBK" panose="03000509000000000000" pitchFamily="65" charset="-122"/>
              </a:rPr>
              <a:t>DMS</a:t>
            </a:r>
            <a:r>
              <a:rPr lang="zh-CN" altLang="en-US" dirty="0">
                <a:latin typeface="方正超粗黑_GBK" panose="03000509000000000000" pitchFamily="65" charset="-122"/>
                <a:ea typeface="方正超粗黑_GBK" panose="03000509000000000000" pitchFamily="65" charset="-122"/>
              </a:rPr>
              <a:t>探测器</a:t>
            </a:r>
            <a:r>
              <a:rPr lang="en-US" altLang="zh-CN" dirty="0">
                <a:latin typeface="方正超粗黑_GBK" panose="03000509000000000000" pitchFamily="65" charset="-122"/>
                <a:ea typeface="方正超粗黑_GBK" panose="03000509000000000000" pitchFamily="65" charset="-122"/>
              </a:rPr>
              <a:t>/</a:t>
            </a:r>
            <a:r>
              <a:rPr lang="zh-CN" altLang="en-US" dirty="0">
                <a:latin typeface="方正超粗黑_GBK" panose="03000509000000000000" pitchFamily="65" charset="-122"/>
                <a:ea typeface="方正超粗黑_GBK" panose="03000509000000000000" pitchFamily="65" charset="-122"/>
              </a:rPr>
              <a:t>释压门可接近探测器</a:t>
            </a:r>
            <a:endParaRPr lang="zh-CN" altLang="en-US" dirty="0" smtClean="0">
              <a:latin typeface="方正超粗黑_GBK" panose="03000509000000000000" pitchFamily="65" charset="-122"/>
              <a:ea typeface="方正超粗黑_GBK" panose="03000509000000000000" pitchFamily="65" charset="-122"/>
            </a:endParaRPr>
          </a:p>
        </p:txBody>
      </p:sp>
      <p:cxnSp>
        <p:nvCxnSpPr>
          <p:cNvPr id="17" name="直接箭头连接符 16"/>
          <p:cNvCxnSpPr>
            <a:stCxn id="14" idx="1"/>
          </p:cNvCxnSpPr>
          <p:nvPr/>
        </p:nvCxnSpPr>
        <p:spPr>
          <a:xfrm flipH="1" flipV="1">
            <a:off x="2547490" y="3061840"/>
            <a:ext cx="2745178" cy="1249499"/>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pic>
        <p:nvPicPr>
          <p:cNvPr id="18" name="图片 17"/>
          <p:cNvPicPr>
            <a:picLocks noChangeAspect="1"/>
          </p:cNvPicPr>
          <p:nvPr/>
        </p:nvPicPr>
        <p:blipFill>
          <a:blip r:embed="rId4"/>
          <a:stretch>
            <a:fillRect/>
          </a:stretch>
        </p:blipFill>
        <p:spPr>
          <a:xfrm>
            <a:off x="4874525" y="40111"/>
            <a:ext cx="5006598" cy="3648631"/>
          </a:xfrm>
          <a:prstGeom prst="rect">
            <a:avLst/>
          </a:prstGeom>
          <a:ln w="38100">
            <a:solidFill>
              <a:schemeClr val="accent4"/>
            </a:solidFill>
          </a:ln>
        </p:spPr>
      </p:pic>
      <p:sp>
        <p:nvSpPr>
          <p:cNvPr id="19" name="椭圆 18"/>
          <p:cNvSpPr/>
          <p:nvPr/>
        </p:nvSpPr>
        <p:spPr>
          <a:xfrm>
            <a:off x="6939316" y="1259009"/>
            <a:ext cx="807060" cy="660754"/>
          </a:xfrm>
          <a:prstGeom prst="ellipse">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0" name="直接箭头连接符 19"/>
          <p:cNvCxnSpPr>
            <a:stCxn id="14" idx="0"/>
          </p:cNvCxnSpPr>
          <p:nvPr/>
        </p:nvCxnSpPr>
        <p:spPr>
          <a:xfrm flipV="1">
            <a:off x="6000554" y="1762741"/>
            <a:ext cx="1280140" cy="2133099"/>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983673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图片 21"/>
          <p:cNvPicPr>
            <a:picLocks noChangeAspect="1"/>
          </p:cNvPicPr>
          <p:nvPr/>
        </p:nvPicPr>
        <p:blipFill rotWithShape="1">
          <a:blip r:embed="rId2"/>
          <a:srcRect l="69376" t="922" r="738" b="37586"/>
          <a:stretch/>
        </p:blipFill>
        <p:spPr>
          <a:xfrm>
            <a:off x="366652" y="190958"/>
            <a:ext cx="3752429" cy="4941214"/>
          </a:xfrm>
          <a:prstGeom prst="rect">
            <a:avLst/>
          </a:prstGeom>
        </p:spPr>
      </p:pic>
      <p:pic>
        <p:nvPicPr>
          <p:cNvPr id="12" name="图片 11"/>
          <p:cNvPicPr>
            <a:picLocks noChangeAspect="1"/>
          </p:cNvPicPr>
          <p:nvPr/>
        </p:nvPicPr>
        <p:blipFill rotWithShape="1">
          <a:blip r:embed="rId3">
            <a:extLst>
              <a:ext uri="{28A0092B-C50C-407E-A947-70E740481C1C}">
                <a14:useLocalDpi xmlns:a14="http://schemas.microsoft.com/office/drawing/2010/main" val="0"/>
              </a:ext>
            </a:extLst>
          </a:blip>
          <a:srcRect l="27076" t="22718" r="31226" b="22439"/>
          <a:stretch/>
        </p:blipFill>
        <p:spPr>
          <a:xfrm>
            <a:off x="4205344" y="212363"/>
            <a:ext cx="6521805" cy="6433275"/>
          </a:xfrm>
          <a:prstGeom prst="rect">
            <a:avLst/>
          </a:prstGeom>
        </p:spPr>
      </p:pic>
      <p:sp>
        <p:nvSpPr>
          <p:cNvPr id="9" name="文本框 8"/>
          <p:cNvSpPr txBox="1"/>
          <p:nvPr/>
        </p:nvSpPr>
        <p:spPr>
          <a:xfrm>
            <a:off x="77937" y="5813977"/>
            <a:ext cx="3717686" cy="923330"/>
          </a:xfrm>
          <a:prstGeom prst="rect">
            <a:avLst/>
          </a:prstGeom>
          <a:solidFill>
            <a:schemeClr val="bg2"/>
          </a:solidFill>
        </p:spPr>
        <p:txBody>
          <a:bodyPr vert="horz" wrap="square" rtlCol="0">
            <a:spAutoFit/>
          </a:bodyPr>
          <a:lstStyle/>
          <a:p>
            <a:pPr algn="ctr"/>
            <a:r>
              <a:rPr lang="en-US" altLang="zh-CN" sz="5400" dirty="0" smtClean="0">
                <a:solidFill>
                  <a:srgbClr val="FF0000"/>
                </a:solidFill>
                <a:latin typeface="方正超粗黑_GBK" panose="03000509000000000000" pitchFamily="65" charset="-122"/>
                <a:ea typeface="方正超粗黑_GBK" panose="03000509000000000000" pitchFamily="65" charset="-122"/>
              </a:rPr>
              <a:t>DMS</a:t>
            </a:r>
            <a:r>
              <a:rPr lang="zh-CN" altLang="en-US" sz="5400" dirty="0" smtClean="0">
                <a:solidFill>
                  <a:srgbClr val="FF0000"/>
                </a:solidFill>
                <a:latin typeface="方正超粗黑_GBK" panose="03000509000000000000" pitchFamily="65" charset="-122"/>
                <a:ea typeface="方正超粗黑_GBK" panose="03000509000000000000" pitchFamily="65" charset="-122"/>
              </a:rPr>
              <a:t>系统</a:t>
            </a:r>
            <a:endParaRPr lang="zh-CN" altLang="en-US" sz="5400" dirty="0">
              <a:solidFill>
                <a:srgbClr val="FF0000"/>
              </a:solidFill>
              <a:latin typeface="方正超粗黑_GBK" panose="03000509000000000000" pitchFamily="65" charset="-122"/>
              <a:ea typeface="方正超粗黑_GBK" panose="03000509000000000000" pitchFamily="65" charset="-122"/>
            </a:endParaRPr>
          </a:p>
        </p:txBody>
      </p:sp>
      <p:sp>
        <p:nvSpPr>
          <p:cNvPr id="11" name="文本框 10"/>
          <p:cNvSpPr txBox="1"/>
          <p:nvPr/>
        </p:nvSpPr>
        <p:spPr>
          <a:xfrm>
            <a:off x="6142009" y="1212813"/>
            <a:ext cx="1035170" cy="369332"/>
          </a:xfrm>
          <a:prstGeom prst="rect">
            <a:avLst/>
          </a:prstGeom>
          <a:solidFill>
            <a:schemeClr val="bg2"/>
          </a:solidFill>
        </p:spPr>
        <p:txBody>
          <a:bodyPr wrap="square" rtlCol="0">
            <a:spAutoFit/>
          </a:bodyPr>
          <a:lstStyle/>
          <a:p>
            <a:r>
              <a:rPr lang="en-US" altLang="zh-CN" dirty="0" smtClean="0">
                <a:latin typeface="方正超粗黑_GBK" panose="03000509000000000000" pitchFamily="65" charset="-122"/>
                <a:ea typeface="方正超粗黑_GBK" panose="03000509000000000000" pitchFamily="65" charset="-122"/>
              </a:rPr>
              <a:t>2</a:t>
            </a:r>
            <a:r>
              <a:rPr lang="zh-CN" altLang="en-US" dirty="0" smtClean="0">
                <a:latin typeface="方正超粗黑_GBK" panose="03000509000000000000" pitchFamily="65" charset="-122"/>
                <a:ea typeface="方正超粗黑_GBK" panose="03000509000000000000" pitchFamily="65" charset="-122"/>
              </a:rPr>
              <a:t>个磁级</a:t>
            </a:r>
            <a:endParaRPr lang="zh-CN" altLang="en-US" dirty="0" smtClean="0">
              <a:latin typeface="方正超粗黑_GBK" panose="03000509000000000000" pitchFamily="65" charset="-122"/>
              <a:ea typeface="方正超粗黑_GBK" panose="03000509000000000000" pitchFamily="65" charset="-122"/>
            </a:endParaRPr>
          </a:p>
        </p:txBody>
      </p:sp>
      <p:cxnSp>
        <p:nvCxnSpPr>
          <p:cNvPr id="23" name="直接箭头连接符 22"/>
          <p:cNvCxnSpPr/>
          <p:nvPr/>
        </p:nvCxnSpPr>
        <p:spPr>
          <a:xfrm flipH="1">
            <a:off x="6038491" y="1639019"/>
            <a:ext cx="621103" cy="1022547"/>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p:nvPr/>
        </p:nvCxnSpPr>
        <p:spPr>
          <a:xfrm flipH="1">
            <a:off x="6222039" y="1639019"/>
            <a:ext cx="437555" cy="1264087"/>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5" name="文本框 24"/>
          <p:cNvSpPr txBox="1"/>
          <p:nvPr/>
        </p:nvSpPr>
        <p:spPr>
          <a:xfrm>
            <a:off x="7663300" y="4891312"/>
            <a:ext cx="4339087" cy="1754326"/>
          </a:xfrm>
          <a:prstGeom prst="rect">
            <a:avLst/>
          </a:prstGeom>
          <a:solidFill>
            <a:schemeClr val="bg2"/>
          </a:solidFill>
        </p:spPr>
        <p:txBody>
          <a:bodyPr wrap="square" rtlCol="0">
            <a:spAutoFit/>
          </a:bodyPr>
          <a:lstStyle/>
          <a:p>
            <a:r>
              <a:rPr lang="zh-CN" altLang="en-US" dirty="0" smtClean="0">
                <a:latin typeface="方正超粗黑_GBK" panose="03000509000000000000" pitchFamily="65" charset="-122"/>
                <a:ea typeface="方正超粗黑_GBK" panose="03000509000000000000" pitchFamily="65" charset="-122"/>
              </a:rPr>
              <a:t>当</a:t>
            </a:r>
            <a:r>
              <a:rPr lang="zh-CN" altLang="en-US" dirty="0">
                <a:latin typeface="方正超粗黑_GBK" panose="03000509000000000000" pitchFamily="65" charset="-122"/>
                <a:ea typeface="方正超粗黑_GBK" panose="03000509000000000000" pitchFamily="65" charset="-122"/>
              </a:rPr>
              <a:t>两个磁极收集到足够的铁磁性碎屑，金属碎屑填充到两磁极之间的空间时，两极就形成一个完整的电路。电路的导通导致</a:t>
            </a:r>
            <a:r>
              <a:rPr lang="en-US" altLang="zh-CN" dirty="0">
                <a:latin typeface="方正超粗黑_GBK" panose="03000509000000000000" pitchFamily="65" charset="-122"/>
                <a:ea typeface="方正超粗黑_GBK" panose="03000509000000000000" pitchFamily="65" charset="-122"/>
              </a:rPr>
              <a:t>DMS</a:t>
            </a:r>
            <a:r>
              <a:rPr lang="zh-CN" altLang="en-US" dirty="0">
                <a:latin typeface="方正超粗黑_GBK" panose="03000509000000000000" pitchFamily="65" charset="-122"/>
                <a:ea typeface="方正超粗黑_GBK" panose="03000509000000000000" pitchFamily="65" charset="-122"/>
              </a:rPr>
              <a:t>信息显示在</a:t>
            </a:r>
            <a:r>
              <a:rPr lang="en-US" altLang="zh-CN" dirty="0">
                <a:latin typeface="方正超粗黑_GBK" panose="03000509000000000000" pitchFamily="65" charset="-122"/>
                <a:ea typeface="方正超粗黑_GBK" panose="03000509000000000000" pitchFamily="65" charset="-122"/>
              </a:rPr>
              <a:t>CDU</a:t>
            </a:r>
            <a:r>
              <a:rPr lang="zh-CN" altLang="en-US" dirty="0">
                <a:latin typeface="方正超粗黑_GBK" panose="03000509000000000000" pitchFamily="65" charset="-122"/>
                <a:ea typeface="方正超粗黑_GBK" panose="03000509000000000000" pitchFamily="65" charset="-122"/>
              </a:rPr>
              <a:t>维护页面上。查询</a:t>
            </a:r>
            <a:r>
              <a:rPr lang="en-US" altLang="zh-CN" dirty="0">
                <a:latin typeface="方正超粗黑_GBK" panose="03000509000000000000" pitchFamily="65" charset="-122"/>
                <a:ea typeface="方正超粗黑_GBK" panose="03000509000000000000" pitchFamily="65" charset="-122"/>
              </a:rPr>
              <a:t>CDU</a:t>
            </a:r>
            <a:r>
              <a:rPr lang="zh-CN" altLang="en-US" dirty="0">
                <a:latin typeface="方正超粗黑_GBK" panose="03000509000000000000" pitchFamily="65" charset="-122"/>
                <a:ea typeface="方正超粗黑_GBK" panose="03000509000000000000" pitchFamily="65" charset="-122"/>
              </a:rPr>
              <a:t>会有一个“</a:t>
            </a:r>
            <a:r>
              <a:rPr lang="en-US" altLang="zh-CN" dirty="0">
                <a:latin typeface="方正超粗黑_GBK" panose="03000509000000000000" pitchFamily="65" charset="-122"/>
                <a:ea typeface="方正超粗黑_GBK" panose="03000509000000000000" pitchFamily="65" charset="-122"/>
              </a:rPr>
              <a:t>DMS requires inspection”</a:t>
            </a:r>
            <a:r>
              <a:rPr lang="zh-CN" altLang="en-US" dirty="0">
                <a:latin typeface="方正超粗黑_GBK" panose="03000509000000000000" pitchFamily="65" charset="-122"/>
                <a:ea typeface="方正超粗黑_GBK" panose="03000509000000000000" pitchFamily="65" charset="-122"/>
              </a:rPr>
              <a:t>（</a:t>
            </a:r>
            <a:r>
              <a:rPr lang="en-US" altLang="zh-CN" dirty="0">
                <a:latin typeface="方正超粗黑_GBK" panose="03000509000000000000" pitchFamily="65" charset="-122"/>
                <a:ea typeface="方正超粗黑_GBK" panose="03000509000000000000" pitchFamily="65" charset="-122"/>
              </a:rPr>
              <a:t>DMS</a:t>
            </a:r>
            <a:r>
              <a:rPr lang="zh-CN" altLang="en-US" dirty="0">
                <a:latin typeface="方正超粗黑_GBK" panose="03000509000000000000" pitchFamily="65" charset="-122"/>
                <a:ea typeface="方正超粗黑_GBK" panose="03000509000000000000" pitchFamily="65" charset="-122"/>
              </a:rPr>
              <a:t>需要检查）信息。</a:t>
            </a:r>
            <a:endParaRPr lang="zh-CN" altLang="en-US" dirty="0" smtClean="0">
              <a:latin typeface="方正超粗黑_GBK" panose="03000509000000000000" pitchFamily="65" charset="-122"/>
              <a:ea typeface="方正超粗黑_GBK" panose="03000509000000000000" pitchFamily="65" charset="-122"/>
            </a:endParaRPr>
          </a:p>
        </p:txBody>
      </p:sp>
      <p:sp>
        <p:nvSpPr>
          <p:cNvPr id="26" name="文本框 25"/>
          <p:cNvSpPr txBox="1"/>
          <p:nvPr/>
        </p:nvSpPr>
        <p:spPr>
          <a:xfrm>
            <a:off x="5546787" y="389423"/>
            <a:ext cx="4080294" cy="646331"/>
          </a:xfrm>
          <a:prstGeom prst="rect">
            <a:avLst/>
          </a:prstGeom>
          <a:solidFill>
            <a:schemeClr val="bg2"/>
          </a:solidFill>
        </p:spPr>
        <p:txBody>
          <a:bodyPr wrap="square" rtlCol="0">
            <a:spAutoFit/>
          </a:bodyPr>
          <a:lstStyle/>
          <a:p>
            <a:r>
              <a:rPr lang="zh-CN" altLang="en-US" dirty="0">
                <a:latin typeface="方正超粗黑_GBK" panose="03000509000000000000" pitchFamily="65" charset="-122"/>
                <a:ea typeface="方正超粗黑_GBK" panose="03000509000000000000" pitchFamily="65" charset="-122"/>
              </a:rPr>
              <a:t>每一个探测器</a:t>
            </a:r>
            <a:r>
              <a:rPr lang="zh-CN" altLang="en-US" dirty="0" smtClean="0">
                <a:latin typeface="方正超粗黑_GBK" panose="03000509000000000000" pitchFamily="65" charset="-122"/>
                <a:ea typeface="方正超粗黑_GBK" panose="03000509000000000000" pitchFamily="65" charset="-122"/>
              </a:rPr>
              <a:t>的</a:t>
            </a:r>
            <a:r>
              <a:rPr lang="en-US" altLang="zh-CN" dirty="0" smtClean="0">
                <a:latin typeface="方正超粗黑_GBK" panose="03000509000000000000" pitchFamily="65" charset="-122"/>
                <a:ea typeface="方正超粗黑_GBK" panose="03000509000000000000" pitchFamily="65" charset="-122"/>
              </a:rPr>
              <a:t>2</a:t>
            </a:r>
            <a:r>
              <a:rPr lang="zh-CN" altLang="en-US" dirty="0" smtClean="0">
                <a:latin typeface="方正超粗黑_GBK" panose="03000509000000000000" pitchFamily="65" charset="-122"/>
                <a:ea typeface="方正超粗黑_GBK" panose="03000509000000000000" pitchFamily="65" charset="-122"/>
              </a:rPr>
              <a:t>个</a:t>
            </a:r>
            <a:r>
              <a:rPr lang="zh-CN" altLang="en-US" dirty="0">
                <a:latin typeface="方正超粗黑_GBK" panose="03000509000000000000" pitchFamily="65" charset="-122"/>
                <a:ea typeface="方正超粗黑_GBK" panose="03000509000000000000" pitchFamily="65" charset="-122"/>
              </a:rPr>
              <a:t>磁级收集铁磁性碎屑。磁极是连接到</a:t>
            </a:r>
            <a:r>
              <a:rPr lang="en-US" altLang="zh-CN" dirty="0">
                <a:latin typeface="方正超粗黑_GBK" panose="03000509000000000000" pitchFamily="65" charset="-122"/>
                <a:ea typeface="方正超粗黑_GBK" panose="03000509000000000000" pitchFamily="65" charset="-122"/>
              </a:rPr>
              <a:t>DMS</a:t>
            </a:r>
            <a:r>
              <a:rPr lang="zh-CN" altLang="en-US" dirty="0">
                <a:latin typeface="方正超粗黑_GBK" panose="03000509000000000000" pitchFamily="65" charset="-122"/>
                <a:ea typeface="方正超粗黑_GBK" panose="03000509000000000000" pitchFamily="65" charset="-122"/>
              </a:rPr>
              <a:t>电路的一部分</a:t>
            </a:r>
            <a:r>
              <a:rPr lang="zh-CN" altLang="en-US" dirty="0" smtClean="0">
                <a:latin typeface="方正超粗黑_GBK" panose="03000509000000000000" pitchFamily="65" charset="-122"/>
                <a:ea typeface="方正超粗黑_GBK" panose="03000509000000000000" pitchFamily="65" charset="-122"/>
              </a:rPr>
              <a:t>。</a:t>
            </a:r>
            <a:endParaRPr lang="zh-CN" altLang="en-US" dirty="0" smtClean="0">
              <a:latin typeface="方正超粗黑_GBK" panose="03000509000000000000" pitchFamily="65" charset="-122"/>
              <a:ea typeface="方正超粗黑_GBK" panose="03000509000000000000" pitchFamily="65" charset="-122"/>
            </a:endParaRPr>
          </a:p>
        </p:txBody>
      </p:sp>
      <p:sp>
        <p:nvSpPr>
          <p:cNvPr id="27" name="文本框 26"/>
          <p:cNvSpPr txBox="1"/>
          <p:nvPr/>
        </p:nvSpPr>
        <p:spPr>
          <a:xfrm>
            <a:off x="3986602" y="5189046"/>
            <a:ext cx="2051889" cy="1477328"/>
          </a:xfrm>
          <a:prstGeom prst="rect">
            <a:avLst/>
          </a:prstGeom>
          <a:solidFill>
            <a:schemeClr val="bg2"/>
          </a:solidFill>
        </p:spPr>
        <p:txBody>
          <a:bodyPr wrap="square" rtlCol="0">
            <a:spAutoFit/>
          </a:bodyPr>
          <a:lstStyle/>
          <a:p>
            <a:r>
              <a:rPr lang="zh-CN" altLang="en-US" dirty="0">
                <a:latin typeface="方正超粗黑_GBK" panose="03000509000000000000" pitchFamily="65" charset="-122"/>
                <a:ea typeface="方正超粗黑_GBK" panose="03000509000000000000" pitchFamily="65" charset="-122"/>
              </a:rPr>
              <a:t>每一个</a:t>
            </a:r>
            <a:r>
              <a:rPr lang="en-US" altLang="zh-CN" dirty="0">
                <a:latin typeface="方正超粗黑_GBK" panose="03000509000000000000" pitchFamily="65" charset="-122"/>
                <a:ea typeface="方正超粗黑_GBK" panose="03000509000000000000" pitchFamily="65" charset="-122"/>
              </a:rPr>
              <a:t>DMS</a:t>
            </a:r>
            <a:r>
              <a:rPr lang="zh-CN" altLang="en-US" dirty="0">
                <a:latin typeface="方正超粗黑_GBK" panose="03000509000000000000" pitchFamily="65" charset="-122"/>
                <a:ea typeface="方正超粗黑_GBK" panose="03000509000000000000" pitchFamily="65" charset="-122"/>
              </a:rPr>
              <a:t>探测器都有两个磁级，安装于一个公共的支柱上，两磁极之间存在空间。</a:t>
            </a:r>
            <a:endParaRPr lang="zh-CN" altLang="en-US" dirty="0" smtClean="0">
              <a:latin typeface="方正超粗黑_GBK" panose="03000509000000000000" pitchFamily="65" charset="-122"/>
              <a:ea typeface="方正超粗黑_GBK" panose="03000509000000000000" pitchFamily="65" charset="-122"/>
            </a:endParaRPr>
          </a:p>
        </p:txBody>
      </p:sp>
    </p:spTree>
    <p:extLst>
      <p:ext uri="{BB962C8B-B14F-4D97-AF65-F5344CB8AC3E}">
        <p14:creationId xmlns:p14="http://schemas.microsoft.com/office/powerpoint/2010/main" val="395914536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DMS</a:t>
            </a:r>
            <a:endParaRPr lang="zh-CN" altLang="en-US" dirty="0"/>
          </a:p>
        </p:txBody>
      </p:sp>
      <p:sp>
        <p:nvSpPr>
          <p:cNvPr id="3" name="内容占位符 2"/>
          <p:cNvSpPr>
            <a:spLocks noGrp="1"/>
          </p:cNvSpPr>
          <p:nvPr>
            <p:ph idx="1"/>
          </p:nvPr>
        </p:nvSpPr>
        <p:spPr/>
        <p:txBody>
          <a:bodyPr/>
          <a:lstStyle/>
          <a:p>
            <a:r>
              <a:rPr lang="en-US" altLang="zh-CN" dirty="0"/>
              <a:t>DMS</a:t>
            </a:r>
            <a:r>
              <a:rPr lang="zh-CN" altLang="en-US" dirty="0"/>
              <a:t>探测器中的两个磁极吸引铁磁性金属屑，足够的金属屑导致电路导通，</a:t>
            </a:r>
            <a:r>
              <a:rPr lang="en-US" altLang="zh-CN" dirty="0"/>
              <a:t>DMS</a:t>
            </a:r>
            <a:r>
              <a:rPr lang="zh-CN" altLang="en-US" dirty="0"/>
              <a:t>系统根据电路中电阻值的不同，输送不同的信号。</a:t>
            </a:r>
          </a:p>
          <a:p>
            <a:r>
              <a:rPr lang="zh-CN" altLang="en-US" dirty="0"/>
              <a:t>当电阻值在</a:t>
            </a:r>
            <a:r>
              <a:rPr lang="en-US" altLang="zh-CN" dirty="0" smtClean="0"/>
              <a:t>39Ω</a:t>
            </a:r>
            <a:r>
              <a:rPr lang="en-US" altLang="zh-CN" dirty="0" smtClean="0">
                <a:sym typeface="Symbol" panose="05050102010706020507" pitchFamily="18" charset="2"/>
              </a:rPr>
              <a:t></a:t>
            </a:r>
            <a:r>
              <a:rPr lang="en-US" altLang="zh-CN" dirty="0" smtClean="0"/>
              <a:t>130Ω</a:t>
            </a:r>
            <a:r>
              <a:rPr lang="zh-CN" altLang="en-US" dirty="0"/>
              <a:t>： 出现“</a:t>
            </a:r>
            <a:r>
              <a:rPr lang="en-US" altLang="zh-CN" dirty="0"/>
              <a:t>DMS requires inspection”</a:t>
            </a:r>
            <a:r>
              <a:rPr lang="zh-CN" altLang="en-US" dirty="0"/>
              <a:t>（</a:t>
            </a:r>
            <a:r>
              <a:rPr lang="en-US" altLang="zh-CN" dirty="0"/>
              <a:t>DMS</a:t>
            </a:r>
            <a:r>
              <a:rPr lang="zh-CN" altLang="en-US" dirty="0"/>
              <a:t>需要检查）信息；</a:t>
            </a:r>
          </a:p>
          <a:p>
            <a:r>
              <a:rPr lang="zh-CN" altLang="en-US" dirty="0"/>
              <a:t>当电阻值小于</a:t>
            </a:r>
            <a:r>
              <a:rPr lang="en-US" altLang="zh-CN" dirty="0"/>
              <a:t>39Ω</a:t>
            </a:r>
            <a:r>
              <a:rPr lang="zh-CN" altLang="en-US" dirty="0"/>
              <a:t>或大于</a:t>
            </a:r>
            <a:r>
              <a:rPr lang="en-US" altLang="zh-CN" dirty="0"/>
              <a:t>4000Ω</a:t>
            </a:r>
            <a:r>
              <a:rPr lang="zh-CN" altLang="en-US" dirty="0"/>
              <a:t>：</a:t>
            </a:r>
            <a:r>
              <a:rPr lang="en-US" altLang="zh-CN" dirty="0"/>
              <a:t>DMS</a:t>
            </a:r>
            <a:r>
              <a:rPr lang="zh-CN" altLang="en-US" dirty="0"/>
              <a:t>失效；</a:t>
            </a:r>
          </a:p>
          <a:p>
            <a:r>
              <a:rPr lang="zh-CN" altLang="en-US" dirty="0"/>
              <a:t>当电阻值在</a:t>
            </a:r>
            <a:r>
              <a:rPr lang="en-US" altLang="zh-CN" dirty="0" smtClean="0"/>
              <a:t>130</a:t>
            </a:r>
            <a:r>
              <a:rPr lang="en-US" altLang="zh-CN" dirty="0" smtClean="0">
                <a:sym typeface="Symbol" panose="05050102010706020507" pitchFamily="18" charset="2"/>
              </a:rPr>
              <a:t></a:t>
            </a:r>
            <a:r>
              <a:rPr lang="en-US" altLang="zh-CN" dirty="0" smtClean="0"/>
              <a:t>4000Ω</a:t>
            </a:r>
            <a:r>
              <a:rPr lang="zh-CN" altLang="en-US" dirty="0"/>
              <a:t>：</a:t>
            </a:r>
            <a:r>
              <a:rPr lang="en-US" altLang="zh-CN" dirty="0"/>
              <a:t>DMS</a:t>
            </a:r>
            <a:r>
              <a:rPr lang="zh-CN" altLang="en-US" dirty="0"/>
              <a:t>没有探测到碎屑。</a:t>
            </a:r>
          </a:p>
          <a:p>
            <a:endParaRPr lang="zh-CN" altLang="en-US" dirty="0"/>
          </a:p>
        </p:txBody>
      </p:sp>
    </p:spTree>
    <p:extLst>
      <p:ext uri="{BB962C8B-B14F-4D97-AF65-F5344CB8AC3E}">
        <p14:creationId xmlns:p14="http://schemas.microsoft.com/office/powerpoint/2010/main" val="409242200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867829" y="0"/>
            <a:ext cx="10324171" cy="6858000"/>
          </a:xfrm>
          <a:prstGeom prst="rect">
            <a:avLst/>
          </a:prstGeom>
        </p:spPr>
      </p:pic>
      <p:cxnSp>
        <p:nvCxnSpPr>
          <p:cNvPr id="4" name="直接箭头连接符 3"/>
          <p:cNvCxnSpPr/>
          <p:nvPr/>
        </p:nvCxnSpPr>
        <p:spPr>
          <a:xfrm flipV="1">
            <a:off x="621102" y="6098874"/>
            <a:ext cx="1026544" cy="370937"/>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7" name="圆角矩形 6"/>
          <p:cNvSpPr/>
          <p:nvPr/>
        </p:nvSpPr>
        <p:spPr>
          <a:xfrm>
            <a:off x="9834112" y="3602635"/>
            <a:ext cx="741872" cy="745078"/>
          </a:xfrm>
          <a:prstGeom prst="round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1975449" y="5637360"/>
            <a:ext cx="905773" cy="923027"/>
          </a:xfrm>
          <a:prstGeom prst="ellipse">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595220" y="1134090"/>
            <a:ext cx="1015663" cy="4589820"/>
          </a:xfrm>
          <a:prstGeom prst="rect">
            <a:avLst/>
          </a:prstGeom>
          <a:solidFill>
            <a:schemeClr val="bg2"/>
          </a:solidFill>
        </p:spPr>
        <p:txBody>
          <a:bodyPr vert="eaVert" wrap="square" rtlCol="0">
            <a:spAutoFit/>
          </a:bodyPr>
          <a:lstStyle/>
          <a:p>
            <a:pPr algn="ctr"/>
            <a:r>
              <a:rPr lang="zh-CN" altLang="en-US" sz="5400" dirty="0">
                <a:solidFill>
                  <a:srgbClr val="FF0000"/>
                </a:solidFill>
                <a:latin typeface="方正超粗黑_GBK" panose="03000509000000000000" pitchFamily="65" charset="-122"/>
                <a:ea typeface="方正超粗黑_GBK" panose="03000509000000000000" pitchFamily="65" charset="-122"/>
              </a:rPr>
              <a:t>滑</a:t>
            </a:r>
            <a:r>
              <a:rPr lang="zh-CN" altLang="en-US" sz="5400" dirty="0" smtClean="0">
                <a:solidFill>
                  <a:srgbClr val="FF0000"/>
                </a:solidFill>
                <a:latin typeface="方正超粗黑_GBK" panose="03000509000000000000" pitchFamily="65" charset="-122"/>
                <a:ea typeface="方正超粗黑_GBK" panose="03000509000000000000" pitchFamily="65" charset="-122"/>
              </a:rPr>
              <a:t>油系统监控</a:t>
            </a:r>
            <a:endParaRPr lang="zh-CN" altLang="en-US" sz="5400" dirty="0">
              <a:solidFill>
                <a:srgbClr val="FF0000"/>
              </a:solidFill>
              <a:latin typeface="方正超粗黑_GBK" panose="03000509000000000000" pitchFamily="65" charset="-122"/>
              <a:ea typeface="方正超粗黑_GBK" panose="03000509000000000000" pitchFamily="65" charset="-122"/>
            </a:endParaRPr>
          </a:p>
        </p:txBody>
      </p:sp>
      <p:sp>
        <p:nvSpPr>
          <p:cNvPr id="10" name="文本框 9"/>
          <p:cNvSpPr txBox="1"/>
          <p:nvPr/>
        </p:nvSpPr>
        <p:spPr>
          <a:xfrm>
            <a:off x="4692770" y="293071"/>
            <a:ext cx="2932980" cy="2308324"/>
          </a:xfrm>
          <a:prstGeom prst="rect">
            <a:avLst/>
          </a:prstGeom>
          <a:solidFill>
            <a:schemeClr val="bg2"/>
          </a:solidFill>
        </p:spPr>
        <p:txBody>
          <a:bodyPr wrap="square" rtlCol="0">
            <a:spAutoFit/>
          </a:bodyPr>
          <a:lstStyle/>
          <a:p>
            <a:r>
              <a:rPr lang="zh-CN" altLang="en-US" dirty="0">
                <a:latin typeface="方正超粗黑_GBK" panose="03000509000000000000" pitchFamily="65" charset="-122"/>
                <a:ea typeface="方正超粗黑_GBK" panose="03000509000000000000" pitchFamily="65" charset="-122"/>
              </a:rPr>
              <a:t>发动机滑油指示系统为显示电子组件（</a:t>
            </a:r>
            <a:r>
              <a:rPr lang="en-US" altLang="zh-CN" dirty="0">
                <a:latin typeface="方正超粗黑_GBK" panose="03000509000000000000" pitchFamily="65" charset="-122"/>
                <a:ea typeface="方正超粗黑_GBK" panose="03000509000000000000" pitchFamily="65" charset="-122"/>
              </a:rPr>
              <a:t>DEU</a:t>
            </a:r>
            <a:r>
              <a:rPr lang="zh-CN" altLang="en-US" dirty="0">
                <a:latin typeface="方正超粗黑_GBK" panose="03000509000000000000" pitchFamily="65" charset="-122"/>
                <a:ea typeface="方正超粗黑_GBK" panose="03000509000000000000" pitchFamily="65" charset="-122"/>
              </a:rPr>
              <a:t>）提供滑油系统的数据</a:t>
            </a:r>
            <a:r>
              <a:rPr lang="zh-CN" altLang="en-US" dirty="0" smtClean="0">
                <a:latin typeface="方正超粗黑_GBK" panose="03000509000000000000" pitchFamily="65" charset="-122"/>
                <a:ea typeface="方正超粗黑_GBK" panose="03000509000000000000" pitchFamily="65" charset="-122"/>
              </a:rPr>
              <a:t>。在</a:t>
            </a:r>
            <a:r>
              <a:rPr lang="en-US" altLang="zh-CN" dirty="0">
                <a:latin typeface="方正超粗黑_GBK" panose="03000509000000000000" pitchFamily="65" charset="-122"/>
                <a:ea typeface="方正超粗黑_GBK" panose="03000509000000000000" pitchFamily="65" charset="-122"/>
              </a:rPr>
              <a:t>P2</a:t>
            </a:r>
            <a:r>
              <a:rPr lang="zh-CN" altLang="en-US" dirty="0">
                <a:latin typeface="方正超粗黑_GBK" panose="03000509000000000000" pitchFamily="65" charset="-122"/>
                <a:ea typeface="方正超粗黑_GBK" panose="03000509000000000000" pitchFamily="65" charset="-122"/>
              </a:rPr>
              <a:t>中央仪表面板上的主、辅助发动机显示页面显示以下数据：</a:t>
            </a:r>
          </a:p>
          <a:p>
            <a:r>
              <a:rPr lang="zh-CN" altLang="en-US" dirty="0">
                <a:latin typeface="方正超粗黑_GBK" panose="03000509000000000000" pitchFamily="65" charset="-122"/>
                <a:ea typeface="方正超粗黑_GBK" panose="03000509000000000000" pitchFamily="65" charset="-122"/>
              </a:rPr>
              <a:t>①</a:t>
            </a:r>
            <a:r>
              <a:rPr lang="zh-CN" altLang="en-US" dirty="0">
                <a:solidFill>
                  <a:srgbClr val="FF0000"/>
                </a:solidFill>
                <a:latin typeface="方正超粗黑_GBK" panose="03000509000000000000" pitchFamily="65" charset="-122"/>
                <a:ea typeface="方正超粗黑_GBK" panose="03000509000000000000" pitchFamily="65" charset="-122"/>
              </a:rPr>
              <a:t>滑油量</a:t>
            </a:r>
            <a:r>
              <a:rPr lang="zh-CN" altLang="en-US" dirty="0">
                <a:latin typeface="方正超粗黑_GBK" panose="03000509000000000000" pitchFamily="65" charset="-122"/>
                <a:ea typeface="方正超粗黑_GBK" panose="03000509000000000000" pitchFamily="65" charset="-122"/>
              </a:rPr>
              <a:t>；②</a:t>
            </a:r>
            <a:r>
              <a:rPr lang="zh-CN" altLang="en-US" dirty="0">
                <a:solidFill>
                  <a:srgbClr val="FF0000"/>
                </a:solidFill>
                <a:latin typeface="方正超粗黑_GBK" panose="03000509000000000000" pitchFamily="65" charset="-122"/>
                <a:ea typeface="方正超粗黑_GBK" panose="03000509000000000000" pitchFamily="65" charset="-122"/>
              </a:rPr>
              <a:t>滑油压力</a:t>
            </a:r>
            <a:r>
              <a:rPr lang="zh-CN" altLang="en-US" dirty="0">
                <a:latin typeface="方正超粗黑_GBK" panose="03000509000000000000" pitchFamily="65" charset="-122"/>
                <a:ea typeface="方正超粗黑_GBK" panose="03000509000000000000" pitchFamily="65" charset="-122"/>
              </a:rPr>
              <a:t>；③</a:t>
            </a:r>
            <a:r>
              <a:rPr lang="zh-CN" altLang="en-US" dirty="0">
                <a:solidFill>
                  <a:srgbClr val="FF0000"/>
                </a:solidFill>
                <a:latin typeface="方正超粗黑_GBK" panose="03000509000000000000" pitchFamily="65" charset="-122"/>
                <a:ea typeface="方正超粗黑_GBK" panose="03000509000000000000" pitchFamily="65" charset="-122"/>
              </a:rPr>
              <a:t>滑油温度</a:t>
            </a:r>
            <a:r>
              <a:rPr lang="zh-CN" altLang="en-US" dirty="0">
                <a:latin typeface="方正超粗黑_GBK" panose="03000509000000000000" pitchFamily="65" charset="-122"/>
                <a:ea typeface="方正超粗黑_GBK" panose="03000509000000000000" pitchFamily="65" charset="-122"/>
              </a:rPr>
              <a:t>；④滑油</a:t>
            </a:r>
            <a:r>
              <a:rPr lang="zh-CN" altLang="en-US" dirty="0">
                <a:solidFill>
                  <a:srgbClr val="FF0000"/>
                </a:solidFill>
                <a:latin typeface="方正超粗黑_GBK" panose="03000509000000000000" pitchFamily="65" charset="-122"/>
                <a:ea typeface="方正超粗黑_GBK" panose="03000509000000000000" pitchFamily="65" charset="-122"/>
              </a:rPr>
              <a:t>回油滤的状态</a:t>
            </a:r>
            <a:r>
              <a:rPr lang="zh-CN" altLang="en-US" dirty="0">
                <a:latin typeface="方正超粗黑_GBK" panose="03000509000000000000" pitchFamily="65" charset="-122"/>
                <a:ea typeface="方正超粗黑_GBK" panose="03000509000000000000" pitchFamily="65" charset="-122"/>
              </a:rPr>
              <a:t>。</a:t>
            </a:r>
          </a:p>
        </p:txBody>
      </p:sp>
      <p:sp>
        <p:nvSpPr>
          <p:cNvPr id="12" name="圆角矩形 11"/>
          <p:cNvSpPr/>
          <p:nvPr/>
        </p:nvSpPr>
        <p:spPr>
          <a:xfrm>
            <a:off x="9851365" y="4767201"/>
            <a:ext cx="741872" cy="745078"/>
          </a:xfrm>
          <a:prstGeom prst="round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圆角矩形 12"/>
          <p:cNvSpPr/>
          <p:nvPr/>
        </p:nvSpPr>
        <p:spPr>
          <a:xfrm>
            <a:off x="9834112" y="5637360"/>
            <a:ext cx="741872" cy="530527"/>
          </a:xfrm>
          <a:prstGeom prst="round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圆角矩形 13"/>
          <p:cNvSpPr/>
          <p:nvPr/>
        </p:nvSpPr>
        <p:spPr>
          <a:xfrm>
            <a:off x="8885207" y="1385969"/>
            <a:ext cx="1061050" cy="745078"/>
          </a:xfrm>
          <a:prstGeom prst="round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70810660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滑油监控系统</a:t>
            </a:r>
            <a:endParaRPr lang="zh-CN" altLang="en-US" dirty="0"/>
          </a:p>
        </p:txBody>
      </p:sp>
      <p:sp>
        <p:nvSpPr>
          <p:cNvPr id="3" name="内容占位符 2"/>
          <p:cNvSpPr>
            <a:spLocks noGrp="1"/>
          </p:cNvSpPr>
          <p:nvPr>
            <p:ph idx="1"/>
          </p:nvPr>
        </p:nvSpPr>
        <p:spPr/>
        <p:txBody>
          <a:bodyPr/>
          <a:lstStyle/>
          <a:p>
            <a:r>
              <a:rPr lang="zh-CN" altLang="en-US" dirty="0"/>
              <a:t>通过滑油量传感器、滑油压力传感器、滑油温度传感器和滑油回油滤压差电门监控滑油系统</a:t>
            </a:r>
            <a:r>
              <a:rPr lang="zh-CN" altLang="en-US" dirty="0" smtClean="0"/>
              <a:t>。</a:t>
            </a:r>
            <a:endParaRPr lang="en-US" altLang="zh-CN" dirty="0" smtClean="0"/>
          </a:p>
          <a:p>
            <a:r>
              <a:rPr lang="zh-CN" altLang="en-US" dirty="0" smtClean="0"/>
              <a:t>滑</a:t>
            </a:r>
            <a:r>
              <a:rPr lang="zh-CN" altLang="en-US" dirty="0"/>
              <a:t>油量传感器直接发送滑油量数据至</a:t>
            </a:r>
            <a:r>
              <a:rPr lang="en-US" altLang="zh-CN" dirty="0"/>
              <a:t>DEU</a:t>
            </a:r>
            <a:r>
              <a:rPr lang="zh-CN" altLang="en-US" dirty="0" smtClean="0"/>
              <a:t>。</a:t>
            </a:r>
            <a:endParaRPr lang="en-US" altLang="zh-CN" dirty="0" smtClean="0"/>
          </a:p>
          <a:p>
            <a:r>
              <a:rPr lang="en-US" altLang="zh-CN" dirty="0" smtClean="0"/>
              <a:t>3 </a:t>
            </a:r>
            <a:r>
              <a:rPr lang="zh-CN" altLang="en-US" dirty="0"/>
              <a:t>个其它的部件通过</a:t>
            </a:r>
            <a:r>
              <a:rPr lang="en-US" altLang="zh-CN" dirty="0"/>
              <a:t>EEC</a:t>
            </a:r>
            <a:r>
              <a:rPr lang="zh-CN" altLang="en-US" dirty="0"/>
              <a:t>发送信息至</a:t>
            </a:r>
            <a:r>
              <a:rPr lang="en-US" altLang="zh-CN" dirty="0"/>
              <a:t>DEU</a:t>
            </a:r>
            <a:r>
              <a:rPr lang="zh-CN" altLang="en-US" dirty="0"/>
              <a:t>。温度</a:t>
            </a:r>
            <a:r>
              <a:rPr lang="en-US" altLang="zh-CN" dirty="0"/>
              <a:t>/</a:t>
            </a:r>
            <a:r>
              <a:rPr lang="zh-CN" altLang="en-US" dirty="0"/>
              <a:t>压力（</a:t>
            </a:r>
            <a:r>
              <a:rPr lang="en-US" altLang="zh-CN" dirty="0"/>
              <a:t>T/P</a:t>
            </a:r>
            <a:r>
              <a:rPr lang="zh-CN" altLang="en-US" dirty="0"/>
              <a:t>）传感器组件包含滑油压力传感器和滑油温度传感器。</a:t>
            </a:r>
          </a:p>
        </p:txBody>
      </p:sp>
    </p:spTree>
    <p:extLst>
      <p:ext uri="{BB962C8B-B14F-4D97-AF65-F5344CB8AC3E}">
        <p14:creationId xmlns:p14="http://schemas.microsoft.com/office/powerpoint/2010/main" val="310818201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滑油量指示</a:t>
            </a:r>
          </a:p>
        </p:txBody>
      </p:sp>
      <p:sp>
        <p:nvSpPr>
          <p:cNvPr id="3" name="内容占位符 2"/>
          <p:cNvSpPr>
            <a:spLocks noGrp="1"/>
          </p:cNvSpPr>
          <p:nvPr>
            <p:ph idx="1"/>
          </p:nvPr>
        </p:nvSpPr>
        <p:spPr/>
        <p:txBody>
          <a:bodyPr>
            <a:normAutofit lnSpcReduction="10000"/>
          </a:bodyPr>
          <a:lstStyle/>
          <a:p>
            <a:r>
              <a:rPr lang="zh-CN" altLang="en-US" dirty="0" smtClean="0"/>
              <a:t>滑</a:t>
            </a:r>
            <a:r>
              <a:rPr lang="zh-CN" altLang="en-US" dirty="0"/>
              <a:t>油量指示系统在辅助发动机显示器上显示滑油量数据。滑油量指示系统使用一个滑油量传感器测量在滑油箱内的滑油量。滑油量传感器直接发送滑油数据至</a:t>
            </a:r>
            <a:r>
              <a:rPr lang="en-US" altLang="zh-CN" dirty="0"/>
              <a:t>DEU</a:t>
            </a:r>
            <a:r>
              <a:rPr lang="zh-CN" altLang="en-US" dirty="0"/>
              <a:t>。</a:t>
            </a:r>
          </a:p>
          <a:p>
            <a:r>
              <a:rPr lang="zh-CN" altLang="en-US" dirty="0"/>
              <a:t>滑油量传感器是一个电阻式传感器。它使用一个浮子式磁铁和簧片电门给出滑油信息。</a:t>
            </a:r>
          </a:p>
          <a:p>
            <a:r>
              <a:rPr lang="zh-CN" altLang="en-US" dirty="0"/>
              <a:t>在浮子式磁铁随油面升高或降低移动时，簧片电门断开或闭合不同电阻的电路。一个与滑油面高度成比例的传感器输出信号传送至</a:t>
            </a:r>
            <a:r>
              <a:rPr lang="en-US" altLang="zh-CN" dirty="0"/>
              <a:t>DEU</a:t>
            </a:r>
            <a:r>
              <a:rPr lang="zh-CN" altLang="en-US" dirty="0"/>
              <a:t>。</a:t>
            </a:r>
            <a:r>
              <a:rPr lang="en-US" altLang="zh-CN" dirty="0"/>
              <a:t>DEU</a:t>
            </a:r>
            <a:r>
              <a:rPr lang="zh-CN" altLang="en-US" dirty="0"/>
              <a:t>在辅助发动机显示器上显示滑油量。</a:t>
            </a:r>
          </a:p>
          <a:p>
            <a:r>
              <a:rPr lang="zh-CN" altLang="en-US" dirty="0"/>
              <a:t>辅助发动机显示器以夸脱或升为单位显示可以使用的滑油量。当滑油量小于</a:t>
            </a:r>
            <a:r>
              <a:rPr lang="en-US" altLang="zh-CN" dirty="0"/>
              <a:t>4 </a:t>
            </a:r>
            <a:r>
              <a:rPr lang="zh-CN" altLang="en-US" dirty="0"/>
              <a:t>夸脱（</a:t>
            </a:r>
            <a:r>
              <a:rPr lang="en-US" altLang="zh-CN" dirty="0"/>
              <a:t>3.8 </a:t>
            </a:r>
            <a:r>
              <a:rPr lang="zh-CN" altLang="en-US" dirty="0"/>
              <a:t>升）时，一个</a:t>
            </a:r>
            <a:r>
              <a:rPr lang="en-US" altLang="zh-CN" dirty="0"/>
              <a:t>LO</a:t>
            </a:r>
            <a:r>
              <a:rPr lang="zh-CN" altLang="en-US" dirty="0"/>
              <a:t>（油量不足）信息显示</a:t>
            </a:r>
            <a:r>
              <a:rPr lang="en-US" altLang="zh-CN" dirty="0"/>
              <a:t>35 </a:t>
            </a:r>
            <a:r>
              <a:rPr lang="zh-CN" altLang="en-US" dirty="0"/>
              <a:t>秒。</a:t>
            </a:r>
          </a:p>
          <a:p>
            <a:endParaRPr lang="zh-CN" altLang="en-US" dirty="0"/>
          </a:p>
        </p:txBody>
      </p:sp>
    </p:spTree>
    <p:extLst>
      <p:ext uri="{BB962C8B-B14F-4D97-AF65-F5344CB8AC3E}">
        <p14:creationId xmlns:p14="http://schemas.microsoft.com/office/powerpoint/2010/main" val="392634250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51460"/>
            <a:ext cx="8641080" cy="6355080"/>
          </a:xfrm>
          <a:prstGeom prst="rect">
            <a:avLst/>
          </a:prstGeom>
        </p:spPr>
      </p:pic>
      <p:sp>
        <p:nvSpPr>
          <p:cNvPr id="10" name="文本框 9"/>
          <p:cNvSpPr txBox="1"/>
          <p:nvPr/>
        </p:nvSpPr>
        <p:spPr>
          <a:xfrm>
            <a:off x="8704053" y="5788098"/>
            <a:ext cx="3351030" cy="923330"/>
          </a:xfrm>
          <a:prstGeom prst="rect">
            <a:avLst/>
          </a:prstGeom>
          <a:solidFill>
            <a:schemeClr val="bg2"/>
          </a:solidFill>
        </p:spPr>
        <p:txBody>
          <a:bodyPr vert="horz" wrap="square" rtlCol="0">
            <a:spAutoFit/>
          </a:bodyPr>
          <a:lstStyle/>
          <a:p>
            <a:pPr algn="ctr"/>
            <a:r>
              <a:rPr lang="zh-CN" altLang="en-US" sz="5400" dirty="0" smtClean="0">
                <a:solidFill>
                  <a:srgbClr val="FF0000"/>
                </a:solidFill>
                <a:latin typeface="方正超粗黑_GBK" panose="03000509000000000000" pitchFamily="65" charset="-122"/>
                <a:ea typeface="方正超粗黑_GBK" panose="03000509000000000000" pitchFamily="65" charset="-122"/>
              </a:rPr>
              <a:t>滑</a:t>
            </a:r>
            <a:r>
              <a:rPr lang="zh-CN" altLang="en-US" sz="5400" dirty="0" smtClean="0">
                <a:solidFill>
                  <a:srgbClr val="FF0000"/>
                </a:solidFill>
                <a:latin typeface="方正超粗黑_GBK" panose="03000509000000000000" pitchFamily="65" charset="-122"/>
                <a:ea typeface="方正超粗黑_GBK" panose="03000509000000000000" pitchFamily="65" charset="-122"/>
              </a:rPr>
              <a:t>油压力</a:t>
            </a:r>
            <a:endParaRPr lang="zh-CN" altLang="en-US" sz="5400" dirty="0">
              <a:solidFill>
                <a:srgbClr val="FF0000"/>
              </a:solidFill>
              <a:latin typeface="方正超粗黑_GBK" panose="03000509000000000000" pitchFamily="65" charset="-122"/>
              <a:ea typeface="方正超粗黑_GBK" panose="03000509000000000000" pitchFamily="65" charset="-122"/>
            </a:endParaRPr>
          </a:p>
        </p:txBody>
      </p:sp>
      <p:sp>
        <p:nvSpPr>
          <p:cNvPr id="11" name="文本框 10"/>
          <p:cNvSpPr txBox="1"/>
          <p:nvPr/>
        </p:nvSpPr>
        <p:spPr>
          <a:xfrm>
            <a:off x="8685835" y="650212"/>
            <a:ext cx="3282016" cy="3139321"/>
          </a:xfrm>
          <a:prstGeom prst="rect">
            <a:avLst/>
          </a:prstGeom>
          <a:solidFill>
            <a:schemeClr val="bg2"/>
          </a:solidFill>
        </p:spPr>
        <p:txBody>
          <a:bodyPr wrap="square" rtlCol="0">
            <a:spAutoFit/>
          </a:bodyPr>
          <a:lstStyle/>
          <a:p>
            <a:pPr indent="180000"/>
            <a:r>
              <a:rPr lang="zh-CN" altLang="en-US" dirty="0">
                <a:latin typeface="方正超粗黑_GBK" panose="03000509000000000000" pitchFamily="65" charset="-122"/>
                <a:ea typeface="方正超粗黑_GBK" panose="03000509000000000000" pitchFamily="65" charset="-122"/>
              </a:rPr>
              <a:t>滑油压力指示系统在显示装置上显示发动机滑油压力数据。一个滑油压力传感器在润滑组件的出口处测量滑油压力</a:t>
            </a:r>
            <a:r>
              <a:rPr lang="zh-CN" altLang="en-US" dirty="0" smtClean="0">
                <a:latin typeface="方正超粗黑_GBK" panose="03000509000000000000" pitchFamily="65" charset="-122"/>
                <a:ea typeface="方正超粗黑_GBK" panose="03000509000000000000" pitchFamily="65" charset="-122"/>
              </a:rPr>
              <a:t>。</a:t>
            </a:r>
            <a:endParaRPr lang="en-US" altLang="zh-CN" dirty="0" smtClean="0">
              <a:latin typeface="方正超粗黑_GBK" panose="03000509000000000000" pitchFamily="65" charset="-122"/>
              <a:ea typeface="方正超粗黑_GBK" panose="03000509000000000000" pitchFamily="65" charset="-122"/>
            </a:endParaRPr>
          </a:p>
          <a:p>
            <a:pPr indent="180000"/>
            <a:r>
              <a:rPr lang="zh-CN" altLang="en-US" dirty="0" smtClean="0">
                <a:latin typeface="方正超粗黑_GBK" panose="03000509000000000000" pitchFamily="65" charset="-122"/>
                <a:ea typeface="方正超粗黑_GBK" panose="03000509000000000000" pitchFamily="65" charset="-122"/>
              </a:rPr>
              <a:t>滑</a:t>
            </a:r>
            <a:r>
              <a:rPr lang="zh-CN" altLang="en-US" dirty="0">
                <a:latin typeface="方正超粗黑_GBK" panose="03000509000000000000" pitchFamily="65" charset="-122"/>
                <a:ea typeface="方正超粗黑_GBK" panose="03000509000000000000" pitchFamily="65" charset="-122"/>
              </a:rPr>
              <a:t>油压力传感器通过发动机电子控制器（</a:t>
            </a:r>
            <a:r>
              <a:rPr lang="en-US" altLang="zh-CN" dirty="0">
                <a:latin typeface="方正超粗黑_GBK" panose="03000509000000000000" pitchFamily="65" charset="-122"/>
                <a:ea typeface="方正超粗黑_GBK" panose="03000509000000000000" pitchFamily="65" charset="-122"/>
              </a:rPr>
              <a:t>EEC</a:t>
            </a:r>
            <a:r>
              <a:rPr lang="zh-CN" altLang="en-US" dirty="0">
                <a:latin typeface="方正超粗黑_GBK" panose="03000509000000000000" pitchFamily="65" charset="-122"/>
                <a:ea typeface="方正超粗黑_GBK" panose="03000509000000000000" pitchFamily="65" charset="-122"/>
              </a:rPr>
              <a:t>）发送滑油压力数据至</a:t>
            </a:r>
            <a:r>
              <a:rPr lang="en-US" altLang="zh-CN" dirty="0">
                <a:latin typeface="方正超粗黑_GBK" panose="03000509000000000000" pitchFamily="65" charset="-122"/>
                <a:ea typeface="方正超粗黑_GBK" panose="03000509000000000000" pitchFamily="65" charset="-122"/>
              </a:rPr>
              <a:t>DEU</a:t>
            </a:r>
            <a:r>
              <a:rPr lang="zh-CN" altLang="en-US" dirty="0" smtClean="0">
                <a:latin typeface="方正超粗黑_GBK" panose="03000509000000000000" pitchFamily="65" charset="-122"/>
                <a:ea typeface="方正超粗黑_GBK" panose="03000509000000000000" pitchFamily="65" charset="-122"/>
              </a:rPr>
              <a:t>。</a:t>
            </a:r>
            <a:endParaRPr lang="en-US" altLang="zh-CN" dirty="0" smtClean="0">
              <a:latin typeface="方正超粗黑_GBK" panose="03000509000000000000" pitchFamily="65" charset="-122"/>
              <a:ea typeface="方正超粗黑_GBK" panose="03000509000000000000" pitchFamily="65" charset="-122"/>
            </a:endParaRPr>
          </a:p>
          <a:p>
            <a:pPr indent="180000"/>
            <a:r>
              <a:rPr lang="zh-CN" altLang="en-US" dirty="0" smtClean="0">
                <a:latin typeface="方正超粗黑_GBK" panose="03000509000000000000" pitchFamily="65" charset="-122"/>
                <a:ea typeface="方正超粗黑_GBK" panose="03000509000000000000" pitchFamily="65" charset="-122"/>
              </a:rPr>
              <a:t>滑</a:t>
            </a:r>
            <a:r>
              <a:rPr lang="zh-CN" altLang="en-US" dirty="0">
                <a:latin typeface="方正超粗黑_GBK" panose="03000509000000000000" pitchFamily="65" charset="-122"/>
                <a:ea typeface="方正超粗黑_GBK" panose="03000509000000000000" pitchFamily="65" charset="-122"/>
              </a:rPr>
              <a:t>油压力传感器在一个壳体内有两个传感元件，每个元件通过一个接头连接到</a:t>
            </a:r>
            <a:r>
              <a:rPr lang="en-US" altLang="zh-CN" dirty="0">
                <a:latin typeface="方正超粗黑_GBK" panose="03000509000000000000" pitchFamily="65" charset="-122"/>
                <a:ea typeface="方正超粗黑_GBK" panose="03000509000000000000" pitchFamily="65" charset="-122"/>
              </a:rPr>
              <a:t>EEC </a:t>
            </a:r>
            <a:r>
              <a:rPr lang="zh-CN" altLang="en-US" dirty="0">
                <a:latin typeface="方正超粗黑_GBK" panose="03000509000000000000" pitchFamily="65" charset="-122"/>
                <a:ea typeface="方正超粗黑_GBK" panose="03000509000000000000" pitchFamily="65" charset="-122"/>
              </a:rPr>
              <a:t>的一个通道。</a:t>
            </a:r>
            <a:endParaRPr lang="zh-CN" altLang="en-US" dirty="0" smtClean="0">
              <a:latin typeface="方正超粗黑_GBK" panose="03000509000000000000" pitchFamily="65" charset="-122"/>
              <a:ea typeface="方正超粗黑_GBK" panose="03000509000000000000" pitchFamily="65" charset="-122"/>
            </a:endParaRPr>
          </a:p>
        </p:txBody>
      </p:sp>
      <p:cxnSp>
        <p:nvCxnSpPr>
          <p:cNvPr id="5" name="直接箭头连接符 4"/>
          <p:cNvCxnSpPr/>
          <p:nvPr/>
        </p:nvCxnSpPr>
        <p:spPr>
          <a:xfrm>
            <a:off x="4708727" y="2770706"/>
            <a:ext cx="216956" cy="173377"/>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3" name="文本框 12"/>
          <p:cNvSpPr txBox="1"/>
          <p:nvPr/>
        </p:nvSpPr>
        <p:spPr>
          <a:xfrm>
            <a:off x="3932353" y="2401374"/>
            <a:ext cx="776374" cy="369332"/>
          </a:xfrm>
          <a:prstGeom prst="rect">
            <a:avLst/>
          </a:prstGeom>
          <a:solidFill>
            <a:schemeClr val="bg2"/>
          </a:solidFill>
        </p:spPr>
        <p:txBody>
          <a:bodyPr wrap="square" rtlCol="0">
            <a:spAutoFit/>
          </a:bodyPr>
          <a:lstStyle/>
          <a:p>
            <a:r>
              <a:rPr lang="en-US" altLang="zh-CN" dirty="0" smtClean="0">
                <a:solidFill>
                  <a:srgbClr val="FF0000"/>
                </a:solidFill>
                <a:latin typeface="方正超粗黑_GBK" panose="03000509000000000000" pitchFamily="65" charset="-122"/>
                <a:ea typeface="方正超粗黑_GBK" panose="03000509000000000000" pitchFamily="65" charset="-122"/>
              </a:rPr>
              <a:t>AGB</a:t>
            </a:r>
            <a:endParaRPr lang="zh-CN" altLang="en-US" dirty="0" smtClean="0">
              <a:solidFill>
                <a:srgbClr val="FF0000"/>
              </a:solidFill>
              <a:latin typeface="方正超粗黑_GBK" panose="03000509000000000000" pitchFamily="65" charset="-122"/>
              <a:ea typeface="方正超粗黑_GBK" panose="03000509000000000000" pitchFamily="65" charset="-122"/>
            </a:endParaRPr>
          </a:p>
        </p:txBody>
      </p:sp>
      <p:sp>
        <p:nvSpPr>
          <p:cNvPr id="16" name="文本框 15"/>
          <p:cNvSpPr txBox="1"/>
          <p:nvPr/>
        </p:nvSpPr>
        <p:spPr>
          <a:xfrm>
            <a:off x="4817204" y="650212"/>
            <a:ext cx="884855" cy="369332"/>
          </a:xfrm>
          <a:prstGeom prst="rect">
            <a:avLst/>
          </a:prstGeom>
          <a:solidFill>
            <a:schemeClr val="bg2"/>
          </a:solidFill>
        </p:spPr>
        <p:txBody>
          <a:bodyPr wrap="square" rtlCol="0">
            <a:spAutoFit/>
          </a:bodyPr>
          <a:lstStyle/>
          <a:p>
            <a:r>
              <a:rPr lang="zh-CN" altLang="en-US" dirty="0" smtClean="0">
                <a:solidFill>
                  <a:srgbClr val="FF0000"/>
                </a:solidFill>
                <a:latin typeface="方正超粗黑_GBK" panose="03000509000000000000" pitchFamily="65" charset="-122"/>
                <a:ea typeface="方正超粗黑_GBK" panose="03000509000000000000" pitchFamily="65" charset="-122"/>
              </a:rPr>
              <a:t>前油槽</a:t>
            </a:r>
          </a:p>
        </p:txBody>
      </p:sp>
      <p:sp>
        <p:nvSpPr>
          <p:cNvPr id="17" name="文本框 16"/>
          <p:cNvSpPr txBox="1"/>
          <p:nvPr/>
        </p:nvSpPr>
        <p:spPr>
          <a:xfrm>
            <a:off x="7379791" y="1081533"/>
            <a:ext cx="884855" cy="369332"/>
          </a:xfrm>
          <a:prstGeom prst="rect">
            <a:avLst/>
          </a:prstGeom>
          <a:solidFill>
            <a:schemeClr val="bg2"/>
          </a:solidFill>
        </p:spPr>
        <p:txBody>
          <a:bodyPr wrap="square" rtlCol="0">
            <a:spAutoFit/>
          </a:bodyPr>
          <a:lstStyle/>
          <a:p>
            <a:r>
              <a:rPr lang="zh-CN" altLang="en-US" dirty="0" smtClean="0">
                <a:solidFill>
                  <a:srgbClr val="FF0000"/>
                </a:solidFill>
                <a:latin typeface="方正超粗黑_GBK" panose="03000509000000000000" pitchFamily="65" charset="-122"/>
                <a:ea typeface="方正超粗黑_GBK" panose="03000509000000000000" pitchFamily="65" charset="-122"/>
              </a:rPr>
              <a:t>后油槽</a:t>
            </a:r>
          </a:p>
        </p:txBody>
      </p:sp>
      <p:cxnSp>
        <p:nvCxnSpPr>
          <p:cNvPr id="18" name="直接箭头连接符 17"/>
          <p:cNvCxnSpPr>
            <a:stCxn id="16" idx="2"/>
          </p:cNvCxnSpPr>
          <p:nvPr/>
        </p:nvCxnSpPr>
        <p:spPr>
          <a:xfrm>
            <a:off x="5259632" y="1019544"/>
            <a:ext cx="9921" cy="923875"/>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p:nvPr/>
        </p:nvCxnSpPr>
        <p:spPr>
          <a:xfrm flipH="1">
            <a:off x="7313797" y="1450864"/>
            <a:ext cx="508421" cy="461938"/>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a:stCxn id="24" idx="3"/>
          </p:cNvCxnSpPr>
          <p:nvPr/>
        </p:nvCxnSpPr>
        <p:spPr>
          <a:xfrm flipV="1">
            <a:off x="4477110" y="4256739"/>
            <a:ext cx="295663" cy="271000"/>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4" name="文本框 23"/>
          <p:cNvSpPr txBox="1"/>
          <p:nvPr/>
        </p:nvSpPr>
        <p:spPr>
          <a:xfrm>
            <a:off x="3592255" y="4343073"/>
            <a:ext cx="884855" cy="369332"/>
          </a:xfrm>
          <a:prstGeom prst="rect">
            <a:avLst/>
          </a:prstGeom>
          <a:solidFill>
            <a:schemeClr val="bg2"/>
          </a:solidFill>
        </p:spPr>
        <p:txBody>
          <a:bodyPr wrap="square" rtlCol="0">
            <a:spAutoFit/>
          </a:bodyPr>
          <a:lstStyle/>
          <a:p>
            <a:r>
              <a:rPr lang="zh-CN" altLang="en-US" dirty="0" smtClean="0">
                <a:solidFill>
                  <a:srgbClr val="FF0000"/>
                </a:solidFill>
                <a:latin typeface="方正超粗黑_GBK" panose="03000509000000000000" pitchFamily="65" charset="-122"/>
                <a:ea typeface="方正超粗黑_GBK" panose="03000509000000000000" pitchFamily="65" charset="-122"/>
              </a:rPr>
              <a:t>压力泵</a:t>
            </a:r>
          </a:p>
        </p:txBody>
      </p:sp>
      <p:cxnSp>
        <p:nvCxnSpPr>
          <p:cNvPr id="28" name="直接箭头连接符 27"/>
          <p:cNvCxnSpPr/>
          <p:nvPr/>
        </p:nvCxnSpPr>
        <p:spPr>
          <a:xfrm flipH="1">
            <a:off x="5544831" y="4072073"/>
            <a:ext cx="2141305" cy="0"/>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30" name="文本框 29"/>
          <p:cNvSpPr txBox="1"/>
          <p:nvPr/>
        </p:nvSpPr>
        <p:spPr>
          <a:xfrm>
            <a:off x="7698224" y="3748907"/>
            <a:ext cx="649562" cy="646331"/>
          </a:xfrm>
          <a:prstGeom prst="rect">
            <a:avLst/>
          </a:prstGeom>
          <a:solidFill>
            <a:schemeClr val="bg2"/>
          </a:solidFill>
        </p:spPr>
        <p:txBody>
          <a:bodyPr wrap="square" rtlCol="0">
            <a:spAutoFit/>
          </a:bodyPr>
          <a:lstStyle/>
          <a:p>
            <a:r>
              <a:rPr lang="zh-CN" altLang="en-US" dirty="0" smtClean="0">
                <a:solidFill>
                  <a:srgbClr val="FF0000"/>
                </a:solidFill>
                <a:latin typeface="方正超粗黑_GBK" panose="03000509000000000000" pitchFamily="65" charset="-122"/>
                <a:ea typeface="方正超粗黑_GBK" panose="03000509000000000000" pitchFamily="65" charset="-122"/>
              </a:rPr>
              <a:t>压力</a:t>
            </a:r>
            <a:endParaRPr lang="en-US" altLang="zh-CN" dirty="0" smtClean="0">
              <a:solidFill>
                <a:srgbClr val="FF0000"/>
              </a:solidFill>
              <a:latin typeface="方正超粗黑_GBK" panose="03000509000000000000" pitchFamily="65" charset="-122"/>
              <a:ea typeface="方正超粗黑_GBK" panose="03000509000000000000" pitchFamily="65" charset="-122"/>
            </a:endParaRPr>
          </a:p>
          <a:p>
            <a:r>
              <a:rPr lang="zh-CN" altLang="en-US" dirty="0" smtClean="0">
                <a:solidFill>
                  <a:srgbClr val="FF0000"/>
                </a:solidFill>
                <a:latin typeface="方正超粗黑_GBK" panose="03000509000000000000" pitchFamily="65" charset="-122"/>
                <a:ea typeface="方正超粗黑_GBK" panose="03000509000000000000" pitchFamily="65" charset="-122"/>
              </a:rPr>
              <a:t>油滤</a:t>
            </a:r>
          </a:p>
        </p:txBody>
      </p:sp>
    </p:spTree>
    <p:extLst>
      <p:ext uri="{BB962C8B-B14F-4D97-AF65-F5344CB8AC3E}">
        <p14:creationId xmlns:p14="http://schemas.microsoft.com/office/powerpoint/2010/main" val="101172263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2550" y="173221"/>
            <a:ext cx="9486900" cy="5654040"/>
          </a:xfrm>
          <a:prstGeom prst="rect">
            <a:avLst/>
          </a:prstGeom>
        </p:spPr>
      </p:pic>
      <p:sp>
        <p:nvSpPr>
          <p:cNvPr id="10" name="文本框 9"/>
          <p:cNvSpPr txBox="1"/>
          <p:nvPr/>
        </p:nvSpPr>
        <p:spPr>
          <a:xfrm>
            <a:off x="3532112" y="5788098"/>
            <a:ext cx="5127777" cy="923330"/>
          </a:xfrm>
          <a:prstGeom prst="rect">
            <a:avLst/>
          </a:prstGeom>
          <a:solidFill>
            <a:schemeClr val="bg2"/>
          </a:solidFill>
        </p:spPr>
        <p:txBody>
          <a:bodyPr vert="horz" wrap="square" rtlCol="0">
            <a:spAutoFit/>
          </a:bodyPr>
          <a:lstStyle/>
          <a:p>
            <a:pPr algn="ctr"/>
            <a:r>
              <a:rPr lang="zh-CN" altLang="en-US" sz="5400" dirty="0" smtClean="0">
                <a:solidFill>
                  <a:srgbClr val="FF0000"/>
                </a:solidFill>
                <a:latin typeface="方正超粗黑_GBK" panose="03000509000000000000" pitchFamily="65" charset="-122"/>
                <a:ea typeface="方正超粗黑_GBK" panose="03000509000000000000" pitchFamily="65" charset="-122"/>
              </a:rPr>
              <a:t>滑</a:t>
            </a:r>
            <a:r>
              <a:rPr lang="zh-CN" altLang="en-US" sz="5400" dirty="0" smtClean="0">
                <a:solidFill>
                  <a:srgbClr val="FF0000"/>
                </a:solidFill>
                <a:latin typeface="方正超粗黑_GBK" panose="03000509000000000000" pitchFamily="65" charset="-122"/>
                <a:ea typeface="方正超粗黑_GBK" panose="03000509000000000000" pitchFamily="65" charset="-122"/>
              </a:rPr>
              <a:t>油压力传感器</a:t>
            </a:r>
            <a:endParaRPr lang="zh-CN" altLang="en-US" sz="5400" dirty="0">
              <a:solidFill>
                <a:srgbClr val="FF0000"/>
              </a:solidFill>
              <a:latin typeface="方正超粗黑_GBK" panose="03000509000000000000" pitchFamily="65" charset="-122"/>
              <a:ea typeface="方正超粗黑_GBK" panose="03000509000000000000" pitchFamily="65" charset="-122"/>
            </a:endParaRPr>
          </a:p>
        </p:txBody>
      </p:sp>
      <p:sp>
        <p:nvSpPr>
          <p:cNvPr id="8" name="文本框 7"/>
          <p:cNvSpPr txBox="1"/>
          <p:nvPr/>
        </p:nvSpPr>
        <p:spPr>
          <a:xfrm>
            <a:off x="6587706" y="191167"/>
            <a:ext cx="3643223" cy="646331"/>
          </a:xfrm>
          <a:prstGeom prst="rect">
            <a:avLst/>
          </a:prstGeom>
          <a:solidFill>
            <a:schemeClr val="bg2"/>
          </a:solidFill>
        </p:spPr>
        <p:txBody>
          <a:bodyPr wrap="square" rtlCol="0">
            <a:spAutoFit/>
          </a:bodyPr>
          <a:lstStyle/>
          <a:p>
            <a:r>
              <a:rPr lang="zh-CN" altLang="en-US" dirty="0">
                <a:latin typeface="方正超粗黑_GBK" panose="03000509000000000000" pitchFamily="65" charset="-122"/>
                <a:ea typeface="方正超粗黑_GBK" panose="03000509000000000000" pitchFamily="65" charset="-122"/>
              </a:rPr>
              <a:t>滑油压力传感器测量在滑油压力泵出口和</a:t>
            </a:r>
            <a:r>
              <a:rPr lang="en-US" altLang="zh-CN" dirty="0">
                <a:latin typeface="方正超粗黑_GBK" panose="03000509000000000000" pitchFamily="65" charset="-122"/>
                <a:ea typeface="方正超粗黑_GBK" panose="03000509000000000000" pitchFamily="65" charset="-122"/>
              </a:rPr>
              <a:t>TGB </a:t>
            </a:r>
            <a:r>
              <a:rPr lang="zh-CN" altLang="en-US" dirty="0">
                <a:latin typeface="方正超粗黑_GBK" panose="03000509000000000000" pitchFamily="65" charset="-122"/>
                <a:ea typeface="方正超粗黑_GBK" panose="03000509000000000000" pitchFamily="65" charset="-122"/>
              </a:rPr>
              <a:t>内腔之间的压力差</a:t>
            </a:r>
            <a:endParaRPr lang="zh-CN" altLang="en-US" dirty="0" smtClean="0">
              <a:latin typeface="方正超粗黑_GBK" panose="03000509000000000000" pitchFamily="65" charset="-122"/>
              <a:ea typeface="方正超粗黑_GBK" panose="03000509000000000000" pitchFamily="65" charset="-122"/>
            </a:endParaRPr>
          </a:p>
        </p:txBody>
      </p:sp>
      <p:sp>
        <p:nvSpPr>
          <p:cNvPr id="6" name="圆角矩形 5"/>
          <p:cNvSpPr/>
          <p:nvPr/>
        </p:nvSpPr>
        <p:spPr>
          <a:xfrm>
            <a:off x="4321833" y="2057137"/>
            <a:ext cx="690114" cy="962108"/>
          </a:xfrm>
          <a:prstGeom prst="round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62343928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滑</a:t>
            </a:r>
            <a:r>
              <a:rPr lang="zh-CN" altLang="en-US" dirty="0" smtClean="0"/>
              <a:t>油压力指示</a:t>
            </a:r>
            <a:endParaRPr lang="zh-CN" altLang="en-US" dirty="0"/>
          </a:p>
        </p:txBody>
      </p:sp>
      <p:sp>
        <p:nvSpPr>
          <p:cNvPr id="3" name="内容占位符 2"/>
          <p:cNvSpPr>
            <a:spLocks noGrp="1"/>
          </p:cNvSpPr>
          <p:nvPr>
            <p:ph idx="1"/>
          </p:nvPr>
        </p:nvSpPr>
        <p:spPr/>
        <p:txBody>
          <a:bodyPr>
            <a:normAutofit/>
          </a:bodyPr>
          <a:lstStyle/>
          <a:p>
            <a:r>
              <a:rPr lang="en-US" altLang="zh-CN" dirty="0"/>
              <a:t>DEU</a:t>
            </a:r>
            <a:r>
              <a:rPr lang="zh-CN" altLang="en-US" dirty="0"/>
              <a:t>通常在辅助发动机显示器上显示滑油压</a:t>
            </a:r>
            <a:r>
              <a:rPr lang="zh-CN" altLang="en-US" dirty="0" smtClean="0"/>
              <a:t>力</a:t>
            </a:r>
            <a:endParaRPr lang="en-US" altLang="zh-CN" dirty="0" smtClean="0"/>
          </a:p>
          <a:p>
            <a:r>
              <a:rPr lang="zh-CN" altLang="en-US" dirty="0" smtClean="0"/>
              <a:t>以</a:t>
            </a:r>
            <a:r>
              <a:rPr lang="zh-CN" altLang="en-US" dirty="0"/>
              <a:t>两个垂直指示器和两个数字指示器显示，每台发动机各一个。在每个垂直指示器上一个指针以</a:t>
            </a:r>
            <a:r>
              <a:rPr lang="en-US" altLang="zh-CN" dirty="0"/>
              <a:t>psi</a:t>
            </a:r>
            <a:r>
              <a:rPr lang="zh-CN" altLang="en-US" dirty="0"/>
              <a:t>（磅</a:t>
            </a:r>
            <a:r>
              <a:rPr lang="en-US" altLang="zh-CN" dirty="0"/>
              <a:t>/</a:t>
            </a:r>
            <a:r>
              <a:rPr lang="zh-CN" altLang="en-US" dirty="0"/>
              <a:t>平方英寸）显示滑油压力，每个指示器有两个标线。</a:t>
            </a:r>
            <a:r>
              <a:rPr lang="zh-CN" altLang="en-US" dirty="0">
                <a:solidFill>
                  <a:srgbClr val="FF0000"/>
                </a:solidFill>
              </a:rPr>
              <a:t>琥珀色的标线</a:t>
            </a:r>
            <a:r>
              <a:rPr lang="zh-CN" altLang="en-US" dirty="0"/>
              <a:t>表示滑油压力琥珀色极限；</a:t>
            </a:r>
            <a:r>
              <a:rPr lang="zh-CN" altLang="en-US" dirty="0">
                <a:solidFill>
                  <a:srgbClr val="FF0000"/>
                </a:solidFill>
              </a:rPr>
              <a:t>红色的标线</a:t>
            </a:r>
            <a:r>
              <a:rPr lang="zh-CN" altLang="en-US" dirty="0"/>
              <a:t>表示滑油压力的红色极限。如果滑油压力显示在琥珀色极限和红色极限之间，则数字显示器和围绕数字显示的方框都是琥珀色的，滑油压力是在警戒的范围；如果滑油压力在红标线极限下面显示，则数字显示器和围绕数字显示的方框都是红色的，滑油压力是在超出极限范围的</a:t>
            </a:r>
            <a:r>
              <a:rPr lang="zh-CN" altLang="en-US" dirty="0" smtClean="0"/>
              <a:t>。</a:t>
            </a:r>
            <a:endParaRPr lang="zh-CN" altLang="en-US" dirty="0"/>
          </a:p>
        </p:txBody>
      </p:sp>
    </p:spTree>
    <p:extLst>
      <p:ext uri="{BB962C8B-B14F-4D97-AF65-F5344CB8AC3E}">
        <p14:creationId xmlns:p14="http://schemas.microsoft.com/office/powerpoint/2010/main" val="16198399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31555"/>
            <a:ext cx="7018020" cy="6149340"/>
          </a:xfrm>
          <a:prstGeom prst="rect">
            <a:avLst/>
          </a:prstGeom>
        </p:spPr>
      </p:pic>
      <p:sp>
        <p:nvSpPr>
          <p:cNvPr id="10" name="文本框 9"/>
          <p:cNvSpPr txBox="1"/>
          <p:nvPr/>
        </p:nvSpPr>
        <p:spPr>
          <a:xfrm>
            <a:off x="7979434" y="5788098"/>
            <a:ext cx="4075649" cy="923330"/>
          </a:xfrm>
          <a:prstGeom prst="rect">
            <a:avLst/>
          </a:prstGeom>
          <a:solidFill>
            <a:schemeClr val="bg2"/>
          </a:solidFill>
        </p:spPr>
        <p:txBody>
          <a:bodyPr vert="horz" wrap="square" rtlCol="0">
            <a:spAutoFit/>
          </a:bodyPr>
          <a:lstStyle/>
          <a:p>
            <a:pPr algn="ctr"/>
            <a:r>
              <a:rPr lang="zh-CN" altLang="en-US" sz="5400" dirty="0" smtClean="0">
                <a:solidFill>
                  <a:srgbClr val="FF0000"/>
                </a:solidFill>
                <a:latin typeface="方正超粗黑_GBK" panose="03000509000000000000" pitchFamily="65" charset="-122"/>
                <a:ea typeface="方正超粗黑_GBK" panose="03000509000000000000" pitchFamily="65" charset="-122"/>
              </a:rPr>
              <a:t>前油槽供油</a:t>
            </a:r>
            <a:endParaRPr lang="zh-CN" altLang="en-US" sz="5400" dirty="0">
              <a:solidFill>
                <a:srgbClr val="FF0000"/>
              </a:solidFill>
              <a:latin typeface="方正超粗黑_GBK" panose="03000509000000000000" pitchFamily="65" charset="-122"/>
              <a:ea typeface="方正超粗黑_GBK" panose="03000509000000000000" pitchFamily="65" charset="-122"/>
            </a:endParaRPr>
          </a:p>
        </p:txBody>
      </p:sp>
      <p:sp>
        <p:nvSpPr>
          <p:cNvPr id="11" name="文本框 10"/>
          <p:cNvSpPr txBox="1"/>
          <p:nvPr/>
        </p:nvSpPr>
        <p:spPr>
          <a:xfrm>
            <a:off x="7548112" y="466518"/>
            <a:ext cx="4261450" cy="1754326"/>
          </a:xfrm>
          <a:prstGeom prst="rect">
            <a:avLst/>
          </a:prstGeom>
          <a:solidFill>
            <a:schemeClr val="bg2"/>
          </a:solidFill>
        </p:spPr>
        <p:txBody>
          <a:bodyPr wrap="square" rtlCol="0">
            <a:spAutoFit/>
          </a:bodyPr>
          <a:lstStyle/>
          <a:p>
            <a:r>
              <a:rPr lang="zh-CN" altLang="en-US" dirty="0">
                <a:latin typeface="方正超粗黑_GBK" panose="03000509000000000000" pitchFamily="65" charset="-122"/>
                <a:ea typeface="方正超粗黑_GBK" panose="03000509000000000000" pitchFamily="65" charset="-122"/>
              </a:rPr>
              <a:t>滑油</a:t>
            </a:r>
            <a:r>
              <a:rPr lang="zh-CN" altLang="en-US" dirty="0" smtClean="0">
                <a:latin typeface="方正超粗黑_GBK" panose="03000509000000000000" pitchFamily="65" charset="-122"/>
                <a:ea typeface="方正超粗黑_GBK" panose="03000509000000000000" pitchFamily="65" charset="-122"/>
              </a:rPr>
              <a:t>箱</a:t>
            </a:r>
            <a:r>
              <a:rPr lang="zh-CN" altLang="en-US" dirty="0" smtClean="0">
                <a:latin typeface="方正超粗黑_GBK" panose="03000509000000000000" pitchFamily="65" charset="-122"/>
                <a:ea typeface="方正超粗黑_GBK" panose="03000509000000000000" pitchFamily="65" charset="-122"/>
                <a:sym typeface="Symbol" panose="05050102010706020507" pitchFamily="18" charset="2"/>
              </a:rPr>
              <a:t></a:t>
            </a:r>
            <a:r>
              <a:rPr lang="zh-CN" altLang="en-US" dirty="0" smtClean="0">
                <a:latin typeface="方正超粗黑_GBK" panose="03000509000000000000" pitchFamily="65" charset="-122"/>
                <a:ea typeface="方正超粗黑_GBK" panose="03000509000000000000" pitchFamily="65" charset="-122"/>
              </a:rPr>
              <a:t>防</a:t>
            </a:r>
            <a:r>
              <a:rPr lang="zh-CN" altLang="en-US" dirty="0">
                <a:latin typeface="方正超粗黑_GBK" panose="03000509000000000000" pitchFamily="65" charset="-122"/>
                <a:ea typeface="方正超粗黑_GBK" panose="03000509000000000000" pitchFamily="65" charset="-122"/>
              </a:rPr>
              <a:t>漏</a:t>
            </a:r>
            <a:r>
              <a:rPr lang="zh-CN" altLang="en-US" dirty="0" smtClean="0">
                <a:latin typeface="方正超粗黑_GBK" panose="03000509000000000000" pitchFamily="65" charset="-122"/>
                <a:ea typeface="方正超粗黑_GBK" panose="03000509000000000000" pitchFamily="65" charset="-122"/>
              </a:rPr>
              <a:t>阀</a:t>
            </a:r>
            <a:r>
              <a:rPr lang="zh-CN" altLang="en-US" dirty="0" smtClean="0">
                <a:latin typeface="方正超粗黑_GBK" panose="03000509000000000000" pitchFamily="65" charset="-122"/>
                <a:ea typeface="方正超粗黑_GBK" panose="03000509000000000000" pitchFamily="65" charset="-122"/>
                <a:sym typeface="Symbol" panose="05050102010706020507" pitchFamily="18" charset="2"/>
              </a:rPr>
              <a:t>（</a:t>
            </a:r>
            <a:r>
              <a:rPr lang="zh-CN" altLang="en-US" dirty="0" smtClean="0">
                <a:latin typeface="方正超粗黑_GBK" panose="03000509000000000000" pitchFamily="65" charset="-122"/>
                <a:ea typeface="方正超粗黑_GBK" panose="03000509000000000000" pitchFamily="65" charset="-122"/>
              </a:rPr>
              <a:t>润</a:t>
            </a:r>
            <a:r>
              <a:rPr lang="zh-CN" altLang="en-US" dirty="0">
                <a:latin typeface="方正超粗黑_GBK" panose="03000509000000000000" pitchFamily="65" charset="-122"/>
                <a:ea typeface="方正超粗黑_GBK" panose="03000509000000000000" pitchFamily="65" charset="-122"/>
              </a:rPr>
              <a:t>滑组</a:t>
            </a:r>
            <a:r>
              <a:rPr lang="zh-CN" altLang="en-US" dirty="0" smtClean="0">
                <a:latin typeface="方正超粗黑_GBK" panose="03000509000000000000" pitchFamily="65" charset="-122"/>
                <a:ea typeface="方正超粗黑_GBK" panose="03000509000000000000" pitchFamily="65" charset="-122"/>
              </a:rPr>
              <a:t>件）</a:t>
            </a:r>
            <a:r>
              <a:rPr lang="zh-CN" altLang="en-US" dirty="0">
                <a:latin typeface="方正超粗黑_GBK" panose="03000509000000000000" pitchFamily="65" charset="-122"/>
                <a:ea typeface="方正超粗黑_GBK" panose="03000509000000000000" pitchFamily="65" charset="-122"/>
                <a:sym typeface="Symbol" panose="05050102010706020507" pitchFamily="18" charset="2"/>
              </a:rPr>
              <a:t> </a:t>
            </a:r>
            <a:r>
              <a:rPr lang="zh-CN" altLang="en-US" dirty="0" smtClean="0">
                <a:latin typeface="方正超粗黑_GBK" panose="03000509000000000000" pitchFamily="65" charset="-122"/>
                <a:ea typeface="方正超粗黑_GBK" panose="03000509000000000000" pitchFamily="65" charset="-122"/>
              </a:rPr>
              <a:t>滑</a:t>
            </a:r>
            <a:r>
              <a:rPr lang="zh-CN" altLang="en-US" dirty="0">
                <a:latin typeface="方正超粗黑_GBK" panose="03000509000000000000" pitchFamily="65" charset="-122"/>
                <a:ea typeface="方正超粗黑_GBK" panose="03000509000000000000" pitchFamily="65" charset="-122"/>
              </a:rPr>
              <a:t>油压力</a:t>
            </a:r>
            <a:r>
              <a:rPr lang="zh-CN" altLang="en-US" dirty="0" smtClean="0">
                <a:latin typeface="方正超粗黑_GBK" panose="03000509000000000000" pitchFamily="65" charset="-122"/>
                <a:ea typeface="方正超粗黑_GBK" panose="03000509000000000000" pitchFamily="65" charset="-122"/>
              </a:rPr>
              <a:t>泵</a:t>
            </a:r>
            <a:r>
              <a:rPr lang="zh-CN" altLang="en-US" dirty="0">
                <a:latin typeface="方正超粗黑_GBK" panose="03000509000000000000" pitchFamily="65" charset="-122"/>
                <a:ea typeface="方正超粗黑_GBK" panose="03000509000000000000" pitchFamily="65" charset="-122"/>
                <a:sym typeface="Symbol" panose="05050102010706020507" pitchFamily="18" charset="2"/>
              </a:rPr>
              <a:t></a:t>
            </a:r>
            <a:r>
              <a:rPr lang="zh-CN" altLang="en-US" dirty="0" smtClean="0">
                <a:latin typeface="方正超粗黑_GBK" panose="03000509000000000000" pitchFamily="65" charset="-122"/>
                <a:ea typeface="方正超粗黑_GBK" panose="03000509000000000000" pitchFamily="65" charset="-122"/>
              </a:rPr>
              <a:t>压</a:t>
            </a:r>
            <a:r>
              <a:rPr lang="zh-CN" altLang="en-US" dirty="0">
                <a:latin typeface="方正超粗黑_GBK" panose="03000509000000000000" pitchFamily="65" charset="-122"/>
                <a:ea typeface="方正超粗黑_GBK" panose="03000509000000000000" pitchFamily="65" charset="-122"/>
              </a:rPr>
              <a:t>力油</a:t>
            </a:r>
            <a:r>
              <a:rPr lang="zh-CN" altLang="en-US" dirty="0" smtClean="0">
                <a:latin typeface="方正超粗黑_GBK" panose="03000509000000000000" pitchFamily="65" charset="-122"/>
                <a:ea typeface="方正超粗黑_GBK" panose="03000509000000000000" pitchFamily="65" charset="-122"/>
              </a:rPr>
              <a:t>滤</a:t>
            </a:r>
            <a:r>
              <a:rPr lang="zh-CN" altLang="en-US" dirty="0">
                <a:latin typeface="方正超粗黑_GBK" panose="03000509000000000000" pitchFamily="65" charset="-122"/>
                <a:ea typeface="方正超粗黑_GBK" panose="03000509000000000000" pitchFamily="65" charset="-122"/>
                <a:sym typeface="Symbol" panose="05050102010706020507" pitchFamily="18" charset="2"/>
              </a:rPr>
              <a:t></a:t>
            </a:r>
            <a:r>
              <a:rPr lang="zh-CN" altLang="en-US" dirty="0" smtClean="0">
                <a:latin typeface="方正超粗黑_GBK" panose="03000509000000000000" pitchFamily="65" charset="-122"/>
                <a:ea typeface="方正超粗黑_GBK" panose="03000509000000000000" pitchFamily="65" charset="-122"/>
              </a:rPr>
              <a:t>流</a:t>
            </a:r>
            <a:r>
              <a:rPr lang="zh-CN" altLang="en-US" dirty="0">
                <a:latin typeface="方正超粗黑_GBK" panose="03000509000000000000" pitchFamily="65" charset="-122"/>
                <a:ea typeface="方正超粗黑_GBK" panose="03000509000000000000" pitchFamily="65" charset="-122"/>
              </a:rPr>
              <a:t>出润滑组</a:t>
            </a:r>
            <a:r>
              <a:rPr lang="zh-CN" altLang="en-US" dirty="0" smtClean="0">
                <a:latin typeface="方正超粗黑_GBK" panose="03000509000000000000" pitchFamily="65" charset="-122"/>
                <a:ea typeface="方正超粗黑_GBK" panose="03000509000000000000" pitchFamily="65" charset="-122"/>
              </a:rPr>
              <a:t>件</a:t>
            </a:r>
            <a:r>
              <a:rPr lang="zh-CN" altLang="en-US" dirty="0">
                <a:latin typeface="方正超粗黑_GBK" panose="03000509000000000000" pitchFamily="65" charset="-122"/>
                <a:ea typeface="方正超粗黑_GBK" panose="03000509000000000000" pitchFamily="65" charset="-122"/>
                <a:sym typeface="Symbol" panose="05050102010706020507" pitchFamily="18" charset="2"/>
              </a:rPr>
              <a:t></a:t>
            </a:r>
            <a:r>
              <a:rPr lang="zh-CN" altLang="en-US" dirty="0" smtClean="0">
                <a:latin typeface="方正超粗黑_GBK" panose="03000509000000000000" pitchFamily="65" charset="-122"/>
                <a:ea typeface="方正超粗黑_GBK" panose="03000509000000000000" pitchFamily="65" charset="-122"/>
              </a:rPr>
              <a:t>滑</a:t>
            </a:r>
            <a:r>
              <a:rPr lang="zh-CN" altLang="en-US" dirty="0">
                <a:latin typeface="方正超粗黑_GBK" panose="03000509000000000000" pitchFamily="65" charset="-122"/>
                <a:ea typeface="方正超粗黑_GBK" panose="03000509000000000000" pitchFamily="65" charset="-122"/>
              </a:rPr>
              <a:t>油温度传感</a:t>
            </a:r>
            <a:r>
              <a:rPr lang="zh-CN" altLang="en-US" dirty="0" smtClean="0">
                <a:latin typeface="方正超粗黑_GBK" panose="03000509000000000000" pitchFamily="65" charset="-122"/>
                <a:ea typeface="方正超粗黑_GBK" panose="03000509000000000000" pitchFamily="65" charset="-122"/>
              </a:rPr>
              <a:t>器</a:t>
            </a:r>
            <a:r>
              <a:rPr lang="zh-CN" altLang="en-US" dirty="0">
                <a:latin typeface="方正超粗黑_GBK" panose="03000509000000000000" pitchFamily="65" charset="-122"/>
                <a:ea typeface="方正超粗黑_GBK" panose="03000509000000000000" pitchFamily="65" charset="-122"/>
                <a:sym typeface="Symbol" panose="05050102010706020507" pitchFamily="18" charset="2"/>
              </a:rPr>
              <a:t></a:t>
            </a:r>
            <a:r>
              <a:rPr lang="zh-CN" altLang="en-US" dirty="0" smtClean="0">
                <a:latin typeface="方正超粗黑_GBK" panose="03000509000000000000" pitchFamily="65" charset="-122"/>
                <a:ea typeface="方正超粗黑_GBK" panose="03000509000000000000" pitchFamily="65" charset="-122"/>
              </a:rPr>
              <a:t>滑</a:t>
            </a:r>
            <a:r>
              <a:rPr lang="zh-CN" altLang="en-US" dirty="0">
                <a:latin typeface="方正超粗黑_GBK" panose="03000509000000000000" pitchFamily="65" charset="-122"/>
                <a:ea typeface="方正超粗黑_GBK" panose="03000509000000000000" pitchFamily="65" charset="-122"/>
              </a:rPr>
              <a:t>油压力传感</a:t>
            </a:r>
            <a:r>
              <a:rPr lang="zh-CN" altLang="en-US" dirty="0" smtClean="0">
                <a:latin typeface="方正超粗黑_GBK" panose="03000509000000000000" pitchFamily="65" charset="-122"/>
                <a:ea typeface="方正超粗黑_GBK" panose="03000509000000000000" pitchFamily="65" charset="-122"/>
              </a:rPr>
              <a:t>器</a:t>
            </a:r>
            <a:r>
              <a:rPr lang="zh-CN" altLang="en-US" dirty="0">
                <a:latin typeface="方正超粗黑_GBK" panose="03000509000000000000" pitchFamily="65" charset="-122"/>
                <a:ea typeface="方正超粗黑_GBK" panose="03000509000000000000" pitchFamily="65" charset="-122"/>
                <a:sym typeface="Symbol" panose="05050102010706020507" pitchFamily="18" charset="2"/>
              </a:rPr>
              <a:t></a:t>
            </a:r>
            <a:r>
              <a:rPr lang="zh-CN" altLang="en-US" dirty="0" smtClean="0">
                <a:latin typeface="方正超粗黑_GBK" panose="03000509000000000000" pitchFamily="65" charset="-122"/>
                <a:ea typeface="方正超粗黑_GBK" panose="03000509000000000000" pitchFamily="65" charset="-122"/>
              </a:rPr>
              <a:t>风</a:t>
            </a:r>
            <a:r>
              <a:rPr lang="zh-CN" altLang="en-US" dirty="0">
                <a:latin typeface="方正超粗黑_GBK" panose="03000509000000000000" pitchFamily="65" charset="-122"/>
                <a:ea typeface="方正超粗黑_GBK" panose="03000509000000000000" pitchFamily="65" charset="-122"/>
              </a:rPr>
              <a:t>扇框架</a:t>
            </a:r>
            <a:r>
              <a:rPr lang="en-US" altLang="zh-CN" dirty="0">
                <a:latin typeface="方正超粗黑_GBK" panose="03000509000000000000" pitchFamily="65" charset="-122"/>
                <a:ea typeface="方正超粗黑_GBK" panose="03000509000000000000" pitchFamily="65" charset="-122"/>
              </a:rPr>
              <a:t>10</a:t>
            </a:r>
            <a:r>
              <a:rPr lang="zh-CN" altLang="en-US" dirty="0">
                <a:latin typeface="方正超粗黑_GBK" panose="03000509000000000000" pitchFamily="65" charset="-122"/>
                <a:ea typeface="方正超粗黑_GBK" panose="03000509000000000000" pitchFamily="65" charset="-122"/>
              </a:rPr>
              <a:t>号支</a:t>
            </a:r>
            <a:r>
              <a:rPr lang="zh-CN" altLang="en-US" dirty="0" smtClean="0">
                <a:latin typeface="方正超粗黑_GBK" panose="03000509000000000000" pitchFamily="65" charset="-122"/>
                <a:ea typeface="方正超粗黑_GBK" panose="03000509000000000000" pitchFamily="65" charset="-122"/>
              </a:rPr>
              <a:t>柱</a:t>
            </a:r>
            <a:r>
              <a:rPr lang="zh-CN" altLang="en-US" dirty="0">
                <a:latin typeface="方正超粗黑_GBK" panose="03000509000000000000" pitchFamily="65" charset="-122"/>
                <a:ea typeface="方正超粗黑_GBK" panose="03000509000000000000" pitchFamily="65" charset="-122"/>
                <a:sym typeface="Symbol" panose="05050102010706020507" pitchFamily="18" charset="2"/>
              </a:rPr>
              <a:t></a:t>
            </a:r>
            <a:r>
              <a:rPr lang="zh-CN" altLang="en-US" dirty="0" smtClean="0">
                <a:latin typeface="方正超粗黑_GBK" panose="03000509000000000000" pitchFamily="65" charset="-122"/>
                <a:ea typeface="方正超粗黑_GBK" panose="03000509000000000000" pitchFamily="65" charset="-122"/>
              </a:rPr>
              <a:t>前</a:t>
            </a:r>
            <a:r>
              <a:rPr lang="zh-CN" altLang="en-US" dirty="0">
                <a:latin typeface="方正超粗黑_GBK" panose="03000509000000000000" pitchFamily="65" charset="-122"/>
                <a:ea typeface="方正超粗黑_GBK" panose="03000509000000000000" pitchFamily="65" charset="-122"/>
              </a:rPr>
              <a:t>油</a:t>
            </a:r>
            <a:r>
              <a:rPr lang="zh-CN" altLang="en-US" dirty="0" smtClean="0">
                <a:latin typeface="方正超粗黑_GBK" panose="03000509000000000000" pitchFamily="65" charset="-122"/>
                <a:ea typeface="方正超粗黑_GBK" panose="03000509000000000000" pitchFamily="65" charset="-122"/>
              </a:rPr>
              <a:t>槽</a:t>
            </a:r>
            <a:r>
              <a:rPr lang="zh-CN" altLang="en-US" dirty="0">
                <a:latin typeface="方正超粗黑_GBK" panose="03000509000000000000" pitchFamily="65" charset="-122"/>
                <a:ea typeface="方正超粗黑_GBK" panose="03000509000000000000" pitchFamily="65" charset="-122"/>
                <a:sym typeface="Symbol" panose="05050102010706020507" pitchFamily="18" charset="2"/>
              </a:rPr>
              <a:t></a:t>
            </a:r>
            <a:r>
              <a:rPr lang="zh-CN" altLang="en-US" dirty="0" smtClean="0">
                <a:latin typeface="方正超粗黑_GBK" panose="03000509000000000000" pitchFamily="65" charset="-122"/>
                <a:ea typeface="方正超粗黑_GBK" panose="03000509000000000000" pitchFamily="65" charset="-122"/>
              </a:rPr>
              <a:t>滑</a:t>
            </a:r>
            <a:r>
              <a:rPr lang="zh-CN" altLang="en-US" dirty="0">
                <a:latin typeface="方正超粗黑_GBK" panose="03000509000000000000" pitchFamily="65" charset="-122"/>
                <a:ea typeface="方正超粗黑_GBK" panose="03000509000000000000" pitchFamily="65" charset="-122"/>
              </a:rPr>
              <a:t>油总</a:t>
            </a:r>
            <a:r>
              <a:rPr lang="zh-CN" altLang="en-US" dirty="0" smtClean="0">
                <a:latin typeface="方正超粗黑_GBK" panose="03000509000000000000" pitchFamily="65" charset="-122"/>
                <a:ea typeface="方正超粗黑_GBK" panose="03000509000000000000" pitchFamily="65" charset="-122"/>
              </a:rPr>
              <a:t>管</a:t>
            </a:r>
            <a:r>
              <a:rPr lang="zh-CN" altLang="en-US" dirty="0">
                <a:latin typeface="方正超粗黑_GBK" panose="03000509000000000000" pitchFamily="65" charset="-122"/>
                <a:ea typeface="方正超粗黑_GBK" panose="03000509000000000000" pitchFamily="65" charset="-122"/>
                <a:sym typeface="Symbol" panose="05050102010706020507" pitchFamily="18" charset="2"/>
              </a:rPr>
              <a:t></a:t>
            </a:r>
            <a:r>
              <a:rPr lang="zh-CN" altLang="en-US" dirty="0" smtClean="0">
                <a:latin typeface="方正超粗黑_GBK" panose="03000509000000000000" pitchFamily="65" charset="-122"/>
                <a:ea typeface="方正超粗黑_GBK" panose="03000509000000000000" pitchFamily="65" charset="-122"/>
              </a:rPr>
              <a:t>前</a:t>
            </a:r>
            <a:r>
              <a:rPr lang="zh-CN" altLang="en-US" dirty="0">
                <a:latin typeface="方正超粗黑_GBK" panose="03000509000000000000" pitchFamily="65" charset="-122"/>
                <a:ea typeface="方正超粗黑_GBK" panose="03000509000000000000" pitchFamily="65" charset="-122"/>
              </a:rPr>
              <a:t>油槽滑油喷嘴（</a:t>
            </a:r>
            <a:r>
              <a:rPr lang="en-US" altLang="zh-CN" dirty="0">
                <a:latin typeface="方正超粗黑_GBK" panose="03000509000000000000" pitchFamily="65" charset="-122"/>
                <a:ea typeface="方正超粗黑_GBK" panose="03000509000000000000" pitchFamily="65" charset="-122"/>
              </a:rPr>
              <a:t>1</a:t>
            </a:r>
            <a:r>
              <a:rPr lang="zh-CN" altLang="en-US" dirty="0">
                <a:latin typeface="方正超粗黑_GBK" panose="03000509000000000000" pitchFamily="65" charset="-122"/>
                <a:ea typeface="方正超粗黑_GBK" panose="03000509000000000000" pitchFamily="65" charset="-122"/>
              </a:rPr>
              <a:t>号，</a:t>
            </a:r>
            <a:r>
              <a:rPr lang="en-US" altLang="zh-CN" dirty="0">
                <a:latin typeface="方正超粗黑_GBK" panose="03000509000000000000" pitchFamily="65" charset="-122"/>
                <a:ea typeface="方正超粗黑_GBK" panose="03000509000000000000" pitchFamily="65" charset="-122"/>
              </a:rPr>
              <a:t>2</a:t>
            </a:r>
            <a:r>
              <a:rPr lang="zh-CN" altLang="en-US" dirty="0">
                <a:latin typeface="方正超粗黑_GBK" panose="03000509000000000000" pitchFamily="65" charset="-122"/>
                <a:ea typeface="方正超粗黑_GBK" panose="03000509000000000000" pitchFamily="65" charset="-122"/>
              </a:rPr>
              <a:t>号，</a:t>
            </a:r>
            <a:r>
              <a:rPr lang="en-US" altLang="zh-CN" dirty="0">
                <a:latin typeface="方正超粗黑_GBK" panose="03000509000000000000" pitchFamily="65" charset="-122"/>
                <a:ea typeface="方正超粗黑_GBK" panose="03000509000000000000" pitchFamily="65" charset="-122"/>
              </a:rPr>
              <a:t>3</a:t>
            </a:r>
            <a:r>
              <a:rPr lang="zh-CN" altLang="en-US" dirty="0">
                <a:latin typeface="方正超粗黑_GBK" panose="03000509000000000000" pitchFamily="65" charset="-122"/>
                <a:ea typeface="方正超粗黑_GBK" panose="03000509000000000000" pitchFamily="65" charset="-122"/>
              </a:rPr>
              <a:t>号轴承滑油喷嘴）</a:t>
            </a:r>
            <a:endParaRPr lang="zh-CN" altLang="en-US" dirty="0" smtClean="0">
              <a:latin typeface="方正超粗黑_GBK" panose="03000509000000000000" pitchFamily="65" charset="-122"/>
              <a:ea typeface="方正超粗黑_GBK" panose="03000509000000000000" pitchFamily="65" charset="-122"/>
            </a:endParaRPr>
          </a:p>
        </p:txBody>
      </p:sp>
      <p:sp>
        <p:nvSpPr>
          <p:cNvPr id="7" name="圆角矩形 6"/>
          <p:cNvSpPr/>
          <p:nvPr/>
        </p:nvSpPr>
        <p:spPr>
          <a:xfrm>
            <a:off x="327803" y="6095746"/>
            <a:ext cx="741872" cy="615682"/>
          </a:xfrm>
          <a:prstGeom prst="round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 name="直接箭头连接符 4"/>
          <p:cNvCxnSpPr/>
          <p:nvPr/>
        </p:nvCxnSpPr>
        <p:spPr>
          <a:xfrm flipV="1">
            <a:off x="1155940" y="6249763"/>
            <a:ext cx="879894" cy="254554"/>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6" name="椭圆 5"/>
          <p:cNvSpPr/>
          <p:nvPr/>
        </p:nvSpPr>
        <p:spPr>
          <a:xfrm>
            <a:off x="2156604" y="5658928"/>
            <a:ext cx="905773" cy="923027"/>
          </a:xfrm>
          <a:prstGeom prst="ellipse">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65365" y="2545575"/>
            <a:ext cx="5108100" cy="3044345"/>
          </a:xfrm>
          <a:prstGeom prst="rect">
            <a:avLst/>
          </a:prstGeom>
        </p:spPr>
      </p:pic>
      <p:sp>
        <p:nvSpPr>
          <p:cNvPr id="12" name="下箭头 11"/>
          <p:cNvSpPr/>
          <p:nvPr/>
        </p:nvSpPr>
        <p:spPr>
          <a:xfrm rot="15934849">
            <a:off x="1580944" y="2912771"/>
            <a:ext cx="345057" cy="289443"/>
          </a:xfrm>
          <a:prstGeom prst="downArrow">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07075002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滑</a:t>
            </a:r>
            <a:r>
              <a:rPr lang="zh-CN" altLang="en-US" dirty="0" smtClean="0"/>
              <a:t>油压力指示</a:t>
            </a:r>
            <a:endParaRPr lang="zh-CN" altLang="en-US" dirty="0"/>
          </a:p>
        </p:txBody>
      </p:sp>
      <p:sp>
        <p:nvSpPr>
          <p:cNvPr id="3" name="内容占位符 2"/>
          <p:cNvSpPr>
            <a:spLocks noGrp="1"/>
          </p:cNvSpPr>
          <p:nvPr>
            <p:ph idx="1"/>
          </p:nvPr>
        </p:nvSpPr>
        <p:spPr/>
        <p:txBody>
          <a:bodyPr>
            <a:normAutofit/>
          </a:bodyPr>
          <a:lstStyle/>
          <a:p>
            <a:r>
              <a:rPr lang="zh-CN" altLang="en-US" dirty="0" smtClean="0"/>
              <a:t>红</a:t>
            </a:r>
            <a:r>
              <a:rPr lang="zh-CN" altLang="en-US" dirty="0"/>
              <a:t>色的标线表示滑油压力的红色极限。如果滑油压力显示在琥珀色极限和红色极限之间，则数字显示器和围绕数字显示的方框都是琥珀色的，滑油压力是在警戒的范围；如果滑油压力在红标线极限下面显示，则数字显示器和围绕数字显示的方框都是红色的，滑油压力是在超出极限范围的。</a:t>
            </a:r>
          </a:p>
          <a:p>
            <a:r>
              <a:rPr lang="zh-CN" altLang="en-US" dirty="0"/>
              <a:t>当滑油压力小于红标线极限时，</a:t>
            </a:r>
            <a:r>
              <a:rPr lang="en-US" altLang="zh-CN" dirty="0"/>
              <a:t>EEC</a:t>
            </a:r>
            <a:r>
              <a:rPr lang="zh-CN" altLang="en-US" dirty="0"/>
              <a:t>发送一个信号至</a:t>
            </a:r>
            <a:r>
              <a:rPr lang="en-US" altLang="zh-CN" dirty="0"/>
              <a:t>DEU</a:t>
            </a:r>
            <a:r>
              <a:rPr lang="zh-CN" altLang="en-US" dirty="0"/>
              <a:t>。这个使显示装置显示琥珀色的滑油压力低信息。每台发动机有一个琥珀色的滑油压力低信息。滑油压力低信息在主发动机显示装置上显示。</a:t>
            </a:r>
          </a:p>
          <a:p>
            <a:endParaRPr lang="zh-CN" altLang="en-US" dirty="0"/>
          </a:p>
        </p:txBody>
      </p:sp>
    </p:spTree>
    <p:extLst>
      <p:ext uri="{BB962C8B-B14F-4D97-AF65-F5344CB8AC3E}">
        <p14:creationId xmlns:p14="http://schemas.microsoft.com/office/powerpoint/2010/main" val="85267065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636765" y="340680"/>
            <a:ext cx="5115840" cy="6093749"/>
          </a:xfrm>
          <a:prstGeom prst="rect">
            <a:avLst/>
          </a:prstGeom>
        </p:spPr>
      </p:pic>
      <p:pic>
        <p:nvPicPr>
          <p:cNvPr id="5" name="图片 4"/>
          <p:cNvPicPr>
            <a:picLocks noChangeAspect="1"/>
          </p:cNvPicPr>
          <p:nvPr/>
        </p:nvPicPr>
        <p:blipFill>
          <a:blip r:embed="rId3"/>
          <a:stretch>
            <a:fillRect/>
          </a:stretch>
        </p:blipFill>
        <p:spPr>
          <a:xfrm>
            <a:off x="7450503" y="340679"/>
            <a:ext cx="4160651" cy="4166083"/>
          </a:xfrm>
          <a:prstGeom prst="rect">
            <a:avLst/>
          </a:prstGeom>
        </p:spPr>
      </p:pic>
      <p:pic>
        <p:nvPicPr>
          <p:cNvPr id="3" name="图片 2"/>
          <p:cNvPicPr>
            <a:picLocks noChangeAspect="1"/>
          </p:cNvPicPr>
          <p:nvPr/>
        </p:nvPicPr>
        <p:blipFill>
          <a:blip r:embed="rId4"/>
          <a:stretch>
            <a:fillRect/>
          </a:stretch>
        </p:blipFill>
        <p:spPr>
          <a:xfrm>
            <a:off x="7209806" y="4596643"/>
            <a:ext cx="4713198" cy="1837786"/>
          </a:xfrm>
          <a:prstGeom prst="rect">
            <a:avLst/>
          </a:prstGeom>
        </p:spPr>
      </p:pic>
      <p:sp>
        <p:nvSpPr>
          <p:cNvPr id="7" name="圆角矩形 6"/>
          <p:cNvSpPr/>
          <p:nvPr/>
        </p:nvSpPr>
        <p:spPr>
          <a:xfrm>
            <a:off x="7242055" y="5213861"/>
            <a:ext cx="2057219" cy="1220567"/>
          </a:xfrm>
          <a:prstGeom prst="round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379561" y="1259344"/>
            <a:ext cx="1015663" cy="4339313"/>
          </a:xfrm>
          <a:prstGeom prst="rect">
            <a:avLst/>
          </a:prstGeom>
          <a:solidFill>
            <a:schemeClr val="bg2"/>
          </a:solidFill>
        </p:spPr>
        <p:txBody>
          <a:bodyPr vert="eaVert" wrap="square" rtlCol="0">
            <a:spAutoFit/>
          </a:bodyPr>
          <a:lstStyle/>
          <a:p>
            <a:pPr algn="ctr"/>
            <a:r>
              <a:rPr lang="zh-CN" altLang="en-US" sz="5400" dirty="0">
                <a:solidFill>
                  <a:srgbClr val="FF0000"/>
                </a:solidFill>
                <a:latin typeface="方正超粗黑_GBK" panose="03000509000000000000" pitchFamily="65" charset="-122"/>
                <a:ea typeface="方正超粗黑_GBK" panose="03000509000000000000" pitchFamily="65" charset="-122"/>
              </a:rPr>
              <a:t>滑</a:t>
            </a:r>
            <a:r>
              <a:rPr lang="zh-CN" altLang="en-US" sz="5400" dirty="0" smtClean="0">
                <a:solidFill>
                  <a:srgbClr val="FF0000"/>
                </a:solidFill>
                <a:latin typeface="方正超粗黑_GBK" panose="03000509000000000000" pitchFamily="65" charset="-122"/>
                <a:ea typeface="方正超粗黑_GBK" panose="03000509000000000000" pitchFamily="65" charset="-122"/>
              </a:rPr>
              <a:t>油系统指示</a:t>
            </a:r>
            <a:endParaRPr lang="zh-CN" altLang="en-US" sz="5400" dirty="0">
              <a:solidFill>
                <a:srgbClr val="FF0000"/>
              </a:solidFill>
              <a:latin typeface="方正超粗黑_GBK" panose="03000509000000000000" pitchFamily="65" charset="-122"/>
              <a:ea typeface="方正超粗黑_GBK" panose="03000509000000000000" pitchFamily="65" charset="-122"/>
            </a:endParaRPr>
          </a:p>
        </p:txBody>
      </p:sp>
      <p:sp>
        <p:nvSpPr>
          <p:cNvPr id="10" name="文本框 9"/>
          <p:cNvSpPr txBox="1"/>
          <p:nvPr/>
        </p:nvSpPr>
        <p:spPr>
          <a:xfrm>
            <a:off x="7893170" y="3429000"/>
            <a:ext cx="1155939" cy="646331"/>
          </a:xfrm>
          <a:prstGeom prst="rect">
            <a:avLst/>
          </a:prstGeom>
          <a:solidFill>
            <a:schemeClr val="bg2"/>
          </a:solidFill>
        </p:spPr>
        <p:txBody>
          <a:bodyPr wrap="square" rtlCol="0">
            <a:spAutoFit/>
          </a:bodyPr>
          <a:lstStyle/>
          <a:p>
            <a:r>
              <a:rPr lang="zh-CN" altLang="en-US" dirty="0" smtClean="0">
                <a:latin typeface="方正超粗黑_GBK" panose="03000509000000000000" pitchFamily="65" charset="-122"/>
                <a:ea typeface="方正超粗黑_GBK" panose="03000509000000000000" pitchFamily="65" charset="-122"/>
              </a:rPr>
              <a:t>主发动机</a:t>
            </a:r>
            <a:endParaRPr lang="en-US" altLang="zh-CN" dirty="0" smtClean="0">
              <a:latin typeface="方正超粗黑_GBK" panose="03000509000000000000" pitchFamily="65" charset="-122"/>
              <a:ea typeface="方正超粗黑_GBK" panose="03000509000000000000" pitchFamily="65" charset="-122"/>
            </a:endParaRPr>
          </a:p>
          <a:p>
            <a:r>
              <a:rPr lang="zh-CN" altLang="en-US" dirty="0" smtClean="0">
                <a:latin typeface="方正超粗黑_GBK" panose="03000509000000000000" pitchFamily="65" charset="-122"/>
                <a:ea typeface="方正超粗黑_GBK" panose="03000509000000000000" pitchFamily="65" charset="-122"/>
              </a:rPr>
              <a:t>显示组件</a:t>
            </a:r>
            <a:endParaRPr lang="zh-CN" altLang="en-US" dirty="0" smtClean="0">
              <a:latin typeface="方正超粗黑_GBK" panose="03000509000000000000" pitchFamily="65" charset="-122"/>
              <a:ea typeface="方正超粗黑_GBK" panose="03000509000000000000" pitchFamily="65" charset="-122"/>
            </a:endParaRPr>
          </a:p>
        </p:txBody>
      </p:sp>
      <p:sp>
        <p:nvSpPr>
          <p:cNvPr id="12" name="圆角矩形 11"/>
          <p:cNvSpPr/>
          <p:nvPr/>
        </p:nvSpPr>
        <p:spPr>
          <a:xfrm>
            <a:off x="9865785" y="5177814"/>
            <a:ext cx="2057219" cy="1220567"/>
          </a:xfrm>
          <a:prstGeom prst="round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63831597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2550" y="173221"/>
            <a:ext cx="9486900" cy="5654040"/>
          </a:xfrm>
          <a:prstGeom prst="rect">
            <a:avLst/>
          </a:prstGeom>
        </p:spPr>
      </p:pic>
      <p:sp>
        <p:nvSpPr>
          <p:cNvPr id="10" name="文本框 9"/>
          <p:cNvSpPr txBox="1"/>
          <p:nvPr/>
        </p:nvSpPr>
        <p:spPr>
          <a:xfrm>
            <a:off x="3532112" y="5788098"/>
            <a:ext cx="5127777" cy="923330"/>
          </a:xfrm>
          <a:prstGeom prst="rect">
            <a:avLst/>
          </a:prstGeom>
          <a:solidFill>
            <a:schemeClr val="bg2"/>
          </a:solidFill>
        </p:spPr>
        <p:txBody>
          <a:bodyPr vert="horz" wrap="square" rtlCol="0">
            <a:spAutoFit/>
          </a:bodyPr>
          <a:lstStyle/>
          <a:p>
            <a:pPr algn="ctr"/>
            <a:r>
              <a:rPr lang="zh-CN" altLang="en-US" sz="5400" dirty="0" smtClean="0">
                <a:solidFill>
                  <a:srgbClr val="FF0000"/>
                </a:solidFill>
                <a:latin typeface="方正超粗黑_GBK" panose="03000509000000000000" pitchFamily="65" charset="-122"/>
                <a:ea typeface="方正超粗黑_GBK" panose="03000509000000000000" pitchFamily="65" charset="-122"/>
              </a:rPr>
              <a:t>滑</a:t>
            </a:r>
            <a:r>
              <a:rPr lang="zh-CN" altLang="en-US" sz="5400" dirty="0" smtClean="0">
                <a:solidFill>
                  <a:srgbClr val="FF0000"/>
                </a:solidFill>
                <a:latin typeface="方正超粗黑_GBK" panose="03000509000000000000" pitchFamily="65" charset="-122"/>
                <a:ea typeface="方正超粗黑_GBK" panose="03000509000000000000" pitchFamily="65" charset="-122"/>
              </a:rPr>
              <a:t>油温度传感器</a:t>
            </a:r>
            <a:endParaRPr lang="zh-CN" altLang="en-US" sz="5400" dirty="0">
              <a:solidFill>
                <a:srgbClr val="FF0000"/>
              </a:solidFill>
              <a:latin typeface="方正超粗黑_GBK" panose="03000509000000000000" pitchFamily="65" charset="-122"/>
              <a:ea typeface="方正超粗黑_GBK" panose="03000509000000000000" pitchFamily="65" charset="-122"/>
            </a:endParaRPr>
          </a:p>
        </p:txBody>
      </p:sp>
      <p:sp>
        <p:nvSpPr>
          <p:cNvPr id="8" name="文本框 7"/>
          <p:cNvSpPr txBox="1"/>
          <p:nvPr/>
        </p:nvSpPr>
        <p:spPr>
          <a:xfrm>
            <a:off x="6441058" y="285364"/>
            <a:ext cx="2892723" cy="1200329"/>
          </a:xfrm>
          <a:prstGeom prst="rect">
            <a:avLst/>
          </a:prstGeom>
          <a:solidFill>
            <a:schemeClr val="bg2"/>
          </a:solidFill>
        </p:spPr>
        <p:txBody>
          <a:bodyPr wrap="square" rtlCol="0">
            <a:spAutoFit/>
          </a:bodyPr>
          <a:lstStyle/>
          <a:p>
            <a:r>
              <a:rPr lang="zh-CN" altLang="en-US" dirty="0">
                <a:latin typeface="方正超粗黑_GBK" panose="03000509000000000000" pitchFamily="65" charset="-122"/>
                <a:ea typeface="方正超粗黑_GBK" panose="03000509000000000000" pitchFamily="65" charset="-122"/>
              </a:rPr>
              <a:t>滑油温度传感器测量在润滑组件出口处的滑油温</a:t>
            </a:r>
            <a:r>
              <a:rPr lang="zh-CN" altLang="en-US" dirty="0" smtClean="0">
                <a:latin typeface="方正超粗黑_GBK" panose="03000509000000000000" pitchFamily="65" charset="-122"/>
                <a:ea typeface="方正超粗黑_GBK" panose="03000509000000000000" pitchFamily="65" charset="-122"/>
              </a:rPr>
              <a:t>度，在</a:t>
            </a:r>
            <a:r>
              <a:rPr lang="zh-CN" altLang="en-US" dirty="0">
                <a:latin typeface="方正超粗黑_GBK" panose="03000509000000000000" pitchFamily="65" charset="-122"/>
                <a:ea typeface="方正超粗黑_GBK" panose="03000509000000000000" pitchFamily="65" charset="-122"/>
              </a:rPr>
              <a:t>前集油槽和转换齿轮箱供油管获得滑油温度数据</a:t>
            </a:r>
            <a:endParaRPr lang="zh-CN" altLang="en-US" dirty="0" smtClean="0">
              <a:latin typeface="方正超粗黑_GBK" panose="03000509000000000000" pitchFamily="65" charset="-122"/>
              <a:ea typeface="方正超粗黑_GBK" panose="03000509000000000000" pitchFamily="65" charset="-122"/>
            </a:endParaRPr>
          </a:p>
        </p:txBody>
      </p:sp>
      <p:sp>
        <p:nvSpPr>
          <p:cNvPr id="6" name="圆角矩形 5"/>
          <p:cNvSpPr/>
          <p:nvPr/>
        </p:nvSpPr>
        <p:spPr>
          <a:xfrm>
            <a:off x="5589916" y="2038133"/>
            <a:ext cx="690114" cy="962108"/>
          </a:xfrm>
          <a:prstGeom prst="round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89068943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滑油温度指示</a:t>
            </a:r>
          </a:p>
        </p:txBody>
      </p:sp>
      <p:sp>
        <p:nvSpPr>
          <p:cNvPr id="3" name="内容占位符 2"/>
          <p:cNvSpPr>
            <a:spLocks noGrp="1"/>
          </p:cNvSpPr>
          <p:nvPr>
            <p:ph idx="1"/>
          </p:nvPr>
        </p:nvSpPr>
        <p:spPr/>
        <p:txBody>
          <a:bodyPr/>
          <a:lstStyle/>
          <a:p>
            <a:r>
              <a:rPr lang="zh-CN" altLang="en-US" dirty="0" smtClean="0"/>
              <a:t>滑</a:t>
            </a:r>
            <a:r>
              <a:rPr lang="zh-CN" altLang="en-US" dirty="0"/>
              <a:t>油温度指示系统在显示组件（</a:t>
            </a:r>
            <a:r>
              <a:rPr lang="en-US" altLang="zh-CN" dirty="0"/>
              <a:t>DU</a:t>
            </a:r>
            <a:r>
              <a:rPr lang="zh-CN" altLang="en-US" dirty="0"/>
              <a:t>）上显示发动机滑油温度数据</a:t>
            </a:r>
            <a:r>
              <a:rPr lang="zh-CN" altLang="en-US" dirty="0" smtClean="0"/>
              <a:t>。</a:t>
            </a:r>
            <a:endParaRPr lang="en-US" altLang="zh-CN" dirty="0" smtClean="0"/>
          </a:p>
          <a:p>
            <a:r>
              <a:rPr lang="zh-CN" altLang="en-US" dirty="0" smtClean="0"/>
              <a:t>滑</a:t>
            </a:r>
            <a:r>
              <a:rPr lang="zh-CN" altLang="en-US" dirty="0"/>
              <a:t>油温度指示系统使用一个滑油温度传感器测量在润滑组件出口处的滑油温度</a:t>
            </a:r>
            <a:r>
              <a:rPr lang="zh-CN" altLang="en-US" dirty="0" smtClean="0"/>
              <a:t>。</a:t>
            </a:r>
            <a:endParaRPr lang="en-US" altLang="zh-CN" dirty="0" smtClean="0"/>
          </a:p>
          <a:p>
            <a:r>
              <a:rPr lang="zh-CN" altLang="en-US" dirty="0" smtClean="0"/>
              <a:t>滑</a:t>
            </a:r>
            <a:r>
              <a:rPr lang="zh-CN" altLang="en-US" dirty="0"/>
              <a:t>油温度传感器通过</a:t>
            </a:r>
            <a:r>
              <a:rPr lang="en-US" altLang="zh-CN" dirty="0"/>
              <a:t>EEC</a:t>
            </a:r>
            <a:r>
              <a:rPr lang="zh-CN" altLang="en-US" dirty="0"/>
              <a:t>发送滑油温度数据到</a:t>
            </a:r>
            <a:r>
              <a:rPr lang="en-US" altLang="zh-CN" dirty="0"/>
              <a:t>DEU</a:t>
            </a:r>
            <a:r>
              <a:rPr lang="zh-CN" altLang="en-US" dirty="0" smtClean="0"/>
              <a:t>。</a:t>
            </a:r>
            <a:endParaRPr lang="en-US" altLang="zh-CN" dirty="0" smtClean="0"/>
          </a:p>
          <a:p>
            <a:r>
              <a:rPr lang="zh-CN" altLang="en-US" dirty="0" smtClean="0"/>
              <a:t>滑</a:t>
            </a:r>
            <a:r>
              <a:rPr lang="zh-CN" altLang="en-US" dirty="0"/>
              <a:t>油温度传感器在一个单个壳体内有两个传感元件，每一个元件连接至</a:t>
            </a:r>
            <a:r>
              <a:rPr lang="en-US" altLang="zh-CN" dirty="0"/>
              <a:t>EEC</a:t>
            </a:r>
            <a:r>
              <a:rPr lang="zh-CN" altLang="en-US" dirty="0"/>
              <a:t>的一个通道，两个通道只有一个电接头。</a:t>
            </a:r>
          </a:p>
          <a:p>
            <a:endParaRPr lang="zh-CN" altLang="en-US" dirty="0"/>
          </a:p>
        </p:txBody>
      </p:sp>
    </p:spTree>
    <p:extLst>
      <p:ext uri="{BB962C8B-B14F-4D97-AF65-F5344CB8AC3E}">
        <p14:creationId xmlns:p14="http://schemas.microsoft.com/office/powerpoint/2010/main" val="350813666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滑油温度指示</a:t>
            </a:r>
          </a:p>
        </p:txBody>
      </p:sp>
      <p:sp>
        <p:nvSpPr>
          <p:cNvPr id="3" name="内容占位符 2"/>
          <p:cNvSpPr>
            <a:spLocks noGrp="1"/>
          </p:cNvSpPr>
          <p:nvPr>
            <p:ph idx="1"/>
          </p:nvPr>
        </p:nvSpPr>
        <p:spPr/>
        <p:txBody>
          <a:bodyPr/>
          <a:lstStyle/>
          <a:p>
            <a:r>
              <a:rPr lang="zh-CN" altLang="en-US" dirty="0"/>
              <a:t>在每台指示器上一个指针以摄氏度为单位显示滑油温度，每个垂直的指示器有两个分度标记</a:t>
            </a:r>
            <a:r>
              <a:rPr lang="zh-CN" altLang="en-US" dirty="0" smtClean="0"/>
              <a:t>。</a:t>
            </a:r>
            <a:endParaRPr lang="en-US" altLang="zh-CN" dirty="0" smtClean="0"/>
          </a:p>
          <a:p>
            <a:r>
              <a:rPr lang="zh-CN" altLang="en-US" dirty="0" smtClean="0"/>
              <a:t>琥</a:t>
            </a:r>
            <a:r>
              <a:rPr lang="zh-CN" altLang="en-US" dirty="0"/>
              <a:t>珀色的分度标记是滑油温度琥珀色极限</a:t>
            </a:r>
            <a:r>
              <a:rPr lang="zh-CN" altLang="en-US" dirty="0" smtClean="0"/>
              <a:t>；</a:t>
            </a:r>
            <a:endParaRPr lang="en-US" altLang="zh-CN" dirty="0" smtClean="0"/>
          </a:p>
          <a:p>
            <a:r>
              <a:rPr lang="zh-CN" altLang="en-US" dirty="0" smtClean="0"/>
              <a:t>红</a:t>
            </a:r>
            <a:r>
              <a:rPr lang="zh-CN" altLang="en-US" dirty="0"/>
              <a:t>色分度标记显示滑油温度的红标线极限</a:t>
            </a:r>
            <a:r>
              <a:rPr lang="zh-CN" altLang="en-US" dirty="0" smtClean="0"/>
              <a:t>。</a:t>
            </a:r>
            <a:endParaRPr lang="en-US" altLang="zh-CN" dirty="0" smtClean="0"/>
          </a:p>
          <a:p>
            <a:r>
              <a:rPr lang="zh-CN" altLang="en-US" dirty="0" smtClean="0"/>
              <a:t>如</a:t>
            </a:r>
            <a:r>
              <a:rPr lang="zh-CN" altLang="en-US" dirty="0"/>
              <a:t>果滑油温度是在琥珀色极限和红标线极限之间，数字显示和围绕数字显示的方框是琥珀色的，滑油温度是在警戒的范围内</a:t>
            </a:r>
            <a:r>
              <a:rPr lang="zh-CN" altLang="en-US" dirty="0" smtClean="0"/>
              <a:t>；</a:t>
            </a:r>
            <a:endParaRPr lang="en-US" altLang="zh-CN" dirty="0" smtClean="0"/>
          </a:p>
          <a:p>
            <a:r>
              <a:rPr lang="zh-CN" altLang="en-US" dirty="0" smtClean="0"/>
              <a:t>如</a:t>
            </a:r>
            <a:r>
              <a:rPr lang="zh-CN" altLang="en-US" dirty="0"/>
              <a:t>果滑油温度是大于红标线极限，则数字显示和围绕数字显示的方框是红色的。滑油温度是在超出极限外的范围内。</a:t>
            </a:r>
          </a:p>
        </p:txBody>
      </p:sp>
    </p:spTree>
    <p:extLst>
      <p:ext uri="{BB962C8B-B14F-4D97-AF65-F5344CB8AC3E}">
        <p14:creationId xmlns:p14="http://schemas.microsoft.com/office/powerpoint/2010/main" val="148849668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滑油滤旁通警告</a:t>
            </a:r>
          </a:p>
        </p:txBody>
      </p:sp>
      <p:sp>
        <p:nvSpPr>
          <p:cNvPr id="3" name="内容占位符 2"/>
          <p:cNvSpPr>
            <a:spLocks noGrp="1"/>
          </p:cNvSpPr>
          <p:nvPr>
            <p:ph idx="1"/>
          </p:nvPr>
        </p:nvSpPr>
        <p:spPr/>
        <p:txBody>
          <a:bodyPr/>
          <a:lstStyle/>
          <a:p>
            <a:r>
              <a:rPr lang="zh-CN" altLang="en-US" dirty="0"/>
              <a:t>滑油滤旁通警告系统在显示装置上显示回油滤状况信息。滑油滤旁通指示系统使用一个回油滤压差电门，在滑油滤旁通阀打开前，回油滤压差电门闭合。回油滤压差电门通过</a:t>
            </a:r>
            <a:r>
              <a:rPr lang="en-US" altLang="zh-CN" dirty="0"/>
              <a:t>EEC</a:t>
            </a:r>
            <a:r>
              <a:rPr lang="zh-CN" altLang="en-US" dirty="0"/>
              <a:t>发送回油滤旁能信息至</a:t>
            </a:r>
            <a:r>
              <a:rPr lang="en-US" altLang="zh-CN" dirty="0"/>
              <a:t>DEU</a:t>
            </a:r>
            <a:r>
              <a:rPr lang="zh-CN" altLang="en-US" dirty="0"/>
              <a:t>。回油滤压差电门通过一个单个的接头与</a:t>
            </a:r>
            <a:r>
              <a:rPr lang="en-US" altLang="zh-CN" dirty="0"/>
              <a:t>EEC</a:t>
            </a:r>
            <a:r>
              <a:rPr lang="zh-CN" altLang="en-US" dirty="0"/>
              <a:t>连接。回油滤有回油滤压差电门。</a:t>
            </a:r>
          </a:p>
          <a:p>
            <a:r>
              <a:rPr lang="zh-CN" altLang="en-US" dirty="0"/>
              <a:t>回油滤压差电门监控在回油滤进口和出口之间的滑油压力差。</a:t>
            </a:r>
            <a:r>
              <a:rPr lang="en-US" altLang="zh-CN" dirty="0"/>
              <a:t>DEU </a:t>
            </a:r>
            <a:r>
              <a:rPr lang="zh-CN" altLang="en-US" dirty="0"/>
              <a:t>通常在主发动机显示器上显示滑油滤旁通信息。当回油滤压差电门闭合，</a:t>
            </a:r>
            <a:r>
              <a:rPr lang="en-US" altLang="zh-CN" dirty="0"/>
              <a:t>EEC </a:t>
            </a:r>
            <a:r>
              <a:rPr lang="zh-CN" altLang="en-US" dirty="0"/>
              <a:t>发送一个信号至</a:t>
            </a:r>
            <a:r>
              <a:rPr lang="en-US" altLang="zh-CN" dirty="0"/>
              <a:t>DEU</a:t>
            </a:r>
            <a:r>
              <a:rPr lang="zh-CN" altLang="en-US" dirty="0"/>
              <a:t>。</a:t>
            </a:r>
            <a:r>
              <a:rPr lang="en-US" altLang="zh-CN" dirty="0"/>
              <a:t>DEU</a:t>
            </a:r>
            <a:r>
              <a:rPr lang="zh-CN" altLang="en-US" dirty="0"/>
              <a:t>产生一个信息显示在主发动机显示器上。</a:t>
            </a:r>
            <a:r>
              <a:rPr lang="en-US" altLang="zh-CN" dirty="0"/>
              <a:t>DU</a:t>
            </a:r>
            <a:r>
              <a:rPr lang="zh-CN" altLang="en-US" dirty="0"/>
              <a:t>显示信息</a:t>
            </a:r>
            <a:r>
              <a:rPr lang="en-US" altLang="zh-CN" dirty="0"/>
              <a:t>OIL FILTER BYPASS</a:t>
            </a:r>
            <a:r>
              <a:rPr lang="zh-CN" altLang="en-US" dirty="0"/>
              <a:t>（滑油滤旁通）。</a:t>
            </a:r>
          </a:p>
          <a:p>
            <a:endParaRPr lang="zh-CN" altLang="en-US" dirty="0"/>
          </a:p>
        </p:txBody>
      </p:sp>
    </p:spTree>
    <p:extLst>
      <p:ext uri="{BB962C8B-B14F-4D97-AF65-F5344CB8AC3E}">
        <p14:creationId xmlns:p14="http://schemas.microsoft.com/office/powerpoint/2010/main" val="186027124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a:blip r:embed="rId2"/>
          <a:stretch>
            <a:fillRect/>
          </a:stretch>
        </p:blipFill>
        <p:spPr>
          <a:xfrm>
            <a:off x="7487527" y="133714"/>
            <a:ext cx="3298885" cy="5063852"/>
          </a:xfrm>
          <a:prstGeom prst="rect">
            <a:avLst/>
          </a:prstGeom>
          <a:ln w="38100">
            <a:solidFill>
              <a:schemeClr val="accent4"/>
            </a:solidFill>
          </a:ln>
        </p:spPr>
      </p:pic>
      <p:pic>
        <p:nvPicPr>
          <p:cNvPr id="12" name="图片 11"/>
          <p:cNvPicPr>
            <a:picLocks noChangeAspect="1"/>
          </p:cNvPicPr>
          <p:nvPr/>
        </p:nvPicPr>
        <p:blipFill>
          <a:blip r:embed="rId3"/>
          <a:stretch>
            <a:fillRect/>
          </a:stretch>
        </p:blipFill>
        <p:spPr>
          <a:xfrm>
            <a:off x="162541" y="118686"/>
            <a:ext cx="6584146" cy="6592742"/>
          </a:xfrm>
          <a:prstGeom prst="rect">
            <a:avLst/>
          </a:prstGeom>
        </p:spPr>
      </p:pic>
      <p:cxnSp>
        <p:nvCxnSpPr>
          <p:cNvPr id="4" name="直接箭头连接符 3"/>
          <p:cNvCxnSpPr>
            <a:stCxn id="10" idx="0"/>
          </p:cNvCxnSpPr>
          <p:nvPr/>
        </p:nvCxnSpPr>
        <p:spPr>
          <a:xfrm flipH="1" flipV="1">
            <a:off x="5995361" y="1388854"/>
            <a:ext cx="359476" cy="953620"/>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8" name="椭圆 7"/>
          <p:cNvSpPr/>
          <p:nvPr/>
        </p:nvSpPr>
        <p:spPr>
          <a:xfrm>
            <a:off x="1975449" y="5637360"/>
            <a:ext cx="905773" cy="923027"/>
          </a:xfrm>
          <a:prstGeom prst="ellipse">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6963707" y="5773509"/>
            <a:ext cx="4884173" cy="923330"/>
          </a:xfrm>
          <a:prstGeom prst="rect">
            <a:avLst/>
          </a:prstGeom>
          <a:solidFill>
            <a:schemeClr val="bg2"/>
          </a:solidFill>
        </p:spPr>
        <p:txBody>
          <a:bodyPr vert="horz" wrap="square" rtlCol="0">
            <a:spAutoFit/>
          </a:bodyPr>
          <a:lstStyle/>
          <a:p>
            <a:pPr algn="ctr"/>
            <a:r>
              <a:rPr lang="zh-CN" altLang="en-US" sz="5400" dirty="0" smtClean="0">
                <a:solidFill>
                  <a:srgbClr val="FF0000"/>
                </a:solidFill>
                <a:latin typeface="方正超粗黑_GBK" panose="03000509000000000000" pitchFamily="65" charset="-122"/>
                <a:ea typeface="方正超粗黑_GBK" panose="03000509000000000000" pitchFamily="65" charset="-122"/>
              </a:rPr>
              <a:t>油滤旁通警告</a:t>
            </a:r>
            <a:endParaRPr lang="zh-CN" altLang="en-US" sz="5400" dirty="0">
              <a:solidFill>
                <a:srgbClr val="FF0000"/>
              </a:solidFill>
              <a:latin typeface="方正超粗黑_GBK" panose="03000509000000000000" pitchFamily="65" charset="-122"/>
              <a:ea typeface="方正超粗黑_GBK" panose="03000509000000000000" pitchFamily="65" charset="-122"/>
            </a:endParaRPr>
          </a:p>
        </p:txBody>
      </p:sp>
      <p:sp>
        <p:nvSpPr>
          <p:cNvPr id="10" name="文本框 9"/>
          <p:cNvSpPr txBox="1"/>
          <p:nvPr/>
        </p:nvSpPr>
        <p:spPr>
          <a:xfrm>
            <a:off x="5799113" y="2342474"/>
            <a:ext cx="1111447" cy="646331"/>
          </a:xfrm>
          <a:prstGeom prst="rect">
            <a:avLst/>
          </a:prstGeom>
          <a:solidFill>
            <a:schemeClr val="bg2"/>
          </a:solidFill>
        </p:spPr>
        <p:txBody>
          <a:bodyPr wrap="square" rtlCol="0">
            <a:spAutoFit/>
          </a:bodyPr>
          <a:lstStyle/>
          <a:p>
            <a:pPr algn="ctr"/>
            <a:r>
              <a:rPr lang="zh-CN" altLang="en-US" dirty="0" smtClean="0">
                <a:latin typeface="方正超粗黑_GBK" panose="03000509000000000000" pitchFamily="65" charset="-122"/>
                <a:ea typeface="方正超粗黑_GBK" panose="03000509000000000000" pitchFamily="65" charset="-122"/>
              </a:rPr>
              <a:t>滑油滤</a:t>
            </a:r>
            <a:endParaRPr lang="en-US" altLang="zh-CN" dirty="0" smtClean="0">
              <a:latin typeface="方正超粗黑_GBK" panose="03000509000000000000" pitchFamily="65" charset="-122"/>
              <a:ea typeface="方正超粗黑_GBK" panose="03000509000000000000" pitchFamily="65" charset="-122"/>
            </a:endParaRPr>
          </a:p>
          <a:p>
            <a:pPr algn="ctr"/>
            <a:r>
              <a:rPr lang="zh-CN" altLang="en-US" dirty="0" smtClean="0">
                <a:latin typeface="方正超粗黑_GBK" panose="03000509000000000000" pitchFamily="65" charset="-122"/>
                <a:ea typeface="方正超粗黑_GBK" panose="03000509000000000000" pitchFamily="65" charset="-122"/>
              </a:rPr>
              <a:t>旁通指示</a:t>
            </a:r>
            <a:endParaRPr lang="zh-CN" altLang="en-US" dirty="0" smtClean="0">
              <a:latin typeface="方正超粗黑_GBK" panose="03000509000000000000" pitchFamily="65" charset="-122"/>
              <a:ea typeface="方正超粗黑_GBK" panose="03000509000000000000" pitchFamily="65" charset="-122"/>
            </a:endParaRPr>
          </a:p>
        </p:txBody>
      </p:sp>
      <p:sp>
        <p:nvSpPr>
          <p:cNvPr id="14" name="文本框 13"/>
          <p:cNvSpPr txBox="1"/>
          <p:nvPr/>
        </p:nvSpPr>
        <p:spPr>
          <a:xfrm>
            <a:off x="10553521" y="455227"/>
            <a:ext cx="894272" cy="369332"/>
          </a:xfrm>
          <a:prstGeom prst="rect">
            <a:avLst/>
          </a:prstGeom>
          <a:solidFill>
            <a:schemeClr val="bg2"/>
          </a:solidFill>
        </p:spPr>
        <p:txBody>
          <a:bodyPr wrap="square" rtlCol="0">
            <a:spAutoFit/>
          </a:bodyPr>
          <a:lstStyle/>
          <a:p>
            <a:r>
              <a:rPr lang="zh-CN" altLang="en-US" dirty="0">
                <a:latin typeface="方正超粗黑_GBK" panose="03000509000000000000" pitchFamily="65" charset="-122"/>
                <a:ea typeface="方正超粗黑_GBK" panose="03000509000000000000" pitchFamily="65" charset="-122"/>
              </a:rPr>
              <a:t>回油</a:t>
            </a:r>
            <a:r>
              <a:rPr lang="zh-CN" altLang="en-US" dirty="0" smtClean="0">
                <a:latin typeface="方正超粗黑_GBK" panose="03000509000000000000" pitchFamily="65" charset="-122"/>
                <a:ea typeface="方正超粗黑_GBK" panose="03000509000000000000" pitchFamily="65" charset="-122"/>
              </a:rPr>
              <a:t>滤</a:t>
            </a:r>
            <a:endParaRPr lang="zh-CN" altLang="en-US" dirty="0" smtClean="0">
              <a:latin typeface="方正超粗黑_GBK" panose="03000509000000000000" pitchFamily="65" charset="-122"/>
              <a:ea typeface="方正超粗黑_GBK" panose="03000509000000000000" pitchFamily="65" charset="-122"/>
            </a:endParaRPr>
          </a:p>
        </p:txBody>
      </p:sp>
      <p:cxnSp>
        <p:nvCxnSpPr>
          <p:cNvPr id="15" name="直接箭头连接符 14"/>
          <p:cNvCxnSpPr>
            <a:stCxn id="14" idx="1"/>
          </p:cNvCxnSpPr>
          <p:nvPr/>
        </p:nvCxnSpPr>
        <p:spPr>
          <a:xfrm flipH="1">
            <a:off x="9744735" y="639893"/>
            <a:ext cx="808786" cy="231379"/>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p:nvPr/>
        </p:nvCxnSpPr>
        <p:spPr>
          <a:xfrm flipH="1">
            <a:off x="9715828" y="4192438"/>
            <a:ext cx="757578" cy="295458"/>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7" name="文本框 16"/>
          <p:cNvSpPr txBox="1"/>
          <p:nvPr/>
        </p:nvSpPr>
        <p:spPr>
          <a:xfrm>
            <a:off x="9992883" y="3823106"/>
            <a:ext cx="1121276" cy="369332"/>
          </a:xfrm>
          <a:prstGeom prst="rect">
            <a:avLst/>
          </a:prstGeom>
          <a:solidFill>
            <a:schemeClr val="bg2"/>
          </a:solidFill>
        </p:spPr>
        <p:txBody>
          <a:bodyPr wrap="square" rtlCol="0">
            <a:spAutoFit/>
          </a:bodyPr>
          <a:lstStyle/>
          <a:p>
            <a:pPr algn="ctr"/>
            <a:r>
              <a:rPr lang="zh-CN" altLang="en-US" dirty="0" smtClean="0">
                <a:latin typeface="方正超粗黑_GBK" panose="03000509000000000000" pitchFamily="65" charset="-122"/>
                <a:ea typeface="方正超粗黑_GBK" panose="03000509000000000000" pitchFamily="65" charset="-122"/>
              </a:rPr>
              <a:t>压差电门</a:t>
            </a:r>
            <a:endParaRPr lang="zh-CN" altLang="en-US" dirty="0" smtClean="0">
              <a:latin typeface="方正超粗黑_GBK" panose="03000509000000000000" pitchFamily="65" charset="-122"/>
              <a:ea typeface="方正超粗黑_GBK" panose="03000509000000000000" pitchFamily="65" charset="-122"/>
            </a:endParaRPr>
          </a:p>
        </p:txBody>
      </p:sp>
    </p:spTree>
    <p:extLst>
      <p:ext uri="{BB962C8B-B14F-4D97-AF65-F5344CB8AC3E}">
        <p14:creationId xmlns:p14="http://schemas.microsoft.com/office/powerpoint/2010/main" val="268260423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滑油箱的检查和灌充</a:t>
            </a:r>
          </a:p>
        </p:txBody>
      </p:sp>
      <p:sp>
        <p:nvSpPr>
          <p:cNvPr id="3" name="内容占位符 2"/>
          <p:cNvSpPr>
            <a:spLocks noGrp="1"/>
          </p:cNvSpPr>
          <p:nvPr>
            <p:ph idx="1"/>
          </p:nvPr>
        </p:nvSpPr>
        <p:spPr/>
        <p:txBody>
          <a:bodyPr/>
          <a:lstStyle/>
          <a:p>
            <a:r>
              <a:rPr lang="en-US" altLang="zh-CN" dirty="0" smtClean="0"/>
              <a:t>1</a:t>
            </a:r>
            <a:r>
              <a:rPr lang="zh-CN" altLang="en-US" dirty="0"/>
              <a:t>号发动机滑油箱总容量是</a:t>
            </a:r>
            <a:r>
              <a:rPr lang="en-US" altLang="zh-CN" dirty="0"/>
              <a:t>5.34 </a:t>
            </a:r>
            <a:r>
              <a:rPr lang="zh-CN" altLang="en-US" dirty="0"/>
              <a:t>美加仑</a:t>
            </a:r>
            <a:r>
              <a:rPr lang="en-US" altLang="zh-CN" dirty="0"/>
              <a:t>(20.2 </a:t>
            </a:r>
            <a:r>
              <a:rPr lang="zh-CN" altLang="en-US" dirty="0"/>
              <a:t>公升</a:t>
            </a:r>
            <a:r>
              <a:rPr lang="en-US" altLang="zh-CN" dirty="0"/>
              <a:t>)</a:t>
            </a:r>
            <a:r>
              <a:rPr lang="zh-CN" altLang="en-US" dirty="0"/>
              <a:t>，而</a:t>
            </a:r>
            <a:r>
              <a:rPr lang="en-US" altLang="zh-CN" dirty="0"/>
              <a:t>2</a:t>
            </a:r>
            <a:r>
              <a:rPr lang="zh-CN" altLang="en-US" dirty="0"/>
              <a:t>号发动机则为</a:t>
            </a:r>
            <a:r>
              <a:rPr lang="en-US" altLang="zh-CN" dirty="0"/>
              <a:t>5.4</a:t>
            </a:r>
            <a:r>
              <a:rPr lang="zh-CN" altLang="en-US" dirty="0"/>
              <a:t>美加仑</a:t>
            </a:r>
            <a:r>
              <a:rPr lang="en-US" altLang="zh-CN" dirty="0"/>
              <a:t>(20.4 </a:t>
            </a:r>
            <a:r>
              <a:rPr lang="zh-CN" altLang="en-US" dirty="0"/>
              <a:t>公升</a:t>
            </a:r>
            <a:r>
              <a:rPr lang="en-US" altLang="zh-CN" dirty="0"/>
              <a:t>)</a:t>
            </a:r>
            <a:r>
              <a:rPr lang="zh-CN" altLang="en-US" dirty="0" smtClean="0"/>
              <a:t>。</a:t>
            </a:r>
            <a:endParaRPr lang="en-US" altLang="zh-CN" dirty="0" smtClean="0"/>
          </a:p>
          <a:p>
            <a:r>
              <a:rPr lang="zh-CN" altLang="en-US" dirty="0" smtClean="0"/>
              <a:t>应</a:t>
            </a:r>
            <a:r>
              <a:rPr lang="zh-CN" altLang="en-US" dirty="0"/>
              <a:t>当在发动机停车后不少于</a:t>
            </a:r>
            <a:r>
              <a:rPr lang="en-US" altLang="zh-CN" dirty="0"/>
              <a:t>5</a:t>
            </a:r>
            <a:r>
              <a:rPr lang="zh-CN" altLang="en-US" dirty="0"/>
              <a:t>分钟，并且不超过</a:t>
            </a:r>
            <a:r>
              <a:rPr lang="en-US" altLang="zh-CN" dirty="0"/>
              <a:t>30</a:t>
            </a:r>
            <a:r>
              <a:rPr lang="zh-CN" altLang="en-US" dirty="0"/>
              <a:t>分钟的时间范围内加注滑油。这将避免给发动机加油过量。滑油箱在冷却状态下</a:t>
            </a:r>
            <a:r>
              <a:rPr lang="en-US" altLang="zh-CN" dirty="0"/>
              <a:t>, </a:t>
            </a:r>
            <a:r>
              <a:rPr lang="zh-CN" altLang="en-US" dirty="0"/>
              <a:t>滑油密度会增加</a:t>
            </a:r>
            <a:r>
              <a:rPr lang="en-US" altLang="zh-CN" dirty="0"/>
              <a:t>(</a:t>
            </a:r>
            <a:r>
              <a:rPr lang="zh-CN" altLang="en-US" dirty="0"/>
              <a:t>体积减少</a:t>
            </a:r>
            <a:r>
              <a:rPr lang="en-US" altLang="zh-CN" dirty="0"/>
              <a:t>)</a:t>
            </a:r>
            <a:r>
              <a:rPr lang="zh-CN" altLang="en-US" dirty="0"/>
              <a:t>，如果在此状态下加注滑油，会导致滑油箱过充。滑油箱过充不会损坏发动机，但多余的滑油会通过发动机通气系统向机外喷出</a:t>
            </a:r>
            <a:r>
              <a:rPr lang="zh-CN" altLang="en-US" dirty="0" smtClean="0"/>
              <a:t>。</a:t>
            </a:r>
            <a:endParaRPr lang="en-US" altLang="zh-CN" dirty="0" smtClean="0"/>
          </a:p>
          <a:p>
            <a:r>
              <a:rPr lang="zh-CN" altLang="en-US" dirty="0" smtClean="0"/>
              <a:t>滑</a:t>
            </a:r>
            <a:r>
              <a:rPr lang="zh-CN" altLang="en-US" dirty="0"/>
              <a:t>油箱油量应该大于</a:t>
            </a:r>
            <a:r>
              <a:rPr lang="en-US" altLang="zh-CN" dirty="0"/>
              <a:t>60%</a:t>
            </a:r>
            <a:r>
              <a:rPr lang="zh-CN" altLang="en-US" dirty="0"/>
              <a:t>或</a:t>
            </a:r>
            <a:r>
              <a:rPr lang="en-US" altLang="zh-CN" dirty="0"/>
              <a:t>12.00 </a:t>
            </a:r>
            <a:r>
              <a:rPr lang="zh-CN" altLang="en-US" dirty="0"/>
              <a:t>美夸脱</a:t>
            </a:r>
            <a:r>
              <a:rPr lang="en-US" altLang="zh-CN" dirty="0"/>
              <a:t>(11.40 </a:t>
            </a:r>
            <a:r>
              <a:rPr lang="zh-CN" altLang="en-US" dirty="0"/>
              <a:t>公升</a:t>
            </a:r>
            <a:r>
              <a:rPr lang="en-US" altLang="zh-CN" dirty="0"/>
              <a:t>)</a:t>
            </a:r>
            <a:r>
              <a:rPr lang="zh-CN" altLang="en-US" dirty="0"/>
              <a:t>。</a:t>
            </a:r>
          </a:p>
          <a:p>
            <a:endParaRPr lang="zh-CN" altLang="en-US" dirty="0"/>
          </a:p>
        </p:txBody>
      </p:sp>
    </p:spTree>
    <p:extLst>
      <p:ext uri="{BB962C8B-B14F-4D97-AF65-F5344CB8AC3E}">
        <p14:creationId xmlns:p14="http://schemas.microsoft.com/office/powerpoint/2010/main" val="46543182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飞行放行油量要求</a:t>
            </a:r>
          </a:p>
        </p:txBody>
      </p:sp>
      <p:sp>
        <p:nvSpPr>
          <p:cNvPr id="3" name="内容占位符 2"/>
          <p:cNvSpPr>
            <a:spLocks noGrp="1"/>
          </p:cNvSpPr>
          <p:nvPr>
            <p:ph idx="1"/>
          </p:nvPr>
        </p:nvSpPr>
        <p:spPr/>
        <p:txBody>
          <a:bodyPr>
            <a:normAutofit lnSpcReduction="10000"/>
          </a:bodyPr>
          <a:lstStyle/>
          <a:p>
            <a:r>
              <a:rPr lang="zh-CN" altLang="en-US" dirty="0"/>
              <a:t>油箱勤务通常是在当天最后一次关闭发动机后进行的。根据飞机的使用率，有可能会增大勤务频率。但是如果油平面</a:t>
            </a:r>
            <a:r>
              <a:rPr lang="zh-CN" altLang="en-US" dirty="0">
                <a:solidFill>
                  <a:srgbClr val="FF0000"/>
                </a:solidFill>
              </a:rPr>
              <a:t>低于</a:t>
            </a:r>
            <a:r>
              <a:rPr lang="en-US" altLang="zh-CN" dirty="0">
                <a:solidFill>
                  <a:srgbClr val="FF0000"/>
                </a:solidFill>
              </a:rPr>
              <a:t>60%</a:t>
            </a:r>
            <a:r>
              <a:rPr lang="zh-CN" altLang="en-US" dirty="0"/>
              <a:t>或监控发现滑油</a:t>
            </a:r>
            <a:r>
              <a:rPr lang="zh-CN" altLang="en-US" dirty="0">
                <a:solidFill>
                  <a:srgbClr val="FF0000"/>
                </a:solidFill>
              </a:rPr>
              <a:t>消耗率异常增大</a:t>
            </a:r>
            <a:r>
              <a:rPr lang="zh-CN" altLang="en-US" dirty="0"/>
              <a:t>，则需要进行补充。</a:t>
            </a:r>
          </a:p>
          <a:p>
            <a:r>
              <a:rPr lang="zh-CN" altLang="en-US" dirty="0" smtClean="0"/>
              <a:t>在</a:t>
            </a:r>
            <a:r>
              <a:rPr lang="zh-CN" altLang="en-US" dirty="0"/>
              <a:t>每次飞行前</a:t>
            </a:r>
            <a:r>
              <a:rPr lang="en-US" altLang="zh-CN" dirty="0"/>
              <a:t>, </a:t>
            </a:r>
            <a:r>
              <a:rPr lang="zh-CN" altLang="en-US" dirty="0"/>
              <a:t>发动机没有运转时，驾驶舱内指示发动机滑油量必须达到</a:t>
            </a:r>
            <a:r>
              <a:rPr lang="en-US" altLang="zh-CN" dirty="0"/>
              <a:t>60%</a:t>
            </a:r>
            <a:r>
              <a:rPr lang="zh-CN" altLang="en-US" dirty="0"/>
              <a:t>或</a:t>
            </a:r>
            <a:r>
              <a:rPr lang="en-US" altLang="zh-CN" dirty="0"/>
              <a:t>12.00</a:t>
            </a:r>
            <a:r>
              <a:rPr lang="zh-CN" altLang="en-US" dirty="0"/>
              <a:t>美夸脱</a:t>
            </a:r>
            <a:r>
              <a:rPr lang="en-US" altLang="zh-CN" dirty="0"/>
              <a:t>(11.40</a:t>
            </a:r>
            <a:r>
              <a:rPr lang="zh-CN" altLang="en-US" dirty="0"/>
              <a:t>公升</a:t>
            </a:r>
            <a:r>
              <a:rPr lang="en-US" altLang="zh-CN" dirty="0"/>
              <a:t>)</a:t>
            </a:r>
            <a:r>
              <a:rPr lang="zh-CN" altLang="en-US" dirty="0"/>
              <a:t>或更多。 如飞机在滑油勤务之间有一次以上的飞行</a:t>
            </a:r>
            <a:r>
              <a:rPr lang="en-US" altLang="zh-CN" dirty="0"/>
              <a:t>, </a:t>
            </a:r>
            <a:r>
              <a:rPr lang="zh-CN" altLang="en-US" dirty="0"/>
              <a:t>确保每次飞行油箱有足够滑油</a:t>
            </a:r>
            <a:r>
              <a:rPr lang="en-US" altLang="zh-CN" dirty="0"/>
              <a:t>, </a:t>
            </a:r>
            <a:r>
              <a:rPr lang="zh-CN" altLang="en-US" dirty="0"/>
              <a:t>即指示的滑油量总大于</a:t>
            </a:r>
            <a:r>
              <a:rPr lang="en-US" altLang="zh-CN" dirty="0"/>
              <a:t>60%</a:t>
            </a:r>
            <a:r>
              <a:rPr lang="zh-CN" altLang="en-US" dirty="0" smtClean="0"/>
              <a:t>。</a:t>
            </a:r>
            <a:endParaRPr lang="en-US" altLang="zh-CN" dirty="0" smtClean="0"/>
          </a:p>
          <a:p>
            <a:r>
              <a:rPr lang="zh-CN" altLang="en-US" dirty="0" smtClean="0"/>
              <a:t>在</a:t>
            </a:r>
            <a:r>
              <a:rPr lang="zh-CN" altLang="en-US" dirty="0"/>
              <a:t>执行可能起飞和复飞</a:t>
            </a:r>
            <a:r>
              <a:rPr lang="en-US" altLang="zh-CN" dirty="0"/>
              <a:t>(TOGA)</a:t>
            </a:r>
            <a:r>
              <a:rPr lang="zh-CN" altLang="en-US" dirty="0"/>
              <a:t>的计划飞行结束时，油箱内必须有</a:t>
            </a:r>
            <a:r>
              <a:rPr lang="en-US" altLang="zh-CN" dirty="0"/>
              <a:t>7</a:t>
            </a:r>
            <a:r>
              <a:rPr lang="zh-CN" altLang="en-US" dirty="0"/>
              <a:t>夸脱</a:t>
            </a:r>
            <a:r>
              <a:rPr lang="en-US" altLang="zh-CN" dirty="0"/>
              <a:t>(6.65</a:t>
            </a:r>
            <a:r>
              <a:rPr lang="zh-CN" altLang="en-US" dirty="0"/>
              <a:t>公升</a:t>
            </a:r>
            <a:r>
              <a:rPr lang="en-US" altLang="zh-CN" dirty="0"/>
              <a:t>)</a:t>
            </a:r>
            <a:r>
              <a:rPr lang="zh-CN" altLang="en-US" dirty="0"/>
              <a:t>或更多的滑油。通过飞行持续时间和特定的发动机滑油消耗计算滑油使用量。飞行放行所需的最低滑油量应含有</a:t>
            </a:r>
            <a:r>
              <a:rPr lang="en-US" altLang="zh-CN" dirty="0"/>
              <a:t>60</a:t>
            </a:r>
            <a:r>
              <a:rPr lang="en-US" altLang="zh-CN" dirty="0" smtClean="0"/>
              <a:t>%</a:t>
            </a:r>
            <a:r>
              <a:rPr lang="zh-CN" altLang="en-US" dirty="0" smtClean="0"/>
              <a:t>。</a:t>
            </a:r>
            <a:endParaRPr lang="zh-CN" altLang="en-US" dirty="0"/>
          </a:p>
          <a:p>
            <a:endParaRPr lang="zh-CN" altLang="en-US" dirty="0"/>
          </a:p>
        </p:txBody>
      </p:sp>
    </p:spTree>
    <p:extLst>
      <p:ext uri="{BB962C8B-B14F-4D97-AF65-F5344CB8AC3E}">
        <p14:creationId xmlns:p14="http://schemas.microsoft.com/office/powerpoint/2010/main" val="295522231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2" cstate="print">
            <a:extLst>
              <a:ext uri="{28A0092B-C50C-407E-A947-70E740481C1C}">
                <a14:useLocalDpi xmlns:a14="http://schemas.microsoft.com/office/drawing/2010/main" val="0"/>
              </a:ext>
            </a:extLst>
          </a:blip>
          <a:srcRect l="40423" t="27144" r="34963" b="42110"/>
          <a:stretch/>
        </p:blipFill>
        <p:spPr>
          <a:xfrm>
            <a:off x="1682150" y="3017511"/>
            <a:ext cx="4497946" cy="3745673"/>
          </a:xfrm>
          <a:prstGeom prst="rect">
            <a:avLst/>
          </a:prstGeom>
          <a:ln w="38100">
            <a:solidFill>
              <a:srgbClr val="FFC000"/>
            </a:solidFill>
          </a:ln>
        </p:spPr>
      </p:pic>
      <p:sp>
        <p:nvSpPr>
          <p:cNvPr id="7" name="圆角矩形 6"/>
          <p:cNvSpPr/>
          <p:nvPr/>
        </p:nvSpPr>
        <p:spPr>
          <a:xfrm>
            <a:off x="379561" y="5854129"/>
            <a:ext cx="741872" cy="615682"/>
          </a:xfrm>
          <a:prstGeom prst="round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9031858" y="5788098"/>
            <a:ext cx="3023226" cy="923330"/>
          </a:xfrm>
          <a:prstGeom prst="rect">
            <a:avLst/>
          </a:prstGeom>
          <a:solidFill>
            <a:schemeClr val="bg2"/>
          </a:solidFill>
        </p:spPr>
        <p:txBody>
          <a:bodyPr vert="horz" wrap="square" rtlCol="0">
            <a:spAutoFit/>
          </a:bodyPr>
          <a:lstStyle/>
          <a:p>
            <a:pPr algn="ctr"/>
            <a:r>
              <a:rPr lang="zh-CN" altLang="en-US" sz="5400" dirty="0">
                <a:solidFill>
                  <a:srgbClr val="FF0000"/>
                </a:solidFill>
                <a:latin typeface="方正超粗黑_GBK" panose="03000509000000000000" pitchFamily="65" charset="-122"/>
                <a:ea typeface="方正超粗黑_GBK" panose="03000509000000000000" pitchFamily="65" charset="-122"/>
              </a:rPr>
              <a:t>油</a:t>
            </a:r>
            <a:r>
              <a:rPr lang="zh-CN" altLang="en-US" sz="5400" dirty="0" smtClean="0">
                <a:solidFill>
                  <a:srgbClr val="FF0000"/>
                </a:solidFill>
                <a:latin typeface="方正超粗黑_GBK" panose="03000509000000000000" pitchFamily="65" charset="-122"/>
                <a:ea typeface="方正超粗黑_GBK" panose="03000509000000000000" pitchFamily="65" charset="-122"/>
              </a:rPr>
              <a:t>量检查</a:t>
            </a:r>
            <a:endParaRPr lang="zh-CN" altLang="en-US" sz="5400" dirty="0">
              <a:solidFill>
                <a:srgbClr val="FF0000"/>
              </a:solidFill>
              <a:latin typeface="方正超粗黑_GBK" panose="03000509000000000000" pitchFamily="65" charset="-122"/>
              <a:ea typeface="方正超粗黑_GBK" panose="03000509000000000000" pitchFamily="65" charset="-122"/>
            </a:endParaRPr>
          </a:p>
        </p:txBody>
      </p:sp>
      <p:sp>
        <p:nvSpPr>
          <p:cNvPr id="10" name="文本框 9"/>
          <p:cNvSpPr txBox="1"/>
          <p:nvPr/>
        </p:nvSpPr>
        <p:spPr>
          <a:xfrm>
            <a:off x="338573" y="4335576"/>
            <a:ext cx="1119291" cy="646331"/>
          </a:xfrm>
          <a:prstGeom prst="rect">
            <a:avLst/>
          </a:prstGeom>
          <a:solidFill>
            <a:schemeClr val="bg2"/>
          </a:solidFill>
        </p:spPr>
        <p:txBody>
          <a:bodyPr wrap="square" rtlCol="0">
            <a:spAutoFit/>
          </a:bodyPr>
          <a:lstStyle/>
          <a:p>
            <a:r>
              <a:rPr lang="zh-CN" altLang="en-US" dirty="0" smtClean="0">
                <a:latin typeface="方正超粗黑_GBK" panose="03000509000000000000" pitchFamily="65" charset="-122"/>
                <a:ea typeface="方正超粗黑_GBK" panose="03000509000000000000" pitchFamily="65" charset="-122"/>
              </a:rPr>
              <a:t>滑油量目</a:t>
            </a:r>
            <a:r>
              <a:rPr lang="zh-CN" altLang="en-US" dirty="0" smtClean="0">
                <a:latin typeface="方正超粗黑_GBK" panose="03000509000000000000" pitchFamily="65" charset="-122"/>
                <a:ea typeface="方正超粗黑_GBK" panose="03000509000000000000" pitchFamily="65" charset="-122"/>
              </a:rPr>
              <a:t>视检查口</a:t>
            </a:r>
            <a:endParaRPr lang="zh-CN" altLang="en-US" dirty="0" smtClean="0">
              <a:latin typeface="方正超粗黑_GBK" panose="03000509000000000000" pitchFamily="65" charset="-122"/>
              <a:ea typeface="方正超粗黑_GBK" panose="03000509000000000000" pitchFamily="65" charset="-122"/>
            </a:endParaRPr>
          </a:p>
        </p:txBody>
      </p:sp>
      <p:pic>
        <p:nvPicPr>
          <p:cNvPr id="15" name="图片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83276" y="141939"/>
            <a:ext cx="4208724" cy="2907497"/>
          </a:xfrm>
          <a:prstGeom prst="rect">
            <a:avLst/>
          </a:prstGeom>
          <a:ln w="28575">
            <a:solidFill>
              <a:schemeClr val="accent4"/>
            </a:solidFill>
          </a:ln>
        </p:spPr>
      </p:pic>
      <p:cxnSp>
        <p:nvCxnSpPr>
          <p:cNvPr id="4" name="直接箭头连接符 3"/>
          <p:cNvCxnSpPr/>
          <p:nvPr/>
        </p:nvCxnSpPr>
        <p:spPr>
          <a:xfrm flipH="1" flipV="1">
            <a:off x="10087638" y="1900782"/>
            <a:ext cx="130349" cy="255433"/>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9302148" y="2156215"/>
            <a:ext cx="1831678" cy="646331"/>
          </a:xfrm>
          <a:prstGeom prst="rect">
            <a:avLst/>
          </a:prstGeom>
          <a:solidFill>
            <a:schemeClr val="bg2"/>
          </a:solidFill>
        </p:spPr>
        <p:txBody>
          <a:bodyPr wrap="square" rtlCol="0">
            <a:spAutoFit/>
          </a:bodyPr>
          <a:lstStyle/>
          <a:p>
            <a:pPr algn="ctr"/>
            <a:r>
              <a:rPr lang="zh-CN" altLang="en-US" dirty="0">
                <a:latin typeface="方正超粗黑_GBK" panose="03000509000000000000" pitchFamily="65" charset="-122"/>
                <a:ea typeface="方正超粗黑_GBK" panose="03000509000000000000" pitchFamily="65" charset="-122"/>
              </a:rPr>
              <a:t>右</a:t>
            </a:r>
            <a:r>
              <a:rPr lang="zh-CN" altLang="en-US" dirty="0" smtClean="0">
                <a:latin typeface="方正超粗黑_GBK" panose="03000509000000000000" pitchFamily="65" charset="-122"/>
                <a:ea typeface="方正超粗黑_GBK" panose="03000509000000000000" pitchFamily="65" charset="-122"/>
              </a:rPr>
              <a:t>侧风扇整流罩滑油箱接近门</a:t>
            </a:r>
          </a:p>
        </p:txBody>
      </p:sp>
      <p:pic>
        <p:nvPicPr>
          <p:cNvPr id="18" name="图片 17"/>
          <p:cNvPicPr>
            <a:picLocks noChangeAspect="1"/>
          </p:cNvPicPr>
          <p:nvPr/>
        </p:nvPicPr>
        <p:blipFill>
          <a:blip r:embed="rId4"/>
          <a:stretch>
            <a:fillRect/>
          </a:stretch>
        </p:blipFill>
        <p:spPr>
          <a:xfrm>
            <a:off x="273170" y="196095"/>
            <a:ext cx="7029114" cy="2711402"/>
          </a:xfrm>
          <a:prstGeom prst="rect">
            <a:avLst/>
          </a:prstGeom>
          <a:ln w="38100">
            <a:solidFill>
              <a:srgbClr val="FFC000"/>
            </a:solidFill>
          </a:ln>
        </p:spPr>
      </p:pic>
      <p:cxnSp>
        <p:nvCxnSpPr>
          <p:cNvPr id="19" name="直接箭头连接符 18"/>
          <p:cNvCxnSpPr/>
          <p:nvPr/>
        </p:nvCxnSpPr>
        <p:spPr>
          <a:xfrm flipH="1" flipV="1">
            <a:off x="5822115" y="1909325"/>
            <a:ext cx="3480033" cy="253469"/>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a:stCxn id="10" idx="2"/>
          </p:cNvCxnSpPr>
          <p:nvPr/>
        </p:nvCxnSpPr>
        <p:spPr>
          <a:xfrm>
            <a:off x="898219" y="4981907"/>
            <a:ext cx="1727571" cy="806192"/>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p:nvPr/>
        </p:nvCxnSpPr>
        <p:spPr>
          <a:xfrm flipH="1">
            <a:off x="2868531" y="4335576"/>
            <a:ext cx="1387415" cy="1003949"/>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2" name="文本框 21"/>
          <p:cNvSpPr txBox="1"/>
          <p:nvPr/>
        </p:nvSpPr>
        <p:spPr>
          <a:xfrm>
            <a:off x="4255946" y="3966244"/>
            <a:ext cx="696336" cy="369332"/>
          </a:xfrm>
          <a:prstGeom prst="rect">
            <a:avLst/>
          </a:prstGeom>
          <a:solidFill>
            <a:schemeClr val="bg2"/>
          </a:solidFill>
        </p:spPr>
        <p:txBody>
          <a:bodyPr wrap="square" rtlCol="0">
            <a:spAutoFit/>
          </a:bodyPr>
          <a:lstStyle/>
          <a:p>
            <a:r>
              <a:rPr lang="zh-CN" altLang="en-US" dirty="0" smtClean="0">
                <a:latin typeface="方正超粗黑_GBK" panose="03000509000000000000" pitchFamily="65" charset="-122"/>
                <a:ea typeface="方正超粗黑_GBK" panose="03000509000000000000" pitchFamily="65" charset="-122"/>
              </a:rPr>
              <a:t>满油</a:t>
            </a:r>
          </a:p>
        </p:txBody>
      </p:sp>
      <p:cxnSp>
        <p:nvCxnSpPr>
          <p:cNvPr id="26" name="直接箭头连接符 25"/>
          <p:cNvCxnSpPr/>
          <p:nvPr/>
        </p:nvCxnSpPr>
        <p:spPr>
          <a:xfrm flipH="1" flipV="1">
            <a:off x="3328851" y="5581539"/>
            <a:ext cx="3218598" cy="580431"/>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8" name="文本框 27"/>
          <p:cNvSpPr txBox="1"/>
          <p:nvPr/>
        </p:nvSpPr>
        <p:spPr>
          <a:xfrm>
            <a:off x="6480486" y="5988685"/>
            <a:ext cx="1346311" cy="369332"/>
          </a:xfrm>
          <a:prstGeom prst="rect">
            <a:avLst/>
          </a:prstGeom>
          <a:solidFill>
            <a:schemeClr val="bg2"/>
          </a:solidFill>
        </p:spPr>
        <p:txBody>
          <a:bodyPr wrap="square" rtlCol="0">
            <a:spAutoFit/>
          </a:bodyPr>
          <a:lstStyle/>
          <a:p>
            <a:r>
              <a:rPr lang="zh-CN" altLang="en-US" dirty="0" smtClean="0">
                <a:latin typeface="方正超粗黑_GBK" panose="03000509000000000000" pitchFamily="65" charset="-122"/>
                <a:ea typeface="方正超粗黑_GBK" panose="03000509000000000000" pitchFamily="65" charset="-122"/>
              </a:rPr>
              <a:t>压力加油口</a:t>
            </a:r>
          </a:p>
        </p:txBody>
      </p:sp>
      <p:cxnSp>
        <p:nvCxnSpPr>
          <p:cNvPr id="29" name="直接箭头连接符 28"/>
          <p:cNvCxnSpPr>
            <a:stCxn id="30" idx="2"/>
          </p:cNvCxnSpPr>
          <p:nvPr/>
        </p:nvCxnSpPr>
        <p:spPr>
          <a:xfrm flipH="1">
            <a:off x="5406589" y="4814922"/>
            <a:ext cx="39662" cy="431581"/>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30" name="文本框 29"/>
          <p:cNvSpPr txBox="1"/>
          <p:nvPr/>
        </p:nvSpPr>
        <p:spPr>
          <a:xfrm>
            <a:off x="4773095" y="4445590"/>
            <a:ext cx="1346311" cy="369332"/>
          </a:xfrm>
          <a:prstGeom prst="rect">
            <a:avLst/>
          </a:prstGeom>
          <a:solidFill>
            <a:schemeClr val="bg2"/>
          </a:solidFill>
        </p:spPr>
        <p:txBody>
          <a:bodyPr wrap="square" rtlCol="0">
            <a:spAutoFit/>
          </a:bodyPr>
          <a:lstStyle/>
          <a:p>
            <a:r>
              <a:rPr lang="zh-CN" altLang="en-US" dirty="0" smtClean="0">
                <a:latin typeface="方正超粗黑_GBK" panose="03000509000000000000" pitchFamily="65" charset="-122"/>
                <a:ea typeface="方正超粗黑_GBK" panose="03000509000000000000" pitchFamily="65" charset="-122"/>
              </a:rPr>
              <a:t>重力加油口</a:t>
            </a:r>
          </a:p>
        </p:txBody>
      </p:sp>
      <p:sp>
        <p:nvSpPr>
          <p:cNvPr id="8" name="椭圆 7"/>
          <p:cNvSpPr/>
          <p:nvPr/>
        </p:nvSpPr>
        <p:spPr>
          <a:xfrm>
            <a:off x="5339384" y="1608618"/>
            <a:ext cx="637527" cy="601413"/>
          </a:xfrm>
          <a:prstGeom prst="ellipse">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下箭头 2"/>
          <p:cNvSpPr/>
          <p:nvPr/>
        </p:nvSpPr>
        <p:spPr>
          <a:xfrm>
            <a:off x="5494182" y="2156215"/>
            <a:ext cx="327933" cy="1233966"/>
          </a:xfrm>
          <a:prstGeom prst="downArrow">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文本框 30"/>
          <p:cNvSpPr txBox="1"/>
          <p:nvPr/>
        </p:nvSpPr>
        <p:spPr>
          <a:xfrm>
            <a:off x="6404382" y="3242533"/>
            <a:ext cx="5633767" cy="2031325"/>
          </a:xfrm>
          <a:prstGeom prst="rect">
            <a:avLst/>
          </a:prstGeom>
          <a:solidFill>
            <a:schemeClr val="bg2"/>
          </a:solidFill>
        </p:spPr>
        <p:txBody>
          <a:bodyPr wrap="square" rtlCol="0">
            <a:spAutoFit/>
          </a:bodyPr>
          <a:lstStyle/>
          <a:p>
            <a:r>
              <a:rPr lang="zh-CN" altLang="en-US" dirty="0">
                <a:latin typeface="方正超粗黑_GBK" panose="03000509000000000000" pitchFamily="65" charset="-122"/>
                <a:ea typeface="方正超粗黑_GBK" panose="03000509000000000000" pitchFamily="65" charset="-122"/>
              </a:rPr>
              <a:t>滑油量检查</a:t>
            </a:r>
          </a:p>
          <a:p>
            <a:r>
              <a:rPr lang="zh-CN" altLang="en-US" dirty="0">
                <a:latin typeface="方正超粗黑_GBK" panose="03000509000000000000" pitchFamily="65" charset="-122"/>
                <a:ea typeface="方正超粗黑_GBK" panose="03000509000000000000" pitchFamily="65" charset="-122"/>
              </a:rPr>
              <a:t>在发动机</a:t>
            </a:r>
            <a:r>
              <a:rPr lang="zh-CN" altLang="en-US" dirty="0" smtClean="0">
                <a:latin typeface="方正超粗黑_GBK" panose="03000509000000000000" pitchFamily="65" charset="-122"/>
                <a:ea typeface="方正超粗黑_GBK" panose="03000509000000000000" pitchFamily="65" charset="-122"/>
              </a:rPr>
              <a:t>不运转的</a:t>
            </a:r>
            <a:r>
              <a:rPr lang="zh-CN" altLang="en-US" dirty="0">
                <a:latin typeface="方正超粗黑_GBK" panose="03000509000000000000" pitchFamily="65" charset="-122"/>
                <a:ea typeface="方正超粗黑_GBK" panose="03000509000000000000" pitchFamily="65" charset="-122"/>
              </a:rPr>
              <a:t>情况下</a:t>
            </a:r>
            <a:r>
              <a:rPr lang="en-US" altLang="zh-CN" dirty="0">
                <a:latin typeface="方正超粗黑_GBK" panose="03000509000000000000" pitchFamily="65" charset="-122"/>
                <a:ea typeface="方正超粗黑_GBK" panose="03000509000000000000" pitchFamily="65" charset="-122"/>
              </a:rPr>
              <a:t>, </a:t>
            </a:r>
            <a:r>
              <a:rPr lang="zh-CN" altLang="en-US" dirty="0">
                <a:latin typeface="方正超粗黑_GBK" panose="03000509000000000000" pitchFamily="65" charset="-122"/>
                <a:ea typeface="方正超粗黑_GBK" panose="03000509000000000000" pitchFamily="65" charset="-122"/>
              </a:rPr>
              <a:t>检查驾驶舱内的滑油量指示。确保滑油量完全符</a:t>
            </a:r>
            <a:r>
              <a:rPr lang="zh-CN" altLang="en-US" dirty="0" smtClean="0">
                <a:latin typeface="方正超粗黑_GBK" panose="03000509000000000000" pitchFamily="65" charset="-122"/>
                <a:ea typeface="方正超粗黑_GBK" panose="03000509000000000000" pitchFamily="65" charset="-122"/>
              </a:rPr>
              <a:t>合油</a:t>
            </a:r>
            <a:r>
              <a:rPr lang="zh-CN" altLang="en-US" dirty="0">
                <a:latin typeface="方正超粗黑_GBK" panose="03000509000000000000" pitchFamily="65" charset="-122"/>
                <a:ea typeface="方正超粗黑_GBK" panose="03000509000000000000" pitchFamily="65" charset="-122"/>
              </a:rPr>
              <a:t>量要求。如果显示的滑油量低于所需的最小滑油量</a:t>
            </a:r>
            <a:r>
              <a:rPr lang="en-US" altLang="zh-CN" dirty="0">
                <a:latin typeface="方正超粗黑_GBK" panose="03000509000000000000" pitchFamily="65" charset="-122"/>
                <a:ea typeface="方正超粗黑_GBK" panose="03000509000000000000" pitchFamily="65" charset="-122"/>
              </a:rPr>
              <a:t>, </a:t>
            </a:r>
            <a:r>
              <a:rPr lang="zh-CN" altLang="en-US" dirty="0">
                <a:latin typeface="方正超粗黑_GBK" panose="03000509000000000000" pitchFamily="65" charset="-122"/>
                <a:ea typeface="方正超粗黑_GBK" panose="03000509000000000000" pitchFamily="65" charset="-122"/>
              </a:rPr>
              <a:t>再次向油箱加注滑</a:t>
            </a:r>
            <a:r>
              <a:rPr lang="zh-CN" altLang="en-US" dirty="0" smtClean="0">
                <a:latin typeface="方正超粗黑_GBK" panose="03000509000000000000" pitchFamily="65" charset="-122"/>
                <a:ea typeface="方正超粗黑_GBK" panose="03000509000000000000" pitchFamily="65" charset="-122"/>
              </a:rPr>
              <a:t>油</a:t>
            </a:r>
            <a:endParaRPr lang="en-US" altLang="zh-CN" dirty="0" smtClean="0">
              <a:latin typeface="方正超粗黑_GBK" panose="03000509000000000000" pitchFamily="65" charset="-122"/>
              <a:ea typeface="方正超粗黑_GBK" panose="03000509000000000000" pitchFamily="65" charset="-122"/>
            </a:endParaRPr>
          </a:p>
          <a:p>
            <a:r>
              <a:rPr lang="zh-CN" altLang="en-US" dirty="0">
                <a:latin typeface="方正超粗黑_GBK" panose="03000509000000000000" pitchFamily="65" charset="-122"/>
                <a:ea typeface="方正超粗黑_GBK" panose="03000509000000000000" pitchFamily="65" charset="-122"/>
              </a:rPr>
              <a:t>使用滑油箱目视油量表检查滑油量</a:t>
            </a:r>
            <a:r>
              <a:rPr lang="zh-CN" altLang="en-US" dirty="0" smtClean="0">
                <a:latin typeface="方正超粗黑_GBK" panose="03000509000000000000" pitchFamily="65" charset="-122"/>
                <a:ea typeface="方正超粗黑_GBK" panose="03000509000000000000" pitchFamily="65" charset="-122"/>
              </a:rPr>
              <a:t>。如</a:t>
            </a:r>
            <a:r>
              <a:rPr lang="zh-CN" altLang="en-US" dirty="0">
                <a:latin typeface="方正超粗黑_GBK" panose="03000509000000000000" pitchFamily="65" charset="-122"/>
                <a:ea typeface="方正超粗黑_GBK" panose="03000509000000000000" pitchFamily="65" charset="-122"/>
              </a:rPr>
              <a:t>油位低于满油标记</a:t>
            </a:r>
            <a:r>
              <a:rPr lang="en-US" altLang="zh-CN" dirty="0">
                <a:latin typeface="方正超粗黑_GBK" panose="03000509000000000000" pitchFamily="65" charset="-122"/>
                <a:ea typeface="方正超粗黑_GBK" panose="03000509000000000000" pitchFamily="65" charset="-122"/>
              </a:rPr>
              <a:t>, </a:t>
            </a:r>
            <a:r>
              <a:rPr lang="zh-CN" altLang="en-US" dirty="0">
                <a:latin typeface="方正超粗黑_GBK" panose="03000509000000000000" pitchFamily="65" charset="-122"/>
                <a:ea typeface="方正超粗黑_GBK" panose="03000509000000000000" pitchFamily="65" charset="-122"/>
              </a:rPr>
              <a:t>添加发动机滑油。</a:t>
            </a:r>
          </a:p>
          <a:p>
            <a:endParaRPr lang="zh-CN" altLang="en-US" dirty="0">
              <a:latin typeface="方正超粗黑_GBK" panose="03000509000000000000" pitchFamily="65" charset="-122"/>
              <a:ea typeface="方正超粗黑_GBK" panose="03000509000000000000" pitchFamily="65" charset="-122"/>
            </a:endParaRPr>
          </a:p>
        </p:txBody>
      </p:sp>
    </p:spTree>
    <p:extLst>
      <p:ext uri="{BB962C8B-B14F-4D97-AF65-F5344CB8AC3E}">
        <p14:creationId xmlns:p14="http://schemas.microsoft.com/office/powerpoint/2010/main" val="40425569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0" y="0"/>
            <a:ext cx="7544658" cy="6858000"/>
          </a:xfrm>
          <a:prstGeom prst="rect">
            <a:avLst/>
          </a:prstGeom>
        </p:spPr>
      </p:pic>
      <p:sp>
        <p:nvSpPr>
          <p:cNvPr id="11" name="文本框 10"/>
          <p:cNvSpPr txBox="1"/>
          <p:nvPr/>
        </p:nvSpPr>
        <p:spPr>
          <a:xfrm>
            <a:off x="9109493" y="3847381"/>
            <a:ext cx="2180930" cy="646331"/>
          </a:xfrm>
          <a:prstGeom prst="rect">
            <a:avLst/>
          </a:prstGeom>
          <a:solidFill>
            <a:schemeClr val="bg2"/>
          </a:solidFill>
        </p:spPr>
        <p:txBody>
          <a:bodyPr wrap="square" rtlCol="0">
            <a:spAutoFit/>
          </a:bodyPr>
          <a:lstStyle/>
          <a:p>
            <a:r>
              <a:rPr lang="zh-CN" altLang="en-US" dirty="0">
                <a:latin typeface="方正超粗黑_GBK" panose="03000509000000000000" pitchFamily="65" charset="-122"/>
                <a:ea typeface="方正超粗黑_GBK" panose="03000509000000000000" pitchFamily="65" charset="-122"/>
              </a:rPr>
              <a:t>滑</a:t>
            </a:r>
            <a:r>
              <a:rPr lang="zh-CN" altLang="en-US" dirty="0" smtClean="0">
                <a:latin typeface="方正超粗黑_GBK" panose="03000509000000000000" pitchFamily="65" charset="-122"/>
                <a:ea typeface="方正超粗黑_GBK" panose="03000509000000000000" pitchFamily="65" charset="-122"/>
              </a:rPr>
              <a:t>油供油管中穿过风扇框架</a:t>
            </a:r>
            <a:r>
              <a:rPr lang="en-US" altLang="zh-CN" dirty="0" smtClean="0">
                <a:latin typeface="方正超粗黑_GBK" panose="03000509000000000000" pitchFamily="65" charset="-122"/>
                <a:ea typeface="方正超粗黑_GBK" panose="03000509000000000000" pitchFamily="65" charset="-122"/>
              </a:rPr>
              <a:t>10</a:t>
            </a:r>
            <a:r>
              <a:rPr lang="zh-CN" altLang="en-US" dirty="0" smtClean="0">
                <a:latin typeface="方正超粗黑_GBK" panose="03000509000000000000" pitchFamily="65" charset="-122"/>
                <a:ea typeface="方正超粗黑_GBK" panose="03000509000000000000" pitchFamily="65" charset="-122"/>
              </a:rPr>
              <a:t>号支柱</a:t>
            </a:r>
          </a:p>
        </p:txBody>
      </p:sp>
      <p:sp>
        <p:nvSpPr>
          <p:cNvPr id="7" name="圆角矩形 6"/>
          <p:cNvSpPr/>
          <p:nvPr/>
        </p:nvSpPr>
        <p:spPr>
          <a:xfrm>
            <a:off x="327803" y="6095746"/>
            <a:ext cx="741872" cy="615682"/>
          </a:xfrm>
          <a:prstGeom prst="round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 name="直接箭头连接符 4"/>
          <p:cNvCxnSpPr/>
          <p:nvPr/>
        </p:nvCxnSpPr>
        <p:spPr>
          <a:xfrm>
            <a:off x="948906" y="658317"/>
            <a:ext cx="879894" cy="1407635"/>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6" name="椭圆 5"/>
          <p:cNvSpPr/>
          <p:nvPr/>
        </p:nvSpPr>
        <p:spPr>
          <a:xfrm>
            <a:off x="2156604" y="5658928"/>
            <a:ext cx="905773" cy="923027"/>
          </a:xfrm>
          <a:prstGeom prst="ellipse">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53801" y="89607"/>
            <a:ext cx="4288612" cy="3757774"/>
          </a:xfrm>
          <a:prstGeom prst="rect">
            <a:avLst/>
          </a:prstGeom>
        </p:spPr>
      </p:pic>
      <p:sp>
        <p:nvSpPr>
          <p:cNvPr id="9" name="文本框 8"/>
          <p:cNvSpPr txBox="1"/>
          <p:nvPr/>
        </p:nvSpPr>
        <p:spPr>
          <a:xfrm>
            <a:off x="7979434" y="5788098"/>
            <a:ext cx="4075649" cy="923330"/>
          </a:xfrm>
          <a:prstGeom prst="rect">
            <a:avLst/>
          </a:prstGeom>
          <a:solidFill>
            <a:schemeClr val="bg2"/>
          </a:solidFill>
        </p:spPr>
        <p:txBody>
          <a:bodyPr vert="horz" wrap="square" rtlCol="0">
            <a:spAutoFit/>
          </a:bodyPr>
          <a:lstStyle/>
          <a:p>
            <a:pPr algn="ctr"/>
            <a:r>
              <a:rPr lang="zh-CN" altLang="en-US" sz="5400" dirty="0" smtClean="0">
                <a:solidFill>
                  <a:srgbClr val="FF0000"/>
                </a:solidFill>
                <a:latin typeface="方正超粗黑_GBK" panose="03000509000000000000" pitchFamily="65" charset="-122"/>
                <a:ea typeface="方正超粗黑_GBK" panose="03000509000000000000" pitchFamily="65" charset="-122"/>
              </a:rPr>
              <a:t>前油槽供油</a:t>
            </a:r>
            <a:endParaRPr lang="zh-CN" altLang="en-US" sz="5400" dirty="0">
              <a:solidFill>
                <a:srgbClr val="FF0000"/>
              </a:solidFill>
              <a:latin typeface="方正超粗黑_GBK" panose="03000509000000000000" pitchFamily="65" charset="-122"/>
              <a:ea typeface="方正超粗黑_GBK" panose="03000509000000000000" pitchFamily="65" charset="-122"/>
            </a:endParaRPr>
          </a:p>
        </p:txBody>
      </p:sp>
      <p:sp>
        <p:nvSpPr>
          <p:cNvPr id="12" name="文本框 11"/>
          <p:cNvSpPr txBox="1"/>
          <p:nvPr/>
        </p:nvSpPr>
        <p:spPr>
          <a:xfrm>
            <a:off x="86264" y="288985"/>
            <a:ext cx="1509623" cy="369332"/>
          </a:xfrm>
          <a:prstGeom prst="rect">
            <a:avLst/>
          </a:prstGeom>
          <a:solidFill>
            <a:schemeClr val="bg2"/>
          </a:solidFill>
        </p:spPr>
        <p:txBody>
          <a:bodyPr wrap="square" rtlCol="0">
            <a:spAutoFit/>
          </a:bodyPr>
          <a:lstStyle/>
          <a:p>
            <a:r>
              <a:rPr lang="en-US" altLang="zh-CN" dirty="0" smtClean="0">
                <a:latin typeface="方正超粗黑_GBK" panose="03000509000000000000" pitchFamily="65" charset="-122"/>
                <a:ea typeface="方正超粗黑_GBK" panose="03000509000000000000" pitchFamily="65" charset="-122"/>
              </a:rPr>
              <a:t>1</a:t>
            </a:r>
            <a:r>
              <a:rPr lang="zh-CN" altLang="en-US" dirty="0" smtClean="0">
                <a:latin typeface="方正超粗黑_GBK" panose="03000509000000000000" pitchFamily="65" charset="-122"/>
                <a:ea typeface="方正超粗黑_GBK" panose="03000509000000000000" pitchFamily="65" charset="-122"/>
              </a:rPr>
              <a:t>号轴承喷嘴</a:t>
            </a:r>
          </a:p>
        </p:txBody>
      </p:sp>
      <p:cxnSp>
        <p:nvCxnSpPr>
          <p:cNvPr id="13" name="直接箭头连接符 12"/>
          <p:cNvCxnSpPr>
            <a:stCxn id="14" idx="2"/>
          </p:cNvCxnSpPr>
          <p:nvPr/>
        </p:nvCxnSpPr>
        <p:spPr>
          <a:xfrm flipH="1">
            <a:off x="4477110" y="633239"/>
            <a:ext cx="1453551" cy="1743264"/>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5175849" y="263907"/>
            <a:ext cx="1509623" cy="369332"/>
          </a:xfrm>
          <a:prstGeom prst="rect">
            <a:avLst/>
          </a:prstGeom>
          <a:solidFill>
            <a:schemeClr val="bg2"/>
          </a:solidFill>
        </p:spPr>
        <p:txBody>
          <a:bodyPr wrap="square" rtlCol="0">
            <a:spAutoFit/>
          </a:bodyPr>
          <a:lstStyle/>
          <a:p>
            <a:r>
              <a:rPr lang="en-US" altLang="zh-CN" dirty="0" smtClean="0">
                <a:latin typeface="方正超粗黑_GBK" panose="03000509000000000000" pitchFamily="65" charset="-122"/>
                <a:ea typeface="方正超粗黑_GBK" panose="03000509000000000000" pitchFamily="65" charset="-122"/>
              </a:rPr>
              <a:t>2</a:t>
            </a:r>
            <a:r>
              <a:rPr lang="zh-CN" altLang="en-US" dirty="0" smtClean="0">
                <a:latin typeface="方正超粗黑_GBK" panose="03000509000000000000" pitchFamily="65" charset="-122"/>
                <a:ea typeface="方正超粗黑_GBK" panose="03000509000000000000" pitchFamily="65" charset="-122"/>
              </a:rPr>
              <a:t>号轴承喷嘴</a:t>
            </a:r>
          </a:p>
        </p:txBody>
      </p:sp>
      <p:sp>
        <p:nvSpPr>
          <p:cNvPr id="16" name="下箭头 15"/>
          <p:cNvSpPr/>
          <p:nvPr/>
        </p:nvSpPr>
        <p:spPr>
          <a:xfrm rot="319483">
            <a:off x="4095439" y="463960"/>
            <a:ext cx="345057" cy="289443"/>
          </a:xfrm>
          <a:prstGeom prst="downArrow">
            <a:avLst/>
          </a:prstGeom>
          <a:solidFill>
            <a:srgbClr val="FF0000"/>
          </a:solid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下箭头 16"/>
          <p:cNvSpPr/>
          <p:nvPr/>
        </p:nvSpPr>
        <p:spPr>
          <a:xfrm rot="5400000">
            <a:off x="3403574" y="1135023"/>
            <a:ext cx="345057" cy="289443"/>
          </a:xfrm>
          <a:prstGeom prst="downArrow">
            <a:avLst/>
          </a:prstGeom>
          <a:solidFill>
            <a:srgbClr val="FF0000"/>
          </a:solid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下箭头 17"/>
          <p:cNvSpPr/>
          <p:nvPr/>
        </p:nvSpPr>
        <p:spPr>
          <a:xfrm rot="2737890">
            <a:off x="2690584" y="1406354"/>
            <a:ext cx="345057" cy="289443"/>
          </a:xfrm>
          <a:prstGeom prst="downArrow">
            <a:avLst/>
          </a:prstGeom>
          <a:solidFill>
            <a:srgbClr val="FF0000"/>
          </a:solid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下箭头 18"/>
          <p:cNvSpPr/>
          <p:nvPr/>
        </p:nvSpPr>
        <p:spPr>
          <a:xfrm rot="5400000">
            <a:off x="2088342" y="1756569"/>
            <a:ext cx="345057" cy="289443"/>
          </a:xfrm>
          <a:prstGeom prst="downArrow">
            <a:avLst/>
          </a:prstGeom>
          <a:solidFill>
            <a:srgbClr val="FF0000"/>
          </a:solid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下箭头 19"/>
          <p:cNvSpPr/>
          <p:nvPr/>
        </p:nvSpPr>
        <p:spPr>
          <a:xfrm rot="2035303">
            <a:off x="3847064" y="1547390"/>
            <a:ext cx="345057" cy="289443"/>
          </a:xfrm>
          <a:prstGeom prst="downArrow">
            <a:avLst/>
          </a:prstGeom>
          <a:solidFill>
            <a:srgbClr val="FF0000"/>
          </a:solid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下箭头 20"/>
          <p:cNvSpPr/>
          <p:nvPr/>
        </p:nvSpPr>
        <p:spPr>
          <a:xfrm rot="15997425">
            <a:off x="3945462" y="1919057"/>
            <a:ext cx="345057" cy="289443"/>
          </a:xfrm>
          <a:prstGeom prst="downArrow">
            <a:avLst/>
          </a:prstGeom>
          <a:solidFill>
            <a:srgbClr val="FF0000"/>
          </a:solid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14409060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滑油加</a:t>
            </a:r>
            <a:r>
              <a:rPr lang="zh-CN" altLang="en-US" dirty="0" smtClean="0"/>
              <a:t>注</a:t>
            </a:r>
            <a:endParaRPr lang="zh-CN" altLang="en-US" dirty="0"/>
          </a:p>
        </p:txBody>
      </p:sp>
      <p:sp>
        <p:nvSpPr>
          <p:cNvPr id="3" name="内容占位符 2"/>
          <p:cNvSpPr>
            <a:spLocks noGrp="1"/>
          </p:cNvSpPr>
          <p:nvPr>
            <p:ph idx="1"/>
          </p:nvPr>
        </p:nvSpPr>
        <p:spPr/>
        <p:txBody>
          <a:bodyPr>
            <a:normAutofit/>
          </a:bodyPr>
          <a:lstStyle/>
          <a:p>
            <a:r>
              <a:rPr lang="zh-CN" altLang="en-US" dirty="0" smtClean="0"/>
              <a:t>在</a:t>
            </a:r>
            <a:r>
              <a:rPr lang="zh-CN" altLang="en-US" dirty="0"/>
              <a:t>发动机停车后五分钟内不要拆卸滑油箱上的加油口盖。如果单向阀有故障</a:t>
            </a:r>
            <a:r>
              <a:rPr lang="en-US" altLang="zh-CN" dirty="0"/>
              <a:t>, </a:t>
            </a:r>
            <a:r>
              <a:rPr lang="zh-CN" altLang="en-US" dirty="0"/>
              <a:t>热滑油会从滑油箱喷出导致人员伤害。发动机运转期间</a:t>
            </a:r>
            <a:r>
              <a:rPr lang="en-US" altLang="zh-CN" dirty="0"/>
              <a:t>, </a:t>
            </a:r>
            <a:r>
              <a:rPr lang="zh-CN" altLang="en-US" dirty="0"/>
              <a:t>滑油箱内的滑油温度很高，且压力增大。</a:t>
            </a:r>
          </a:p>
          <a:p>
            <a:r>
              <a:rPr lang="zh-CN" altLang="en-US" dirty="0"/>
              <a:t>在发动机停车后</a:t>
            </a:r>
            <a:r>
              <a:rPr lang="en-US" altLang="zh-CN" dirty="0"/>
              <a:t>5</a:t>
            </a:r>
            <a:r>
              <a:rPr lang="zh-CN" altLang="en-US" dirty="0"/>
              <a:t>分钟至</a:t>
            </a:r>
            <a:r>
              <a:rPr lang="en-US" altLang="zh-CN" dirty="0"/>
              <a:t>30</a:t>
            </a:r>
            <a:r>
              <a:rPr lang="zh-CN" altLang="en-US" dirty="0"/>
              <a:t>分钟范围内加注滑油。</a:t>
            </a:r>
          </a:p>
          <a:p>
            <a:r>
              <a:rPr lang="zh-CN" altLang="en-US" dirty="0"/>
              <a:t>滑油箱加油程序是：</a:t>
            </a:r>
          </a:p>
          <a:p>
            <a:r>
              <a:rPr lang="zh-CN" altLang="en-US" dirty="0"/>
              <a:t>（</a:t>
            </a:r>
            <a:r>
              <a:rPr lang="en-US" altLang="zh-CN" dirty="0"/>
              <a:t>1</a:t>
            </a:r>
            <a:r>
              <a:rPr lang="zh-CN" altLang="en-US" dirty="0"/>
              <a:t>）打开右风扇整流罩上的滑油箱接近盖</a:t>
            </a:r>
            <a:r>
              <a:rPr lang="zh-CN" altLang="en-US" dirty="0" smtClean="0"/>
              <a:t>板；</a:t>
            </a:r>
            <a:endParaRPr lang="zh-CN" altLang="en-US" dirty="0"/>
          </a:p>
          <a:p>
            <a:r>
              <a:rPr lang="zh-CN" altLang="en-US" dirty="0"/>
              <a:t>（</a:t>
            </a:r>
            <a:r>
              <a:rPr lang="en-US" altLang="zh-CN" dirty="0"/>
              <a:t>2</a:t>
            </a:r>
            <a:r>
              <a:rPr lang="zh-CN" altLang="en-US" dirty="0"/>
              <a:t>）使用棉揩布清洁油</a:t>
            </a:r>
            <a:r>
              <a:rPr lang="zh-CN" altLang="en-US" dirty="0" smtClean="0"/>
              <a:t>槽（</a:t>
            </a:r>
            <a:r>
              <a:rPr lang="en-US" altLang="zh-CN" dirty="0"/>
              <a:t>3</a:t>
            </a:r>
            <a:r>
              <a:rPr lang="zh-CN" altLang="en-US" dirty="0"/>
              <a:t>）提起加油口盖手柄；</a:t>
            </a:r>
          </a:p>
          <a:p>
            <a:r>
              <a:rPr lang="zh-CN" altLang="en-US" dirty="0"/>
              <a:t>（</a:t>
            </a:r>
            <a:r>
              <a:rPr lang="en-US" altLang="zh-CN" dirty="0"/>
              <a:t>4</a:t>
            </a:r>
            <a:r>
              <a:rPr lang="zh-CN" altLang="en-US" dirty="0"/>
              <a:t>）逆时针转动加油口盖手柄打开它；</a:t>
            </a:r>
          </a:p>
          <a:p>
            <a:r>
              <a:rPr lang="zh-CN" altLang="en-US" dirty="0"/>
              <a:t>（</a:t>
            </a:r>
            <a:r>
              <a:rPr lang="en-US" altLang="zh-CN" dirty="0"/>
              <a:t>5</a:t>
            </a:r>
            <a:r>
              <a:rPr lang="zh-CN" altLang="en-US" dirty="0"/>
              <a:t>）拉出重力加油口上的加油口盖</a:t>
            </a:r>
          </a:p>
          <a:p>
            <a:endParaRPr lang="zh-CN" altLang="en-US" dirty="0"/>
          </a:p>
        </p:txBody>
      </p:sp>
    </p:spTree>
    <p:extLst>
      <p:ext uri="{BB962C8B-B14F-4D97-AF65-F5344CB8AC3E}">
        <p14:creationId xmlns:p14="http://schemas.microsoft.com/office/powerpoint/2010/main" val="118221433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571500" y="500062"/>
            <a:ext cx="11049000" cy="5857875"/>
          </a:xfrm>
          <a:prstGeom prst="rect">
            <a:avLst/>
          </a:prstGeom>
        </p:spPr>
      </p:pic>
      <p:sp>
        <p:nvSpPr>
          <p:cNvPr id="9" name="文本框 8"/>
          <p:cNvSpPr txBox="1"/>
          <p:nvPr/>
        </p:nvSpPr>
        <p:spPr>
          <a:xfrm>
            <a:off x="7170910" y="5788098"/>
            <a:ext cx="4884173" cy="923330"/>
          </a:xfrm>
          <a:prstGeom prst="rect">
            <a:avLst/>
          </a:prstGeom>
          <a:solidFill>
            <a:schemeClr val="bg2"/>
          </a:solidFill>
        </p:spPr>
        <p:txBody>
          <a:bodyPr vert="horz" wrap="square" rtlCol="0">
            <a:spAutoFit/>
          </a:bodyPr>
          <a:lstStyle/>
          <a:p>
            <a:pPr algn="ctr"/>
            <a:r>
              <a:rPr lang="zh-CN" altLang="en-US" sz="5400" dirty="0">
                <a:solidFill>
                  <a:srgbClr val="FF0000"/>
                </a:solidFill>
                <a:latin typeface="方正超粗黑_GBK" panose="03000509000000000000" pitchFamily="65" charset="-122"/>
                <a:ea typeface="方正超粗黑_GBK" panose="03000509000000000000" pitchFamily="65" charset="-122"/>
              </a:rPr>
              <a:t>滑</a:t>
            </a:r>
            <a:r>
              <a:rPr lang="zh-CN" altLang="en-US" sz="5400" dirty="0" smtClean="0">
                <a:solidFill>
                  <a:srgbClr val="FF0000"/>
                </a:solidFill>
                <a:latin typeface="方正超粗黑_GBK" panose="03000509000000000000" pitchFamily="65" charset="-122"/>
                <a:ea typeface="方正超粗黑_GBK" panose="03000509000000000000" pitchFamily="65" charset="-122"/>
              </a:rPr>
              <a:t>油加油程序</a:t>
            </a:r>
            <a:endParaRPr lang="zh-CN" altLang="en-US" sz="5400" dirty="0">
              <a:solidFill>
                <a:srgbClr val="FF0000"/>
              </a:solidFill>
              <a:latin typeface="方正超粗黑_GBK" panose="03000509000000000000" pitchFamily="65" charset="-122"/>
              <a:ea typeface="方正超粗黑_GBK" panose="03000509000000000000" pitchFamily="65" charset="-122"/>
            </a:endParaRPr>
          </a:p>
        </p:txBody>
      </p:sp>
      <p:sp>
        <p:nvSpPr>
          <p:cNvPr id="10" name="文本框 9"/>
          <p:cNvSpPr txBox="1"/>
          <p:nvPr/>
        </p:nvSpPr>
        <p:spPr>
          <a:xfrm>
            <a:off x="10239553" y="646754"/>
            <a:ext cx="1190447" cy="646331"/>
          </a:xfrm>
          <a:prstGeom prst="rect">
            <a:avLst/>
          </a:prstGeom>
          <a:solidFill>
            <a:schemeClr val="bg2"/>
          </a:solidFill>
        </p:spPr>
        <p:txBody>
          <a:bodyPr wrap="square" rtlCol="0">
            <a:spAutoFit/>
          </a:bodyPr>
          <a:lstStyle/>
          <a:p>
            <a:pPr algn="ctr"/>
            <a:r>
              <a:rPr lang="zh-CN" altLang="en-US" dirty="0">
                <a:solidFill>
                  <a:srgbClr val="FF0000"/>
                </a:solidFill>
                <a:latin typeface="方正超粗黑_GBK" panose="03000509000000000000" pitchFamily="65" charset="-122"/>
                <a:ea typeface="方正超粗黑_GBK" panose="03000509000000000000" pitchFamily="65" charset="-122"/>
              </a:rPr>
              <a:t>提起加油口盖手柄</a:t>
            </a:r>
          </a:p>
        </p:txBody>
      </p:sp>
      <p:sp>
        <p:nvSpPr>
          <p:cNvPr id="12" name="文本框 11"/>
          <p:cNvSpPr txBox="1"/>
          <p:nvPr/>
        </p:nvSpPr>
        <p:spPr>
          <a:xfrm>
            <a:off x="4275464" y="646754"/>
            <a:ext cx="1190447" cy="646331"/>
          </a:xfrm>
          <a:prstGeom prst="rect">
            <a:avLst/>
          </a:prstGeom>
          <a:solidFill>
            <a:schemeClr val="bg2"/>
          </a:solidFill>
        </p:spPr>
        <p:txBody>
          <a:bodyPr wrap="square" rtlCol="0">
            <a:spAutoFit/>
          </a:bodyPr>
          <a:lstStyle/>
          <a:p>
            <a:pPr algn="ctr"/>
            <a:r>
              <a:rPr lang="zh-CN" altLang="en-US" dirty="0" smtClean="0">
                <a:solidFill>
                  <a:srgbClr val="FF0000"/>
                </a:solidFill>
                <a:latin typeface="方正超粗黑_GBK" panose="03000509000000000000" pitchFamily="65" charset="-122"/>
                <a:ea typeface="方正超粗黑_GBK" panose="03000509000000000000" pitchFamily="65" charset="-122"/>
              </a:rPr>
              <a:t>推开滑油箱接近门</a:t>
            </a:r>
            <a:endParaRPr lang="zh-CN" altLang="en-US" dirty="0">
              <a:solidFill>
                <a:srgbClr val="FF0000"/>
              </a:solidFill>
              <a:latin typeface="方正超粗黑_GBK" panose="03000509000000000000" pitchFamily="65" charset="-122"/>
              <a:ea typeface="方正超粗黑_GBK" panose="03000509000000000000" pitchFamily="65" charset="-122"/>
            </a:endParaRPr>
          </a:p>
        </p:txBody>
      </p:sp>
    </p:spTree>
    <p:extLst>
      <p:ext uri="{BB962C8B-B14F-4D97-AF65-F5344CB8AC3E}">
        <p14:creationId xmlns:p14="http://schemas.microsoft.com/office/powerpoint/2010/main" val="357413058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2140044" y="120764"/>
            <a:ext cx="7911912" cy="6132496"/>
          </a:xfrm>
          <a:prstGeom prst="rect">
            <a:avLst/>
          </a:prstGeom>
        </p:spPr>
      </p:pic>
      <p:cxnSp>
        <p:nvCxnSpPr>
          <p:cNvPr id="4" name="直接箭头连接符 3"/>
          <p:cNvCxnSpPr/>
          <p:nvPr/>
        </p:nvCxnSpPr>
        <p:spPr>
          <a:xfrm flipV="1">
            <a:off x="621102" y="6098874"/>
            <a:ext cx="1026544" cy="370937"/>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7" name="圆角矩形 6"/>
          <p:cNvSpPr/>
          <p:nvPr/>
        </p:nvSpPr>
        <p:spPr>
          <a:xfrm>
            <a:off x="379561" y="5854129"/>
            <a:ext cx="741872" cy="615682"/>
          </a:xfrm>
          <a:prstGeom prst="round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1975449" y="5637360"/>
            <a:ext cx="905773" cy="923027"/>
          </a:xfrm>
          <a:prstGeom prst="ellipse">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3653914" y="5788098"/>
            <a:ext cx="4884173" cy="923330"/>
          </a:xfrm>
          <a:prstGeom prst="rect">
            <a:avLst/>
          </a:prstGeom>
          <a:solidFill>
            <a:schemeClr val="bg2"/>
          </a:solidFill>
        </p:spPr>
        <p:txBody>
          <a:bodyPr vert="horz" wrap="square" rtlCol="0">
            <a:spAutoFit/>
          </a:bodyPr>
          <a:lstStyle/>
          <a:p>
            <a:pPr algn="ctr"/>
            <a:r>
              <a:rPr lang="zh-CN" altLang="en-US" sz="5400" dirty="0">
                <a:solidFill>
                  <a:srgbClr val="FF0000"/>
                </a:solidFill>
                <a:latin typeface="方正超粗黑_GBK" panose="03000509000000000000" pitchFamily="65" charset="-122"/>
                <a:ea typeface="方正超粗黑_GBK" panose="03000509000000000000" pitchFamily="65" charset="-122"/>
              </a:rPr>
              <a:t>滑</a:t>
            </a:r>
            <a:r>
              <a:rPr lang="zh-CN" altLang="en-US" sz="5400" dirty="0" smtClean="0">
                <a:solidFill>
                  <a:srgbClr val="FF0000"/>
                </a:solidFill>
                <a:latin typeface="方正超粗黑_GBK" panose="03000509000000000000" pitchFamily="65" charset="-122"/>
                <a:ea typeface="方正超粗黑_GBK" panose="03000509000000000000" pitchFamily="65" charset="-122"/>
              </a:rPr>
              <a:t>油加油程序</a:t>
            </a:r>
            <a:endParaRPr lang="zh-CN" altLang="en-US" sz="5400" dirty="0">
              <a:solidFill>
                <a:srgbClr val="FF0000"/>
              </a:solidFill>
              <a:latin typeface="方正超粗黑_GBK" panose="03000509000000000000" pitchFamily="65" charset="-122"/>
              <a:ea typeface="方正超粗黑_GBK" panose="03000509000000000000" pitchFamily="65" charset="-122"/>
            </a:endParaRPr>
          </a:p>
        </p:txBody>
      </p:sp>
      <p:sp>
        <p:nvSpPr>
          <p:cNvPr id="10" name="文本框 9"/>
          <p:cNvSpPr txBox="1"/>
          <p:nvPr/>
        </p:nvSpPr>
        <p:spPr>
          <a:xfrm>
            <a:off x="2303254" y="275818"/>
            <a:ext cx="2001327" cy="1200329"/>
          </a:xfrm>
          <a:prstGeom prst="rect">
            <a:avLst/>
          </a:prstGeom>
          <a:solidFill>
            <a:schemeClr val="bg2"/>
          </a:solidFill>
        </p:spPr>
        <p:txBody>
          <a:bodyPr wrap="square" rtlCol="0">
            <a:spAutoFit/>
          </a:bodyPr>
          <a:lstStyle/>
          <a:p>
            <a:r>
              <a:rPr lang="zh-CN" altLang="en-US" dirty="0">
                <a:solidFill>
                  <a:srgbClr val="FF0000"/>
                </a:solidFill>
                <a:latin typeface="方正超粗黑_GBK" panose="03000509000000000000" pitchFamily="65" charset="-122"/>
                <a:ea typeface="方正超粗黑_GBK" panose="03000509000000000000" pitchFamily="65" charset="-122"/>
              </a:rPr>
              <a:t>逆时针转动加油口盖手柄打开它；</a:t>
            </a:r>
          </a:p>
          <a:p>
            <a:r>
              <a:rPr lang="zh-CN" altLang="en-US" dirty="0" smtClean="0">
                <a:solidFill>
                  <a:srgbClr val="FF0000"/>
                </a:solidFill>
                <a:latin typeface="方正超粗黑_GBK" panose="03000509000000000000" pitchFamily="65" charset="-122"/>
                <a:ea typeface="方正超粗黑_GBK" panose="03000509000000000000" pitchFamily="65" charset="-122"/>
              </a:rPr>
              <a:t>拉</a:t>
            </a:r>
            <a:r>
              <a:rPr lang="zh-CN" altLang="en-US" dirty="0">
                <a:solidFill>
                  <a:srgbClr val="FF0000"/>
                </a:solidFill>
                <a:latin typeface="方正超粗黑_GBK" panose="03000509000000000000" pitchFamily="65" charset="-122"/>
                <a:ea typeface="方正超粗黑_GBK" panose="03000509000000000000" pitchFamily="65" charset="-122"/>
              </a:rPr>
              <a:t>出重力加油口上的加油口盖</a:t>
            </a:r>
          </a:p>
        </p:txBody>
      </p:sp>
    </p:spTree>
    <p:extLst>
      <p:ext uri="{BB962C8B-B14F-4D97-AF65-F5344CB8AC3E}">
        <p14:creationId xmlns:p14="http://schemas.microsoft.com/office/powerpoint/2010/main" val="6780217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5289997" y="0"/>
            <a:ext cx="6580819" cy="6858000"/>
          </a:xfrm>
          <a:prstGeom prst="rect">
            <a:avLst/>
          </a:prstGeom>
        </p:spPr>
      </p:pic>
      <p:sp>
        <p:nvSpPr>
          <p:cNvPr id="9" name="文本框 8"/>
          <p:cNvSpPr txBox="1"/>
          <p:nvPr/>
        </p:nvSpPr>
        <p:spPr>
          <a:xfrm>
            <a:off x="8704053" y="5788098"/>
            <a:ext cx="3351030" cy="923330"/>
          </a:xfrm>
          <a:prstGeom prst="rect">
            <a:avLst/>
          </a:prstGeom>
          <a:solidFill>
            <a:schemeClr val="bg2"/>
          </a:solidFill>
        </p:spPr>
        <p:txBody>
          <a:bodyPr vert="horz" wrap="square" rtlCol="0">
            <a:spAutoFit/>
          </a:bodyPr>
          <a:lstStyle/>
          <a:p>
            <a:pPr algn="ctr"/>
            <a:r>
              <a:rPr lang="zh-CN" altLang="en-US" sz="5400" dirty="0">
                <a:solidFill>
                  <a:srgbClr val="FF0000"/>
                </a:solidFill>
                <a:latin typeface="方正超粗黑_GBK" panose="03000509000000000000" pitchFamily="65" charset="-122"/>
                <a:ea typeface="方正超粗黑_GBK" panose="03000509000000000000" pitchFamily="65" charset="-122"/>
              </a:rPr>
              <a:t>滑</a:t>
            </a:r>
            <a:r>
              <a:rPr lang="zh-CN" altLang="en-US" sz="5400" dirty="0" smtClean="0">
                <a:solidFill>
                  <a:srgbClr val="FF0000"/>
                </a:solidFill>
                <a:latin typeface="方正超粗黑_GBK" panose="03000509000000000000" pitchFamily="65" charset="-122"/>
                <a:ea typeface="方正超粗黑_GBK" panose="03000509000000000000" pitchFamily="65" charset="-122"/>
              </a:rPr>
              <a:t>油取样</a:t>
            </a:r>
            <a:endParaRPr lang="zh-CN" altLang="en-US" sz="5400" dirty="0">
              <a:solidFill>
                <a:srgbClr val="FF0000"/>
              </a:solidFill>
              <a:latin typeface="方正超粗黑_GBK" panose="03000509000000000000" pitchFamily="65" charset="-122"/>
              <a:ea typeface="方正超粗黑_GBK" panose="03000509000000000000" pitchFamily="65" charset="-122"/>
            </a:endParaRPr>
          </a:p>
        </p:txBody>
      </p:sp>
      <p:sp>
        <p:nvSpPr>
          <p:cNvPr id="11" name="文本框 10"/>
          <p:cNvSpPr txBox="1"/>
          <p:nvPr/>
        </p:nvSpPr>
        <p:spPr>
          <a:xfrm>
            <a:off x="207034" y="193139"/>
            <a:ext cx="5167223" cy="4801314"/>
          </a:xfrm>
          <a:prstGeom prst="rect">
            <a:avLst/>
          </a:prstGeom>
          <a:solidFill>
            <a:schemeClr val="bg2"/>
          </a:solidFill>
        </p:spPr>
        <p:txBody>
          <a:bodyPr wrap="square" rtlCol="0">
            <a:spAutoFit/>
          </a:bodyPr>
          <a:lstStyle/>
          <a:p>
            <a:pPr indent="180000"/>
            <a:r>
              <a:rPr lang="zh-CN" altLang="en-US" dirty="0">
                <a:latin typeface="方正超粗黑_GBK" panose="03000509000000000000" pitchFamily="65" charset="-122"/>
                <a:ea typeface="方正超粗黑_GBK" panose="03000509000000000000" pitchFamily="65" charset="-122"/>
              </a:rPr>
              <a:t>提取油样是为了进行</a:t>
            </a:r>
            <a:r>
              <a:rPr lang="zh-CN" altLang="en-US" dirty="0">
                <a:solidFill>
                  <a:srgbClr val="FF0000"/>
                </a:solidFill>
                <a:latin typeface="方正超粗黑_GBK" panose="03000509000000000000" pitchFamily="65" charset="-122"/>
                <a:ea typeface="方正超粗黑_GBK" panose="03000509000000000000" pitchFamily="65" charset="-122"/>
              </a:rPr>
              <a:t>滑油分析</a:t>
            </a:r>
            <a:r>
              <a:rPr lang="zh-CN" altLang="en-US" dirty="0">
                <a:latin typeface="方正超粗黑_GBK" panose="03000509000000000000" pitchFamily="65" charset="-122"/>
                <a:ea typeface="方正超粗黑_GBK" panose="03000509000000000000" pitchFamily="65" charset="-122"/>
              </a:rPr>
              <a:t>，在发动机停车后</a:t>
            </a:r>
            <a:r>
              <a:rPr lang="en-US" altLang="zh-CN" dirty="0">
                <a:solidFill>
                  <a:srgbClr val="FF0000"/>
                </a:solidFill>
                <a:latin typeface="方正超粗黑_GBK" panose="03000509000000000000" pitchFamily="65" charset="-122"/>
                <a:ea typeface="方正超粗黑_GBK" panose="03000509000000000000" pitchFamily="65" charset="-122"/>
              </a:rPr>
              <a:t>5</a:t>
            </a:r>
            <a:r>
              <a:rPr lang="zh-CN" altLang="en-US" dirty="0">
                <a:solidFill>
                  <a:srgbClr val="FF0000"/>
                </a:solidFill>
                <a:latin typeface="方正超粗黑_GBK" panose="03000509000000000000" pitchFamily="65" charset="-122"/>
                <a:ea typeface="方正超粗黑_GBK" panose="03000509000000000000" pitchFamily="65" charset="-122"/>
              </a:rPr>
              <a:t>分钟至</a:t>
            </a:r>
            <a:r>
              <a:rPr lang="en-US" altLang="zh-CN" dirty="0">
                <a:solidFill>
                  <a:srgbClr val="FF0000"/>
                </a:solidFill>
                <a:latin typeface="方正超粗黑_GBK" panose="03000509000000000000" pitchFamily="65" charset="-122"/>
                <a:ea typeface="方正超粗黑_GBK" panose="03000509000000000000" pitchFamily="65" charset="-122"/>
              </a:rPr>
              <a:t>30</a:t>
            </a:r>
            <a:r>
              <a:rPr lang="zh-CN" altLang="en-US" dirty="0">
                <a:solidFill>
                  <a:srgbClr val="FF0000"/>
                </a:solidFill>
                <a:latin typeface="方正超粗黑_GBK" panose="03000509000000000000" pitchFamily="65" charset="-122"/>
                <a:ea typeface="方正超粗黑_GBK" panose="03000509000000000000" pitchFamily="65" charset="-122"/>
              </a:rPr>
              <a:t>分钟</a:t>
            </a:r>
            <a:r>
              <a:rPr lang="zh-CN" altLang="en-US" dirty="0">
                <a:latin typeface="方正超粗黑_GBK" panose="03000509000000000000" pitchFamily="65" charset="-122"/>
                <a:ea typeface="方正超粗黑_GBK" panose="03000509000000000000" pitchFamily="65" charset="-122"/>
              </a:rPr>
              <a:t>范围内提取油样。</a:t>
            </a:r>
          </a:p>
          <a:p>
            <a:pPr indent="180000"/>
            <a:r>
              <a:rPr lang="zh-CN" altLang="en-US" dirty="0">
                <a:latin typeface="方正超粗黑_GBK" panose="03000509000000000000" pitchFamily="65" charset="-122"/>
                <a:ea typeface="方正超粗黑_GBK" panose="03000509000000000000" pitchFamily="65" charset="-122"/>
              </a:rPr>
              <a:t>提取油样的程序是：</a:t>
            </a:r>
          </a:p>
          <a:p>
            <a:pPr indent="180000"/>
            <a:r>
              <a:rPr lang="zh-CN" altLang="en-US" dirty="0">
                <a:latin typeface="方正超粗黑_GBK" panose="03000509000000000000" pitchFamily="65" charset="-122"/>
                <a:ea typeface="方正超粗黑_GBK" panose="03000509000000000000" pitchFamily="65" charset="-122"/>
              </a:rPr>
              <a:t>（</a:t>
            </a:r>
            <a:r>
              <a:rPr lang="en-US" altLang="zh-CN" dirty="0">
                <a:latin typeface="方正超粗黑_GBK" panose="03000509000000000000" pitchFamily="65" charset="-122"/>
                <a:ea typeface="方正超粗黑_GBK" panose="03000509000000000000" pitchFamily="65" charset="-122"/>
              </a:rPr>
              <a:t>1</a:t>
            </a:r>
            <a:r>
              <a:rPr lang="zh-CN" altLang="en-US" dirty="0">
                <a:latin typeface="方正超粗黑_GBK" panose="03000509000000000000" pitchFamily="65" charset="-122"/>
                <a:ea typeface="方正超粗黑_GBK" panose="03000509000000000000" pitchFamily="65" charset="-122"/>
              </a:rPr>
              <a:t>）打开右风扇整流罩上的滑油箱接近盖</a:t>
            </a:r>
            <a:r>
              <a:rPr lang="zh-CN" altLang="en-US" dirty="0" smtClean="0">
                <a:latin typeface="方正超粗黑_GBK" panose="03000509000000000000" pitchFamily="65" charset="-122"/>
                <a:ea typeface="方正超粗黑_GBK" panose="03000509000000000000" pitchFamily="65" charset="-122"/>
              </a:rPr>
              <a:t>板 </a:t>
            </a:r>
            <a:endParaRPr lang="en-US" altLang="zh-CN" dirty="0" smtClean="0">
              <a:latin typeface="方正超粗黑_GBK" panose="03000509000000000000" pitchFamily="65" charset="-122"/>
              <a:ea typeface="方正超粗黑_GBK" panose="03000509000000000000" pitchFamily="65" charset="-122"/>
            </a:endParaRPr>
          </a:p>
          <a:p>
            <a:pPr indent="180000"/>
            <a:r>
              <a:rPr lang="zh-CN" altLang="en-US" dirty="0" smtClean="0">
                <a:latin typeface="方正超粗黑_GBK" panose="03000509000000000000" pitchFamily="65" charset="-122"/>
                <a:ea typeface="方正超粗黑_GBK" panose="03000509000000000000" pitchFamily="65" charset="-122"/>
              </a:rPr>
              <a:t>（</a:t>
            </a:r>
            <a:r>
              <a:rPr lang="en-US" altLang="zh-CN" dirty="0">
                <a:latin typeface="方正超粗黑_GBK" panose="03000509000000000000" pitchFamily="65" charset="-122"/>
                <a:ea typeface="方正超粗黑_GBK" panose="03000509000000000000" pitchFamily="65" charset="-122"/>
              </a:rPr>
              <a:t>2</a:t>
            </a:r>
            <a:r>
              <a:rPr lang="zh-CN" altLang="en-US" dirty="0">
                <a:latin typeface="方正超粗黑_GBK" panose="03000509000000000000" pitchFamily="65" charset="-122"/>
                <a:ea typeface="方正超粗黑_GBK" panose="03000509000000000000" pitchFamily="65" charset="-122"/>
              </a:rPr>
              <a:t>）使用棉揩布清洁油槽；</a:t>
            </a:r>
          </a:p>
          <a:p>
            <a:pPr indent="180000"/>
            <a:r>
              <a:rPr lang="zh-CN" altLang="en-US" dirty="0">
                <a:latin typeface="方正超粗黑_GBK" panose="03000509000000000000" pitchFamily="65" charset="-122"/>
                <a:ea typeface="方正超粗黑_GBK" panose="03000509000000000000" pitchFamily="65" charset="-122"/>
              </a:rPr>
              <a:t>（</a:t>
            </a:r>
            <a:r>
              <a:rPr lang="en-US" altLang="zh-CN" dirty="0">
                <a:latin typeface="方正超粗黑_GBK" panose="03000509000000000000" pitchFamily="65" charset="-122"/>
                <a:ea typeface="方正超粗黑_GBK" panose="03000509000000000000" pitchFamily="65" charset="-122"/>
              </a:rPr>
              <a:t>3</a:t>
            </a:r>
            <a:r>
              <a:rPr lang="zh-CN" altLang="en-US" dirty="0">
                <a:latin typeface="方正超粗黑_GBK" panose="03000509000000000000" pitchFamily="65" charset="-122"/>
                <a:ea typeface="方正超粗黑_GBK" panose="03000509000000000000" pitchFamily="65" charset="-122"/>
              </a:rPr>
              <a:t>）提起加油口盖手柄；</a:t>
            </a:r>
          </a:p>
          <a:p>
            <a:pPr indent="180000"/>
            <a:r>
              <a:rPr lang="zh-CN" altLang="en-US" dirty="0">
                <a:latin typeface="方正超粗黑_GBK" panose="03000509000000000000" pitchFamily="65" charset="-122"/>
                <a:ea typeface="方正超粗黑_GBK" panose="03000509000000000000" pitchFamily="65" charset="-122"/>
              </a:rPr>
              <a:t>（</a:t>
            </a:r>
            <a:r>
              <a:rPr lang="en-US" altLang="zh-CN" dirty="0">
                <a:latin typeface="方正超粗黑_GBK" panose="03000509000000000000" pitchFamily="65" charset="-122"/>
                <a:ea typeface="方正超粗黑_GBK" panose="03000509000000000000" pitchFamily="65" charset="-122"/>
              </a:rPr>
              <a:t>4</a:t>
            </a:r>
            <a:r>
              <a:rPr lang="zh-CN" altLang="en-US" dirty="0">
                <a:latin typeface="方正超粗黑_GBK" panose="03000509000000000000" pitchFamily="65" charset="-122"/>
                <a:ea typeface="方正超粗黑_GBK" panose="03000509000000000000" pitchFamily="65" charset="-122"/>
              </a:rPr>
              <a:t>）逆时针转动加油口盖手柄打开它；</a:t>
            </a:r>
          </a:p>
          <a:p>
            <a:pPr indent="180000"/>
            <a:r>
              <a:rPr lang="zh-CN" altLang="en-US" dirty="0">
                <a:latin typeface="方正超粗黑_GBK" panose="03000509000000000000" pitchFamily="65" charset="-122"/>
                <a:ea typeface="方正超粗黑_GBK" panose="03000509000000000000" pitchFamily="65" charset="-122"/>
              </a:rPr>
              <a:t>（</a:t>
            </a:r>
            <a:r>
              <a:rPr lang="en-US" altLang="zh-CN" dirty="0">
                <a:latin typeface="方正超粗黑_GBK" panose="03000509000000000000" pitchFamily="65" charset="-122"/>
                <a:ea typeface="方正超粗黑_GBK" panose="03000509000000000000" pitchFamily="65" charset="-122"/>
              </a:rPr>
              <a:t>5</a:t>
            </a:r>
            <a:r>
              <a:rPr lang="zh-CN" altLang="en-US" dirty="0">
                <a:latin typeface="方正超粗黑_GBK" panose="03000509000000000000" pitchFamily="65" charset="-122"/>
                <a:ea typeface="方正超粗黑_GBK" panose="03000509000000000000" pitchFamily="65" charset="-122"/>
              </a:rPr>
              <a:t>）拉出重力加油口上的加油口盖；</a:t>
            </a:r>
          </a:p>
          <a:p>
            <a:pPr indent="180000"/>
            <a:r>
              <a:rPr lang="zh-CN" altLang="en-US" dirty="0">
                <a:latin typeface="方正超粗黑_GBK" panose="03000509000000000000" pitchFamily="65" charset="-122"/>
                <a:ea typeface="方正超粗黑_GBK" panose="03000509000000000000" pitchFamily="65" charset="-122"/>
              </a:rPr>
              <a:t>（</a:t>
            </a:r>
            <a:r>
              <a:rPr lang="en-US" altLang="zh-CN" dirty="0">
                <a:latin typeface="方正超粗黑_GBK" panose="03000509000000000000" pitchFamily="65" charset="-122"/>
                <a:ea typeface="方正超粗黑_GBK" panose="03000509000000000000" pitchFamily="65" charset="-122"/>
              </a:rPr>
              <a:t>6</a:t>
            </a:r>
            <a:r>
              <a:rPr lang="zh-CN" altLang="en-US" dirty="0">
                <a:latin typeface="方正超粗黑_GBK" panose="03000509000000000000" pitchFamily="65" charset="-122"/>
                <a:ea typeface="方正超粗黑_GBK" panose="03000509000000000000" pitchFamily="65" charset="-122"/>
              </a:rPr>
              <a:t>）用手指挤压</a:t>
            </a:r>
            <a:r>
              <a:rPr lang="zh-CN" altLang="en-US" dirty="0">
                <a:solidFill>
                  <a:srgbClr val="FF0000"/>
                </a:solidFill>
                <a:latin typeface="方正超粗黑_GBK" panose="03000509000000000000" pitchFamily="65" charset="-122"/>
                <a:ea typeface="方正超粗黑_GBK" panose="03000509000000000000" pitchFamily="65" charset="-122"/>
              </a:rPr>
              <a:t>取样瓶</a:t>
            </a:r>
            <a:r>
              <a:rPr lang="zh-CN" altLang="en-US" dirty="0">
                <a:latin typeface="方正超粗黑_GBK" panose="03000509000000000000" pitchFamily="65" charset="-122"/>
                <a:ea typeface="方正超粗黑_GBK" panose="03000509000000000000" pitchFamily="65" charset="-122"/>
              </a:rPr>
              <a:t>，将导管端头浸在滑油内提取油</a:t>
            </a:r>
            <a:r>
              <a:rPr lang="zh-CN" altLang="en-US" dirty="0" smtClean="0">
                <a:latin typeface="方正超粗黑_GBK" panose="03000509000000000000" pitchFamily="65" charset="-122"/>
                <a:ea typeface="方正超粗黑_GBK" panose="03000509000000000000" pitchFamily="65" charset="-122"/>
              </a:rPr>
              <a:t>样；</a:t>
            </a:r>
            <a:endParaRPr lang="zh-CN" altLang="en-US" dirty="0">
              <a:latin typeface="方正超粗黑_GBK" panose="03000509000000000000" pitchFamily="65" charset="-122"/>
              <a:ea typeface="方正超粗黑_GBK" panose="03000509000000000000" pitchFamily="65" charset="-122"/>
            </a:endParaRPr>
          </a:p>
          <a:p>
            <a:pPr indent="180000"/>
            <a:r>
              <a:rPr lang="zh-CN" altLang="en-US" dirty="0">
                <a:latin typeface="方正超粗黑_GBK" panose="03000509000000000000" pitchFamily="65" charset="-122"/>
                <a:ea typeface="方正超粗黑_GBK" panose="03000509000000000000" pitchFamily="65" charset="-122"/>
              </a:rPr>
              <a:t>（</a:t>
            </a:r>
            <a:r>
              <a:rPr lang="en-US" altLang="zh-CN" dirty="0">
                <a:latin typeface="方正超粗黑_GBK" panose="03000509000000000000" pitchFamily="65" charset="-122"/>
                <a:ea typeface="方正超粗黑_GBK" panose="03000509000000000000" pitchFamily="65" charset="-122"/>
              </a:rPr>
              <a:t>7</a:t>
            </a:r>
            <a:r>
              <a:rPr lang="zh-CN" altLang="en-US" dirty="0">
                <a:latin typeface="方正超粗黑_GBK" panose="03000509000000000000" pitchFamily="65" charset="-122"/>
                <a:ea typeface="方正超粗黑_GBK" panose="03000509000000000000" pitchFamily="65" charset="-122"/>
              </a:rPr>
              <a:t>）将滑油采样标签贴在取样瓶。</a:t>
            </a:r>
          </a:p>
          <a:p>
            <a:pPr indent="180000"/>
            <a:r>
              <a:rPr lang="zh-CN" altLang="en-US" dirty="0">
                <a:latin typeface="方正超粗黑_GBK" panose="03000509000000000000" pitchFamily="65" charset="-122"/>
                <a:ea typeface="方正超粗黑_GBK" panose="03000509000000000000" pitchFamily="65" charset="-122"/>
              </a:rPr>
              <a:t>采样标签上包含下列信息</a:t>
            </a:r>
            <a:r>
              <a:rPr lang="zh-CN" altLang="en-US" dirty="0" smtClean="0">
                <a:latin typeface="方正超粗黑_GBK" panose="03000509000000000000" pitchFamily="65" charset="-122"/>
                <a:ea typeface="方正超粗黑_GBK" panose="03000509000000000000" pitchFamily="65" charset="-122"/>
              </a:rPr>
              <a:t>：</a:t>
            </a:r>
            <a:endParaRPr lang="en-US" altLang="zh-CN" dirty="0" smtClean="0">
              <a:latin typeface="方正超粗黑_GBK" panose="03000509000000000000" pitchFamily="65" charset="-122"/>
              <a:ea typeface="方正超粗黑_GBK" panose="03000509000000000000" pitchFamily="65" charset="-122"/>
            </a:endParaRPr>
          </a:p>
          <a:p>
            <a:pPr indent="180000"/>
            <a:r>
              <a:rPr lang="zh-CN" altLang="en-US" dirty="0" smtClean="0">
                <a:latin typeface="方正超粗黑_GBK" panose="03000509000000000000" pitchFamily="65" charset="-122"/>
                <a:ea typeface="方正超粗黑_GBK" panose="03000509000000000000" pitchFamily="65" charset="-122"/>
              </a:rPr>
              <a:t>（</a:t>
            </a:r>
            <a:r>
              <a:rPr lang="en-US" altLang="zh-CN" dirty="0" smtClean="0">
                <a:latin typeface="方正超粗黑_GBK" panose="03000509000000000000" pitchFamily="65" charset="-122"/>
                <a:ea typeface="方正超粗黑_GBK" panose="03000509000000000000" pitchFamily="65" charset="-122"/>
              </a:rPr>
              <a:t>1</a:t>
            </a:r>
            <a:r>
              <a:rPr lang="zh-CN" altLang="en-US" dirty="0" smtClean="0">
                <a:latin typeface="方正超粗黑_GBK" panose="03000509000000000000" pitchFamily="65" charset="-122"/>
                <a:ea typeface="方正超粗黑_GBK" panose="03000509000000000000" pitchFamily="65" charset="-122"/>
              </a:rPr>
              <a:t>）发</a:t>
            </a:r>
            <a:r>
              <a:rPr lang="zh-CN" altLang="en-US" dirty="0">
                <a:latin typeface="方正超粗黑_GBK" panose="03000509000000000000" pitchFamily="65" charset="-122"/>
                <a:ea typeface="方正超粗黑_GBK" panose="03000509000000000000" pitchFamily="65" charset="-122"/>
              </a:rPr>
              <a:t>动机总的工作时</a:t>
            </a:r>
            <a:r>
              <a:rPr lang="zh-CN" altLang="en-US" dirty="0" smtClean="0">
                <a:latin typeface="方正超粗黑_GBK" panose="03000509000000000000" pitchFamily="65" charset="-122"/>
                <a:ea typeface="方正超粗黑_GBK" panose="03000509000000000000" pitchFamily="65" charset="-122"/>
              </a:rPr>
              <a:t>间</a:t>
            </a:r>
            <a:endParaRPr lang="en-US" altLang="zh-CN" dirty="0" smtClean="0">
              <a:latin typeface="方正超粗黑_GBK" panose="03000509000000000000" pitchFamily="65" charset="-122"/>
              <a:ea typeface="方正超粗黑_GBK" panose="03000509000000000000" pitchFamily="65" charset="-122"/>
            </a:endParaRPr>
          </a:p>
          <a:p>
            <a:pPr indent="180000"/>
            <a:r>
              <a:rPr lang="zh-CN" altLang="en-US" dirty="0" smtClean="0">
                <a:latin typeface="方正超粗黑_GBK" panose="03000509000000000000" pitchFamily="65" charset="-122"/>
                <a:ea typeface="方正超粗黑_GBK" panose="03000509000000000000" pitchFamily="65" charset="-122"/>
              </a:rPr>
              <a:t>（</a:t>
            </a:r>
            <a:r>
              <a:rPr lang="en-US" altLang="zh-CN" dirty="0" smtClean="0">
                <a:latin typeface="方正超粗黑_GBK" panose="03000509000000000000" pitchFamily="65" charset="-122"/>
                <a:ea typeface="方正超粗黑_GBK" panose="03000509000000000000" pitchFamily="65" charset="-122"/>
              </a:rPr>
              <a:t>2</a:t>
            </a:r>
            <a:r>
              <a:rPr lang="zh-CN" altLang="en-US" dirty="0" smtClean="0">
                <a:latin typeface="方正超粗黑_GBK" panose="03000509000000000000" pitchFamily="65" charset="-122"/>
                <a:ea typeface="方正超粗黑_GBK" panose="03000509000000000000" pitchFamily="65" charset="-122"/>
              </a:rPr>
              <a:t>）自</a:t>
            </a:r>
            <a:r>
              <a:rPr lang="zh-CN" altLang="en-US" dirty="0">
                <a:latin typeface="方正超粗黑_GBK" panose="03000509000000000000" pitchFamily="65" charset="-122"/>
                <a:ea typeface="方正超粗黑_GBK" panose="03000509000000000000" pitchFamily="65" charset="-122"/>
              </a:rPr>
              <a:t>上次采样以来的工作时</a:t>
            </a:r>
            <a:r>
              <a:rPr lang="zh-CN" altLang="en-US" dirty="0" smtClean="0">
                <a:latin typeface="方正超粗黑_GBK" panose="03000509000000000000" pitchFamily="65" charset="-122"/>
                <a:ea typeface="方正超粗黑_GBK" panose="03000509000000000000" pitchFamily="65" charset="-122"/>
              </a:rPr>
              <a:t>间</a:t>
            </a:r>
            <a:endParaRPr lang="en-US" altLang="zh-CN" dirty="0" smtClean="0">
              <a:latin typeface="方正超粗黑_GBK" panose="03000509000000000000" pitchFamily="65" charset="-122"/>
              <a:ea typeface="方正超粗黑_GBK" panose="03000509000000000000" pitchFamily="65" charset="-122"/>
            </a:endParaRPr>
          </a:p>
          <a:p>
            <a:pPr indent="180000"/>
            <a:r>
              <a:rPr lang="zh-CN" altLang="en-US" dirty="0" smtClean="0">
                <a:latin typeface="方正超粗黑_GBK" panose="03000509000000000000" pitchFamily="65" charset="-122"/>
                <a:ea typeface="方正超粗黑_GBK" panose="03000509000000000000" pitchFamily="65" charset="-122"/>
              </a:rPr>
              <a:t>（</a:t>
            </a:r>
            <a:r>
              <a:rPr lang="en-US" altLang="zh-CN" dirty="0" smtClean="0">
                <a:latin typeface="方正超粗黑_GBK" panose="03000509000000000000" pitchFamily="65" charset="-122"/>
                <a:ea typeface="方正超粗黑_GBK" panose="03000509000000000000" pitchFamily="65" charset="-122"/>
              </a:rPr>
              <a:t>3</a:t>
            </a:r>
            <a:r>
              <a:rPr lang="zh-CN" altLang="en-US" dirty="0" smtClean="0">
                <a:latin typeface="方正超粗黑_GBK" panose="03000509000000000000" pitchFamily="65" charset="-122"/>
                <a:ea typeface="方正超粗黑_GBK" panose="03000509000000000000" pitchFamily="65" charset="-122"/>
              </a:rPr>
              <a:t>）样</a:t>
            </a:r>
            <a:r>
              <a:rPr lang="zh-CN" altLang="en-US" dirty="0">
                <a:latin typeface="方正超粗黑_GBK" panose="03000509000000000000" pitchFamily="65" charset="-122"/>
                <a:ea typeface="方正超粗黑_GBK" panose="03000509000000000000" pitchFamily="65" charset="-122"/>
              </a:rPr>
              <a:t>本日</a:t>
            </a:r>
            <a:r>
              <a:rPr lang="zh-CN" altLang="en-US" dirty="0" smtClean="0">
                <a:latin typeface="方正超粗黑_GBK" panose="03000509000000000000" pitchFamily="65" charset="-122"/>
                <a:ea typeface="方正超粗黑_GBK" panose="03000509000000000000" pitchFamily="65" charset="-122"/>
              </a:rPr>
              <a:t>期</a:t>
            </a:r>
            <a:endParaRPr lang="en-US" altLang="zh-CN" dirty="0" smtClean="0">
              <a:latin typeface="方正超粗黑_GBK" panose="03000509000000000000" pitchFamily="65" charset="-122"/>
              <a:ea typeface="方正超粗黑_GBK" panose="03000509000000000000" pitchFamily="65" charset="-122"/>
            </a:endParaRPr>
          </a:p>
          <a:p>
            <a:pPr indent="180000"/>
            <a:r>
              <a:rPr lang="zh-CN" altLang="en-US" dirty="0" smtClean="0">
                <a:latin typeface="方正超粗黑_GBK" panose="03000509000000000000" pitchFamily="65" charset="-122"/>
                <a:ea typeface="方正超粗黑_GBK" panose="03000509000000000000" pitchFamily="65" charset="-122"/>
              </a:rPr>
              <a:t>（</a:t>
            </a:r>
            <a:r>
              <a:rPr lang="en-US" altLang="zh-CN" dirty="0" smtClean="0">
                <a:latin typeface="方正超粗黑_GBK" panose="03000509000000000000" pitchFamily="65" charset="-122"/>
                <a:ea typeface="方正超粗黑_GBK" panose="03000509000000000000" pitchFamily="65" charset="-122"/>
              </a:rPr>
              <a:t>4</a:t>
            </a:r>
            <a:r>
              <a:rPr lang="zh-CN" altLang="en-US" dirty="0" smtClean="0">
                <a:latin typeface="方正超粗黑_GBK" panose="03000509000000000000" pitchFamily="65" charset="-122"/>
                <a:ea typeface="方正超粗黑_GBK" panose="03000509000000000000" pitchFamily="65" charset="-122"/>
              </a:rPr>
              <a:t>）发</a:t>
            </a:r>
            <a:r>
              <a:rPr lang="zh-CN" altLang="en-US" dirty="0">
                <a:latin typeface="方正超粗黑_GBK" panose="03000509000000000000" pitchFamily="65" charset="-122"/>
                <a:ea typeface="方正超粗黑_GBK" panose="03000509000000000000" pitchFamily="65" charset="-122"/>
              </a:rPr>
              <a:t>动机序列</a:t>
            </a:r>
            <a:r>
              <a:rPr lang="zh-CN" altLang="en-US" dirty="0" smtClean="0">
                <a:latin typeface="方正超粗黑_GBK" panose="03000509000000000000" pitchFamily="65" charset="-122"/>
                <a:ea typeface="方正超粗黑_GBK" panose="03000509000000000000" pitchFamily="65" charset="-122"/>
              </a:rPr>
              <a:t>号</a:t>
            </a:r>
            <a:endParaRPr lang="en-US" altLang="zh-CN" dirty="0" smtClean="0">
              <a:latin typeface="方正超粗黑_GBK" panose="03000509000000000000" pitchFamily="65" charset="-122"/>
              <a:ea typeface="方正超粗黑_GBK" panose="03000509000000000000" pitchFamily="65" charset="-122"/>
            </a:endParaRPr>
          </a:p>
          <a:p>
            <a:pPr indent="180000"/>
            <a:r>
              <a:rPr lang="zh-CN" altLang="en-US" dirty="0" smtClean="0">
                <a:latin typeface="方正超粗黑_GBK" panose="03000509000000000000" pitchFamily="65" charset="-122"/>
                <a:ea typeface="方正超粗黑_GBK" panose="03000509000000000000" pitchFamily="65" charset="-122"/>
              </a:rPr>
              <a:t>（</a:t>
            </a:r>
            <a:r>
              <a:rPr lang="en-US" altLang="zh-CN" dirty="0" smtClean="0">
                <a:latin typeface="方正超粗黑_GBK" panose="03000509000000000000" pitchFamily="65" charset="-122"/>
                <a:ea typeface="方正超粗黑_GBK" panose="03000509000000000000" pitchFamily="65" charset="-122"/>
              </a:rPr>
              <a:t>5</a:t>
            </a:r>
            <a:r>
              <a:rPr lang="zh-CN" altLang="en-US" dirty="0" smtClean="0">
                <a:latin typeface="方正超粗黑_GBK" panose="03000509000000000000" pitchFamily="65" charset="-122"/>
                <a:ea typeface="方正超粗黑_GBK" panose="03000509000000000000" pitchFamily="65" charset="-122"/>
              </a:rPr>
              <a:t>）使</a:t>
            </a:r>
            <a:r>
              <a:rPr lang="zh-CN" altLang="en-US" dirty="0">
                <a:latin typeface="方正超粗黑_GBK" panose="03000509000000000000" pitchFamily="65" charset="-122"/>
                <a:ea typeface="方正超粗黑_GBK" panose="03000509000000000000" pitchFamily="65" charset="-122"/>
              </a:rPr>
              <a:t>用的滑油类型和品牌。</a:t>
            </a:r>
          </a:p>
        </p:txBody>
      </p:sp>
    </p:spTree>
    <p:extLst>
      <p:ext uri="{BB962C8B-B14F-4D97-AF65-F5344CB8AC3E}">
        <p14:creationId xmlns:p14="http://schemas.microsoft.com/office/powerpoint/2010/main" val="345966472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0" y="331188"/>
            <a:ext cx="12192000" cy="6195623"/>
          </a:xfrm>
          <a:prstGeom prst="rect">
            <a:avLst/>
          </a:prstGeom>
        </p:spPr>
      </p:pic>
      <p:sp>
        <p:nvSpPr>
          <p:cNvPr id="9" name="文本框 8"/>
          <p:cNvSpPr txBox="1"/>
          <p:nvPr/>
        </p:nvSpPr>
        <p:spPr>
          <a:xfrm>
            <a:off x="8704053" y="5788098"/>
            <a:ext cx="3351030" cy="923330"/>
          </a:xfrm>
          <a:prstGeom prst="rect">
            <a:avLst/>
          </a:prstGeom>
          <a:solidFill>
            <a:schemeClr val="bg2"/>
          </a:solidFill>
        </p:spPr>
        <p:txBody>
          <a:bodyPr vert="horz" wrap="square" rtlCol="0">
            <a:spAutoFit/>
          </a:bodyPr>
          <a:lstStyle/>
          <a:p>
            <a:pPr algn="ctr"/>
            <a:r>
              <a:rPr lang="zh-CN" altLang="en-US" sz="5400" dirty="0" smtClean="0">
                <a:solidFill>
                  <a:srgbClr val="FF0000"/>
                </a:solidFill>
                <a:latin typeface="方正超粗黑_GBK" panose="03000509000000000000" pitchFamily="65" charset="-122"/>
                <a:ea typeface="方正超粗黑_GBK" panose="03000509000000000000" pitchFamily="65" charset="-122"/>
              </a:rPr>
              <a:t>磁堵检查</a:t>
            </a:r>
            <a:endParaRPr lang="zh-CN" altLang="en-US" sz="5400" dirty="0">
              <a:solidFill>
                <a:srgbClr val="FF0000"/>
              </a:solidFill>
              <a:latin typeface="方正超粗黑_GBK" panose="03000509000000000000" pitchFamily="65" charset="-122"/>
              <a:ea typeface="方正超粗黑_GBK" panose="03000509000000000000" pitchFamily="65" charset="-122"/>
            </a:endParaRPr>
          </a:p>
        </p:txBody>
      </p:sp>
    </p:spTree>
    <p:extLst>
      <p:ext uri="{BB962C8B-B14F-4D97-AF65-F5344CB8AC3E}">
        <p14:creationId xmlns:p14="http://schemas.microsoft.com/office/powerpoint/2010/main" val="225408259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0" y="265625"/>
            <a:ext cx="12192000" cy="6326750"/>
          </a:xfrm>
          <a:prstGeom prst="rect">
            <a:avLst/>
          </a:prstGeom>
        </p:spPr>
      </p:pic>
      <p:sp>
        <p:nvSpPr>
          <p:cNvPr id="9" name="文本框 8"/>
          <p:cNvSpPr txBox="1"/>
          <p:nvPr/>
        </p:nvSpPr>
        <p:spPr>
          <a:xfrm>
            <a:off x="8704053" y="5788098"/>
            <a:ext cx="3351030" cy="923330"/>
          </a:xfrm>
          <a:prstGeom prst="rect">
            <a:avLst/>
          </a:prstGeom>
          <a:solidFill>
            <a:schemeClr val="bg2"/>
          </a:solidFill>
        </p:spPr>
        <p:txBody>
          <a:bodyPr vert="horz" wrap="square" rtlCol="0">
            <a:spAutoFit/>
          </a:bodyPr>
          <a:lstStyle/>
          <a:p>
            <a:pPr algn="ctr"/>
            <a:r>
              <a:rPr lang="zh-CN" altLang="en-US" sz="5400" dirty="0" smtClean="0">
                <a:solidFill>
                  <a:srgbClr val="FF0000"/>
                </a:solidFill>
                <a:latin typeface="方正超粗黑_GBK" panose="03000509000000000000" pitchFamily="65" charset="-122"/>
                <a:ea typeface="方正超粗黑_GBK" panose="03000509000000000000" pitchFamily="65" charset="-122"/>
              </a:rPr>
              <a:t>磁堵检查</a:t>
            </a:r>
            <a:endParaRPr lang="zh-CN" altLang="en-US" sz="5400" dirty="0">
              <a:solidFill>
                <a:srgbClr val="FF0000"/>
              </a:solidFill>
              <a:latin typeface="方正超粗黑_GBK" panose="03000509000000000000" pitchFamily="65" charset="-122"/>
              <a:ea typeface="方正超粗黑_GBK" panose="03000509000000000000" pitchFamily="65" charset="-122"/>
            </a:endParaRPr>
          </a:p>
        </p:txBody>
      </p:sp>
    </p:spTree>
    <p:extLst>
      <p:ext uri="{BB962C8B-B14F-4D97-AF65-F5344CB8AC3E}">
        <p14:creationId xmlns:p14="http://schemas.microsoft.com/office/powerpoint/2010/main" val="31743869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847725" y="192752"/>
            <a:ext cx="10496550" cy="5972175"/>
          </a:xfrm>
          <a:prstGeom prst="rect">
            <a:avLst/>
          </a:prstGeom>
        </p:spPr>
      </p:pic>
      <p:sp>
        <p:nvSpPr>
          <p:cNvPr id="9" name="文本框 8"/>
          <p:cNvSpPr txBox="1"/>
          <p:nvPr/>
        </p:nvSpPr>
        <p:spPr>
          <a:xfrm>
            <a:off x="8704053" y="5788098"/>
            <a:ext cx="3351030" cy="923330"/>
          </a:xfrm>
          <a:prstGeom prst="rect">
            <a:avLst/>
          </a:prstGeom>
          <a:solidFill>
            <a:schemeClr val="bg2"/>
          </a:solidFill>
        </p:spPr>
        <p:txBody>
          <a:bodyPr vert="horz" wrap="square" rtlCol="0">
            <a:spAutoFit/>
          </a:bodyPr>
          <a:lstStyle/>
          <a:p>
            <a:pPr algn="ctr"/>
            <a:r>
              <a:rPr lang="zh-CN" altLang="en-US" sz="5400" dirty="0" smtClean="0">
                <a:solidFill>
                  <a:srgbClr val="FF0000"/>
                </a:solidFill>
                <a:latin typeface="方正超粗黑_GBK" panose="03000509000000000000" pitchFamily="65" charset="-122"/>
                <a:ea typeface="方正超粗黑_GBK" panose="03000509000000000000" pitchFamily="65" charset="-122"/>
              </a:rPr>
              <a:t>磁堵检查</a:t>
            </a:r>
            <a:endParaRPr lang="zh-CN" altLang="en-US" sz="5400" dirty="0">
              <a:solidFill>
                <a:srgbClr val="FF0000"/>
              </a:solidFill>
              <a:latin typeface="方正超粗黑_GBK" panose="03000509000000000000" pitchFamily="65" charset="-122"/>
              <a:ea typeface="方正超粗黑_GBK" panose="03000509000000000000" pitchFamily="65" charset="-122"/>
            </a:endParaRPr>
          </a:p>
        </p:txBody>
      </p:sp>
    </p:spTree>
    <p:extLst>
      <p:ext uri="{BB962C8B-B14F-4D97-AF65-F5344CB8AC3E}">
        <p14:creationId xmlns:p14="http://schemas.microsoft.com/office/powerpoint/2010/main" val="395685215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621880" y="0"/>
            <a:ext cx="10948240" cy="6858000"/>
          </a:xfrm>
          <a:prstGeom prst="rect">
            <a:avLst/>
          </a:prstGeom>
        </p:spPr>
      </p:pic>
      <p:sp>
        <p:nvSpPr>
          <p:cNvPr id="9" name="文本框 8"/>
          <p:cNvSpPr txBox="1"/>
          <p:nvPr/>
        </p:nvSpPr>
        <p:spPr>
          <a:xfrm>
            <a:off x="112143" y="129170"/>
            <a:ext cx="3351030" cy="923330"/>
          </a:xfrm>
          <a:prstGeom prst="rect">
            <a:avLst/>
          </a:prstGeom>
          <a:solidFill>
            <a:schemeClr val="bg2"/>
          </a:solidFill>
        </p:spPr>
        <p:txBody>
          <a:bodyPr vert="horz" wrap="square" rtlCol="0">
            <a:spAutoFit/>
          </a:bodyPr>
          <a:lstStyle/>
          <a:p>
            <a:pPr algn="ctr"/>
            <a:r>
              <a:rPr lang="zh-CN" altLang="en-US" sz="5400" dirty="0" smtClean="0">
                <a:solidFill>
                  <a:srgbClr val="FF0000"/>
                </a:solidFill>
                <a:latin typeface="方正超粗黑_GBK" panose="03000509000000000000" pitchFamily="65" charset="-122"/>
                <a:ea typeface="方正超粗黑_GBK" panose="03000509000000000000" pitchFamily="65" charset="-122"/>
              </a:rPr>
              <a:t>磁堵检查</a:t>
            </a:r>
            <a:endParaRPr lang="zh-CN" altLang="en-US" sz="5400" dirty="0">
              <a:solidFill>
                <a:srgbClr val="FF0000"/>
              </a:solidFill>
              <a:latin typeface="方正超粗黑_GBK" panose="03000509000000000000" pitchFamily="65" charset="-122"/>
              <a:ea typeface="方正超粗黑_GBK" panose="03000509000000000000" pitchFamily="65" charset="-122"/>
            </a:endParaRPr>
          </a:p>
        </p:txBody>
      </p:sp>
      <p:pic>
        <p:nvPicPr>
          <p:cNvPr id="4" name="图片 3"/>
          <p:cNvPicPr>
            <a:picLocks noChangeAspect="1"/>
          </p:cNvPicPr>
          <p:nvPr/>
        </p:nvPicPr>
        <p:blipFill rotWithShape="1">
          <a:blip r:embed="rId3">
            <a:extLst>
              <a:ext uri="{28A0092B-C50C-407E-A947-70E740481C1C}">
                <a14:useLocalDpi xmlns:a14="http://schemas.microsoft.com/office/drawing/2010/main" val="0"/>
              </a:ext>
            </a:extLst>
          </a:blip>
          <a:srcRect l="12730" t="41132" r="16382" b="23396"/>
          <a:stretch/>
        </p:blipFill>
        <p:spPr>
          <a:xfrm>
            <a:off x="112143" y="1181670"/>
            <a:ext cx="2734574" cy="2432649"/>
          </a:xfrm>
          <a:prstGeom prst="rect">
            <a:avLst/>
          </a:prstGeom>
        </p:spPr>
      </p:pic>
    </p:spTree>
    <p:extLst>
      <p:ext uri="{BB962C8B-B14F-4D97-AF65-F5344CB8AC3E}">
        <p14:creationId xmlns:p14="http://schemas.microsoft.com/office/powerpoint/2010/main" val="392949394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0" y="172751"/>
            <a:ext cx="12192000" cy="6512497"/>
          </a:xfrm>
          <a:prstGeom prst="rect">
            <a:avLst/>
          </a:prstGeom>
        </p:spPr>
      </p:pic>
      <p:sp>
        <p:nvSpPr>
          <p:cNvPr id="9" name="文本框 8"/>
          <p:cNvSpPr txBox="1"/>
          <p:nvPr/>
        </p:nvSpPr>
        <p:spPr>
          <a:xfrm>
            <a:off x="3959525" y="5788098"/>
            <a:ext cx="3811990" cy="923330"/>
          </a:xfrm>
          <a:prstGeom prst="rect">
            <a:avLst/>
          </a:prstGeom>
          <a:solidFill>
            <a:schemeClr val="bg2"/>
          </a:solidFill>
        </p:spPr>
        <p:txBody>
          <a:bodyPr vert="horz" wrap="square" rtlCol="0">
            <a:spAutoFit/>
          </a:bodyPr>
          <a:lstStyle/>
          <a:p>
            <a:pPr algn="ctr"/>
            <a:r>
              <a:rPr lang="zh-CN" altLang="en-US" sz="5400" dirty="0" smtClean="0">
                <a:solidFill>
                  <a:srgbClr val="FF0000"/>
                </a:solidFill>
                <a:latin typeface="方正超粗黑_GBK" panose="03000509000000000000" pitchFamily="65" charset="-122"/>
                <a:ea typeface="方正超粗黑_GBK" panose="03000509000000000000" pitchFamily="65" charset="-122"/>
              </a:rPr>
              <a:t>检查金属屑</a:t>
            </a:r>
            <a:endParaRPr lang="zh-CN" altLang="en-US" sz="5400" dirty="0">
              <a:solidFill>
                <a:srgbClr val="FF0000"/>
              </a:solidFill>
              <a:latin typeface="方正超粗黑_GBK" panose="03000509000000000000" pitchFamily="65" charset="-122"/>
              <a:ea typeface="方正超粗黑_GBK" panose="03000509000000000000" pitchFamily="65" charset="-122"/>
            </a:endParaRPr>
          </a:p>
        </p:txBody>
      </p:sp>
    </p:spTree>
    <p:extLst>
      <p:ext uri="{BB962C8B-B14F-4D97-AF65-F5344CB8AC3E}">
        <p14:creationId xmlns:p14="http://schemas.microsoft.com/office/powerpoint/2010/main" val="173801593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33139" y="0"/>
            <a:ext cx="11925721" cy="6858000"/>
          </a:xfrm>
          <a:prstGeom prst="rect">
            <a:avLst/>
          </a:prstGeom>
        </p:spPr>
      </p:pic>
    </p:spTree>
    <p:extLst>
      <p:ext uri="{BB962C8B-B14F-4D97-AF65-F5344CB8AC3E}">
        <p14:creationId xmlns:p14="http://schemas.microsoft.com/office/powerpoint/2010/main" val="20017551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7823483" y="448573"/>
            <a:ext cx="4086296" cy="5015850"/>
          </a:xfrm>
          <a:prstGeom prst="rect">
            <a:avLst/>
          </a:prstGeom>
        </p:spPr>
      </p:pic>
      <p:pic>
        <p:nvPicPr>
          <p:cNvPr id="2" name="图片 1"/>
          <p:cNvPicPr>
            <a:picLocks noChangeAspect="1"/>
          </p:cNvPicPr>
          <p:nvPr/>
        </p:nvPicPr>
        <p:blipFill>
          <a:blip r:embed="rId3"/>
          <a:stretch>
            <a:fillRect/>
          </a:stretch>
        </p:blipFill>
        <p:spPr>
          <a:xfrm>
            <a:off x="0" y="0"/>
            <a:ext cx="7544658" cy="6858000"/>
          </a:xfrm>
          <a:prstGeom prst="rect">
            <a:avLst/>
          </a:prstGeom>
        </p:spPr>
      </p:pic>
      <p:sp>
        <p:nvSpPr>
          <p:cNvPr id="7" name="圆角矩形 6"/>
          <p:cNvSpPr/>
          <p:nvPr/>
        </p:nvSpPr>
        <p:spPr>
          <a:xfrm>
            <a:off x="10563046" y="370936"/>
            <a:ext cx="996350" cy="500332"/>
          </a:xfrm>
          <a:prstGeom prst="round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 name="直接箭头连接符 4"/>
          <p:cNvCxnSpPr/>
          <p:nvPr/>
        </p:nvCxnSpPr>
        <p:spPr>
          <a:xfrm>
            <a:off x="948906" y="658317"/>
            <a:ext cx="879894" cy="1407635"/>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6" name="椭圆 5"/>
          <p:cNvSpPr/>
          <p:nvPr/>
        </p:nvSpPr>
        <p:spPr>
          <a:xfrm>
            <a:off x="5501702" y="1612305"/>
            <a:ext cx="1419230" cy="1397437"/>
          </a:xfrm>
          <a:prstGeom prst="ellipse">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7979434" y="5788098"/>
            <a:ext cx="4075649" cy="923330"/>
          </a:xfrm>
          <a:prstGeom prst="rect">
            <a:avLst/>
          </a:prstGeom>
          <a:solidFill>
            <a:schemeClr val="bg2"/>
          </a:solidFill>
        </p:spPr>
        <p:txBody>
          <a:bodyPr vert="horz" wrap="square" rtlCol="0">
            <a:spAutoFit/>
          </a:bodyPr>
          <a:lstStyle/>
          <a:p>
            <a:pPr algn="ctr"/>
            <a:r>
              <a:rPr lang="zh-CN" altLang="en-US" sz="5400" dirty="0" smtClean="0">
                <a:solidFill>
                  <a:srgbClr val="FF0000"/>
                </a:solidFill>
                <a:latin typeface="方正超粗黑_GBK" panose="03000509000000000000" pitchFamily="65" charset="-122"/>
                <a:ea typeface="方正超粗黑_GBK" panose="03000509000000000000" pitchFamily="65" charset="-122"/>
              </a:rPr>
              <a:t>前油槽供油</a:t>
            </a:r>
            <a:endParaRPr lang="zh-CN" altLang="en-US" sz="5400" dirty="0">
              <a:solidFill>
                <a:srgbClr val="FF0000"/>
              </a:solidFill>
              <a:latin typeface="方正超粗黑_GBK" panose="03000509000000000000" pitchFamily="65" charset="-122"/>
              <a:ea typeface="方正超粗黑_GBK" panose="03000509000000000000" pitchFamily="65" charset="-122"/>
            </a:endParaRPr>
          </a:p>
        </p:txBody>
      </p:sp>
      <p:sp>
        <p:nvSpPr>
          <p:cNvPr id="12" name="文本框 11"/>
          <p:cNvSpPr txBox="1"/>
          <p:nvPr/>
        </p:nvSpPr>
        <p:spPr>
          <a:xfrm>
            <a:off x="86264" y="288985"/>
            <a:ext cx="1509623" cy="369332"/>
          </a:xfrm>
          <a:prstGeom prst="rect">
            <a:avLst/>
          </a:prstGeom>
          <a:solidFill>
            <a:schemeClr val="bg2"/>
          </a:solidFill>
        </p:spPr>
        <p:txBody>
          <a:bodyPr wrap="square" rtlCol="0">
            <a:spAutoFit/>
          </a:bodyPr>
          <a:lstStyle/>
          <a:p>
            <a:r>
              <a:rPr lang="en-US" altLang="zh-CN" dirty="0" smtClean="0">
                <a:latin typeface="方正超粗黑_GBK" panose="03000509000000000000" pitchFamily="65" charset="-122"/>
                <a:ea typeface="方正超粗黑_GBK" panose="03000509000000000000" pitchFamily="65" charset="-122"/>
              </a:rPr>
              <a:t>1</a:t>
            </a:r>
            <a:r>
              <a:rPr lang="zh-CN" altLang="en-US" dirty="0" smtClean="0">
                <a:latin typeface="方正超粗黑_GBK" panose="03000509000000000000" pitchFamily="65" charset="-122"/>
                <a:ea typeface="方正超粗黑_GBK" panose="03000509000000000000" pitchFamily="65" charset="-122"/>
              </a:rPr>
              <a:t>号轴承喷嘴</a:t>
            </a:r>
          </a:p>
        </p:txBody>
      </p:sp>
      <p:cxnSp>
        <p:nvCxnSpPr>
          <p:cNvPr id="13" name="直接箭头连接符 12"/>
          <p:cNvCxnSpPr>
            <a:stCxn id="14" idx="2"/>
          </p:cNvCxnSpPr>
          <p:nvPr/>
        </p:nvCxnSpPr>
        <p:spPr>
          <a:xfrm flipH="1">
            <a:off x="4477110" y="633239"/>
            <a:ext cx="1453551" cy="1743264"/>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5175849" y="263907"/>
            <a:ext cx="1509623" cy="369332"/>
          </a:xfrm>
          <a:prstGeom prst="rect">
            <a:avLst/>
          </a:prstGeom>
          <a:solidFill>
            <a:schemeClr val="bg2"/>
          </a:solidFill>
        </p:spPr>
        <p:txBody>
          <a:bodyPr wrap="square" rtlCol="0">
            <a:spAutoFit/>
          </a:bodyPr>
          <a:lstStyle/>
          <a:p>
            <a:r>
              <a:rPr lang="en-US" altLang="zh-CN" dirty="0" smtClean="0">
                <a:latin typeface="方正超粗黑_GBK" panose="03000509000000000000" pitchFamily="65" charset="-122"/>
                <a:ea typeface="方正超粗黑_GBK" panose="03000509000000000000" pitchFamily="65" charset="-122"/>
              </a:rPr>
              <a:t>2</a:t>
            </a:r>
            <a:r>
              <a:rPr lang="zh-CN" altLang="en-US" dirty="0" smtClean="0">
                <a:latin typeface="方正超粗黑_GBK" panose="03000509000000000000" pitchFamily="65" charset="-122"/>
                <a:ea typeface="方正超粗黑_GBK" panose="03000509000000000000" pitchFamily="65" charset="-122"/>
              </a:rPr>
              <a:t>号轴承喷嘴</a:t>
            </a:r>
          </a:p>
        </p:txBody>
      </p:sp>
      <p:sp>
        <p:nvSpPr>
          <p:cNvPr id="16" name="下箭头 15"/>
          <p:cNvSpPr/>
          <p:nvPr/>
        </p:nvSpPr>
        <p:spPr>
          <a:xfrm rot="319483">
            <a:off x="4095439" y="463960"/>
            <a:ext cx="345057" cy="289443"/>
          </a:xfrm>
          <a:prstGeom prst="downArrow">
            <a:avLst/>
          </a:prstGeom>
          <a:solidFill>
            <a:srgbClr val="FF0000"/>
          </a:solid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下箭头 16"/>
          <p:cNvSpPr/>
          <p:nvPr/>
        </p:nvSpPr>
        <p:spPr>
          <a:xfrm rot="5400000">
            <a:off x="3403574" y="1135023"/>
            <a:ext cx="345057" cy="289443"/>
          </a:xfrm>
          <a:prstGeom prst="downArrow">
            <a:avLst/>
          </a:prstGeom>
          <a:solidFill>
            <a:srgbClr val="FF0000"/>
          </a:solid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下箭头 17"/>
          <p:cNvSpPr/>
          <p:nvPr/>
        </p:nvSpPr>
        <p:spPr>
          <a:xfrm rot="2737890">
            <a:off x="2690584" y="1406354"/>
            <a:ext cx="345057" cy="289443"/>
          </a:xfrm>
          <a:prstGeom prst="downArrow">
            <a:avLst/>
          </a:prstGeom>
          <a:solidFill>
            <a:srgbClr val="FF0000"/>
          </a:solid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下箭头 18"/>
          <p:cNvSpPr/>
          <p:nvPr/>
        </p:nvSpPr>
        <p:spPr>
          <a:xfrm rot="5400000">
            <a:off x="2088342" y="1756569"/>
            <a:ext cx="345057" cy="289443"/>
          </a:xfrm>
          <a:prstGeom prst="downArrow">
            <a:avLst/>
          </a:prstGeom>
          <a:solidFill>
            <a:srgbClr val="FF0000"/>
          </a:solid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下箭头 19"/>
          <p:cNvSpPr/>
          <p:nvPr/>
        </p:nvSpPr>
        <p:spPr>
          <a:xfrm rot="2035303">
            <a:off x="3847064" y="1547390"/>
            <a:ext cx="345057" cy="289443"/>
          </a:xfrm>
          <a:prstGeom prst="downArrow">
            <a:avLst/>
          </a:prstGeom>
          <a:solidFill>
            <a:srgbClr val="FF0000"/>
          </a:solid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下箭头 20"/>
          <p:cNvSpPr/>
          <p:nvPr/>
        </p:nvSpPr>
        <p:spPr>
          <a:xfrm rot="15997425">
            <a:off x="3945462" y="1919057"/>
            <a:ext cx="345057" cy="289443"/>
          </a:xfrm>
          <a:prstGeom prst="downArrow">
            <a:avLst/>
          </a:prstGeom>
          <a:solidFill>
            <a:srgbClr val="FF0000"/>
          </a:solid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圆角矩形 21"/>
          <p:cNvSpPr/>
          <p:nvPr/>
        </p:nvSpPr>
        <p:spPr>
          <a:xfrm>
            <a:off x="11050438" y="4054415"/>
            <a:ext cx="859341" cy="500332"/>
          </a:xfrm>
          <a:prstGeom prst="round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下箭头 22"/>
          <p:cNvSpPr/>
          <p:nvPr/>
        </p:nvSpPr>
        <p:spPr>
          <a:xfrm rot="16200000">
            <a:off x="7426941" y="1452527"/>
            <a:ext cx="345057" cy="1357075"/>
          </a:xfrm>
          <a:prstGeom prst="downArrow">
            <a:avLst/>
          </a:prstGeom>
          <a:solidFill>
            <a:schemeClr val="bg2"/>
          </a:solid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Tree>
    <p:extLst>
      <p:ext uri="{BB962C8B-B14F-4D97-AF65-F5344CB8AC3E}">
        <p14:creationId xmlns:p14="http://schemas.microsoft.com/office/powerpoint/2010/main" val="337687490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690687" y="128587"/>
            <a:ext cx="8810625" cy="6600825"/>
          </a:xfrm>
          <a:prstGeom prst="rect">
            <a:avLst/>
          </a:prstGeom>
        </p:spPr>
      </p:pic>
    </p:spTree>
    <p:extLst>
      <p:ext uri="{BB962C8B-B14F-4D97-AF65-F5344CB8AC3E}">
        <p14:creationId xmlns:p14="http://schemas.microsoft.com/office/powerpoint/2010/main" val="59607520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690687" y="219075"/>
            <a:ext cx="8810625" cy="6419850"/>
          </a:xfrm>
          <a:prstGeom prst="rect">
            <a:avLst/>
          </a:prstGeom>
        </p:spPr>
      </p:pic>
    </p:spTree>
    <p:extLst>
      <p:ext uri="{BB962C8B-B14F-4D97-AF65-F5344CB8AC3E}">
        <p14:creationId xmlns:p14="http://schemas.microsoft.com/office/powerpoint/2010/main" val="282033507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6826" y="1021887"/>
            <a:ext cx="5698347" cy="4814225"/>
          </a:xfrm>
          <a:prstGeom prst="rect">
            <a:avLst/>
          </a:prstGeom>
        </p:spPr>
      </p:pic>
      <p:sp>
        <p:nvSpPr>
          <p:cNvPr id="3" name="文本框 2"/>
          <p:cNvSpPr txBox="1"/>
          <p:nvPr/>
        </p:nvSpPr>
        <p:spPr>
          <a:xfrm>
            <a:off x="7234280" y="5636644"/>
            <a:ext cx="4627041" cy="923330"/>
          </a:xfrm>
          <a:prstGeom prst="rect">
            <a:avLst/>
          </a:prstGeom>
          <a:solidFill>
            <a:schemeClr val="bg2"/>
          </a:solidFill>
        </p:spPr>
        <p:txBody>
          <a:bodyPr vert="horz" wrap="square" rtlCol="0">
            <a:spAutoFit/>
          </a:bodyPr>
          <a:lstStyle/>
          <a:p>
            <a:pPr algn="ctr"/>
            <a:r>
              <a:rPr lang="en-US" altLang="zh-CN" sz="5400" dirty="0" smtClean="0">
                <a:solidFill>
                  <a:srgbClr val="FF0000"/>
                </a:solidFill>
                <a:latin typeface="方正超粗黑_GBK" panose="03000509000000000000" pitchFamily="65" charset="-122"/>
                <a:ea typeface="方正超粗黑_GBK" panose="03000509000000000000" pitchFamily="65" charset="-122"/>
              </a:rPr>
              <a:t>2018.10.25</a:t>
            </a:r>
            <a:endParaRPr lang="zh-CN" altLang="en-US" sz="5400" dirty="0">
              <a:solidFill>
                <a:srgbClr val="FF0000"/>
              </a:solidFill>
              <a:latin typeface="方正超粗黑_GBK" panose="03000509000000000000" pitchFamily="65" charset="-122"/>
              <a:ea typeface="方正超粗黑_GBK" panose="03000509000000000000" pitchFamily="65" charset="-122"/>
            </a:endParaRPr>
          </a:p>
        </p:txBody>
      </p:sp>
    </p:spTree>
    <p:extLst>
      <p:ext uri="{BB962C8B-B14F-4D97-AF65-F5344CB8AC3E}">
        <p14:creationId xmlns:p14="http://schemas.microsoft.com/office/powerpoint/2010/main" val="1020485060"/>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1410</TotalTime>
  <Words>9289</Words>
  <Application>Microsoft Office PowerPoint</Application>
  <PresentationFormat>宽屏</PresentationFormat>
  <Paragraphs>529</Paragraphs>
  <Slides>92</Slides>
  <Notes>0</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92</vt:i4>
      </vt:variant>
    </vt:vector>
  </HeadingPairs>
  <TitlesOfParts>
    <vt:vector size="100" baseType="lpstr">
      <vt:lpstr>方正超粗黑_GBK</vt:lpstr>
      <vt:lpstr>宋体</vt:lpstr>
      <vt:lpstr>Arial</vt:lpstr>
      <vt:lpstr>Calibri</vt:lpstr>
      <vt:lpstr>Calibri Light</vt:lpstr>
      <vt:lpstr>Symbol</vt:lpstr>
      <vt:lpstr>Times New Roman</vt:lpstr>
      <vt:lpstr>Office 主题</vt:lpstr>
      <vt:lpstr>CFM56-7B</vt:lpstr>
      <vt:lpstr>PowerPoint 演示文稿</vt:lpstr>
      <vt:lpstr>PowerPoint 演示文稿</vt:lpstr>
      <vt:lpstr>滑油系统部件</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发动机主轴承的润滑和冷却</vt:lpstr>
      <vt:lpstr>PowerPoint 演示文稿</vt:lpstr>
      <vt:lpstr>PowerPoint 演示文稿</vt:lpstr>
      <vt:lpstr>PowerPoint 演示文稿</vt:lpstr>
      <vt:lpstr>PowerPoint 演示文稿</vt:lpstr>
      <vt:lpstr>PowerPoint 演示文稿</vt:lpstr>
      <vt:lpstr>PowerPoint 演示文稿</vt:lpstr>
      <vt:lpstr>碎屑探测器</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滑油箱</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DMS</vt:lpstr>
      <vt:lpstr>PowerPoint 演示文稿</vt:lpstr>
      <vt:lpstr>滑油监控系统</vt:lpstr>
      <vt:lpstr>滑油量指示</vt:lpstr>
      <vt:lpstr>PowerPoint 演示文稿</vt:lpstr>
      <vt:lpstr>PowerPoint 演示文稿</vt:lpstr>
      <vt:lpstr>滑油压力指示</vt:lpstr>
      <vt:lpstr>滑油压力指示</vt:lpstr>
      <vt:lpstr>PowerPoint 演示文稿</vt:lpstr>
      <vt:lpstr>PowerPoint 演示文稿</vt:lpstr>
      <vt:lpstr>滑油温度指示</vt:lpstr>
      <vt:lpstr>滑油温度指示</vt:lpstr>
      <vt:lpstr>滑油滤旁通警告</vt:lpstr>
      <vt:lpstr>PowerPoint 演示文稿</vt:lpstr>
      <vt:lpstr>滑油箱的检查和灌充</vt:lpstr>
      <vt:lpstr>飞行放行油量要求</vt:lpstr>
      <vt:lpstr>PowerPoint 演示文稿</vt:lpstr>
      <vt:lpstr>滑油加注</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XiTongPan.Com</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匿名用户</dc:creator>
  <cp:lastModifiedBy>匿名用户</cp:lastModifiedBy>
  <cp:revision>232</cp:revision>
  <dcterms:created xsi:type="dcterms:W3CDTF">2018-09-08T22:34:02Z</dcterms:created>
  <dcterms:modified xsi:type="dcterms:W3CDTF">2018-10-27T13:50:33Z</dcterms:modified>
</cp:coreProperties>
</file>